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3"/>
  </p:notesMasterIdLst>
  <p:sldIdLst>
    <p:sldId id="277" r:id="rId2"/>
    <p:sldId id="257" r:id="rId3"/>
    <p:sldId id="258" r:id="rId4"/>
    <p:sldId id="259" r:id="rId5"/>
    <p:sldId id="260" r:id="rId6"/>
    <p:sldId id="261" r:id="rId7"/>
    <p:sldId id="278"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Bebas Neue" panose="020B0606020202050201" pitchFamily="34" charset="0"/>
      <p:regular r:id="rId24"/>
    </p:embeddedFont>
    <p:embeddedFont>
      <p:font typeface="Lato" panose="020F0502020204030203" pitchFamily="34" charset="0"/>
      <p:regular r:id="rId25"/>
      <p:bold r:id="rId26"/>
      <p:italic r:id="rId27"/>
      <p:boldItalic r:id="rId28"/>
    </p:embeddedFont>
    <p:embeddedFont>
      <p:font typeface="Montserrat Light" panose="00000400000000000000" pitchFamily="50" charset="0"/>
      <p:regular r:id="rId29"/>
      <p:bold r:id="rId30"/>
      <p:italic r:id="rId31"/>
      <p:boldItalic r:id="rId32"/>
    </p:embeddedFont>
    <p:embeddedFont>
      <p:font typeface="Raleway"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991064-7E1E-E040-EB1D-75C30533B063}" name="Kulmala Valtteri" initials="VK" userId="S::valtteri.kulmala@opetus.espoo.fi::ec0f9374-25c5-40fb-a545-125f4f8b7a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43"/>
  </p:normalViewPr>
  <p:slideViewPr>
    <p:cSldViewPr snapToGrid="0">
      <p:cViewPr varScale="1">
        <p:scale>
          <a:sx n="148" d="100"/>
          <a:sy n="148" d="100"/>
        </p:scale>
        <p:origin x="57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1d7430f071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1d7430f071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1d7430f071_2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1d7430f071_2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1d7430f071_2_3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1d7430f071_2_3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1d7ad1a209_8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1d7ad1a209_8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d7ad1a209_7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d7ad1a209_7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1d7ad1a209_8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1d7ad1a209_8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1d7ad1a209_7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1d7ad1a209_7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1d7ad1a209_7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1d7ad1a209_7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1d7ad1a209_7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1d7ad1a209_7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1d7ad1a209_8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1d7ad1a209_8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1d7ad1a209_7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1d7ad1a209_7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1d7ad1a209_7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1d7ad1a209_7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1d7ad1a209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1d7ad1a209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1d7ad1a209_8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1d7ad1a209_8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1d7ad1a209_7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1d7ad1a209_7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1d7ad1a209_7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1d7ad1a209_7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1d7ad1a209_7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1d7ad1a209_7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1d7430f071_2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1d7430f071_2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1d7430f071_2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g31d7430f071_2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Bebas Neue"/>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4" name="Google Shape;84;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5" name="Google Shape;8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86" name="Google Shape;8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87" name="Google Shape;8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
              <a:t>‹#›</a:t>
            </a:fld>
            <a:endParaRPr/>
          </a:p>
        </p:txBody>
      </p:sp>
      <p:pic>
        <p:nvPicPr>
          <p:cNvPr id="88" name="Google Shape;88;p13" descr="Kuva, joka sisältää kohteen Värikkyys, kuvio, keltainen, appelsiini&#10;&#10;Kuvaus luotu automaattisesti"/>
          <p:cNvPicPr preferRelativeResize="0"/>
          <p:nvPr/>
        </p:nvPicPr>
        <p:blipFill rotWithShape="1">
          <a:blip r:embed="rId2">
            <a:alphaModFix/>
          </a:blip>
          <a:srcRect t="9999"/>
          <a:stretch/>
        </p:blipFill>
        <p:spPr>
          <a:xfrm>
            <a:off x="0" y="0"/>
            <a:ext cx="9143998" cy="5143501"/>
          </a:xfrm>
          <a:prstGeom prst="rect">
            <a:avLst/>
          </a:prstGeom>
          <a:noFill/>
          <a:ln>
            <a:noFill/>
          </a:ln>
        </p:spPr>
      </p:pic>
      <p:sp>
        <p:nvSpPr>
          <p:cNvPr id="89" name="Google Shape;89;p13"/>
          <p:cNvSpPr/>
          <p:nvPr/>
        </p:nvSpPr>
        <p:spPr>
          <a:xfrm>
            <a:off x="245143" y="273844"/>
            <a:ext cx="8653800" cy="4662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7Y3T6T12CK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hyperlink" Target="https://plasticchange.dk/plastikproblemet-kort-fortal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86;p1" descr="Kuva, joka sisältää kohteen teksti, Grafiikka, graafinen suunnittelu, juliste&#10;&#10;Kuvaus luotu automaattisesti">
            <a:extLst>
              <a:ext uri="{FF2B5EF4-FFF2-40B4-BE49-F238E27FC236}">
                <a16:creationId xmlns:a16="http://schemas.microsoft.com/office/drawing/2014/main" id="{FD41A796-7D53-993D-EE86-596E92EBFE09}"/>
              </a:ext>
            </a:extLst>
          </p:cNvPr>
          <p:cNvPicPr preferRelativeResize="0"/>
          <p:nvPr/>
        </p:nvPicPr>
        <p:blipFill rotWithShape="1">
          <a:blip r:embed="rId2">
            <a:alphaModFix/>
          </a:blip>
          <a:srcRect/>
          <a:stretch/>
        </p:blipFill>
        <p:spPr>
          <a:xfrm>
            <a:off x="1316181" y="416885"/>
            <a:ext cx="6511638" cy="4309730"/>
          </a:xfrm>
          <a:prstGeom prst="rect">
            <a:avLst/>
          </a:prstGeom>
          <a:noFill/>
          <a:ln>
            <a:noFill/>
          </a:ln>
        </p:spPr>
      </p:pic>
    </p:spTree>
    <p:extLst>
      <p:ext uri="{BB962C8B-B14F-4D97-AF65-F5344CB8AC3E}">
        <p14:creationId xmlns:p14="http://schemas.microsoft.com/office/powerpoint/2010/main" val="428597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p:nvPr/>
        </p:nvSpPr>
        <p:spPr>
          <a:xfrm>
            <a:off x="394838" y="877091"/>
            <a:ext cx="6291712" cy="830966"/>
          </a:xfrm>
          <a:prstGeom prst="rect">
            <a:avLst/>
          </a:prstGeom>
          <a:noFill/>
          <a:ln>
            <a:noFill/>
          </a:ln>
        </p:spPr>
        <p:txBody>
          <a:bodyPr spcFirstLastPara="1" wrap="square" lIns="91425" tIns="91425" rIns="91425" bIns="91425" anchor="t" anchorCtr="0">
            <a:spAutoFit/>
          </a:bodyPr>
          <a:lstStyle/>
          <a:p>
            <a:pPr lvl="0"/>
            <a:r>
              <a:rPr lang="sv-SE" b="1" dirty="0">
                <a:latin typeface="Montserrat Light" panose="00000400000000000000" pitchFamily="50" charset="0"/>
              </a:rPr>
              <a:t>Tema: </a:t>
            </a:r>
            <a:r>
              <a:rPr lang="sv-SE" dirty="0" err="1">
                <a:latin typeface="Montserrat Light" panose="00000400000000000000" pitchFamily="50" charset="0"/>
              </a:rPr>
              <a:t>Forurensning</a:t>
            </a:r>
            <a:r>
              <a:rPr lang="sv-SE" dirty="0">
                <a:latin typeface="Montserrat Light" panose="00000400000000000000" pitchFamily="50" charset="0"/>
              </a:rPr>
              <a:t> av </a:t>
            </a:r>
            <a:r>
              <a:rPr lang="sv-SE" dirty="0" err="1">
                <a:latin typeface="Montserrat Light" panose="00000400000000000000" pitchFamily="50" charset="0"/>
              </a:rPr>
              <a:t>strender</a:t>
            </a:r>
            <a:r>
              <a:rPr lang="sv-SE" dirty="0">
                <a:latin typeface="Montserrat Light" panose="00000400000000000000" pitchFamily="50" charset="0"/>
              </a:rPr>
              <a:t> </a:t>
            </a:r>
            <a:r>
              <a:rPr lang="sv-SE" dirty="0" err="1">
                <a:latin typeface="Montserrat Light" panose="00000400000000000000" pitchFamily="50" charset="0"/>
              </a:rPr>
              <a:t>og</a:t>
            </a:r>
            <a:r>
              <a:rPr lang="sv-SE" dirty="0">
                <a:latin typeface="Montserrat Light" panose="00000400000000000000" pitchFamily="50" charset="0"/>
              </a:rPr>
              <a:t> hav</a:t>
            </a:r>
          </a:p>
          <a:p>
            <a:pPr marL="0" lvl="0" indent="0" algn="l" rtl="0">
              <a:spcBef>
                <a:spcPts val="0"/>
              </a:spcBef>
              <a:spcAft>
                <a:spcPts val="0"/>
              </a:spcAft>
              <a:buNone/>
            </a:pPr>
            <a:endParaRPr lang="sv-SE" dirty="0">
              <a:latin typeface="Montserrat Light" panose="00000400000000000000" pitchFamily="50" charset="0"/>
            </a:endParaRPr>
          </a:p>
          <a:p>
            <a:pPr lvl="0"/>
            <a:r>
              <a:rPr lang="nb-NO" i="1" dirty="0">
                <a:latin typeface="Montserrat Light" panose="00000400000000000000" pitchFamily="50" charset="0"/>
              </a:rPr>
              <a:t>«Hvordan fremmer vi en bærekraftig måte å håndtere avfall på?»</a:t>
            </a:r>
            <a:endParaRPr lang="sv-SE" i="1" dirty="0">
              <a:latin typeface="Montserrat Light" panose="00000400000000000000" pitchFamily="50" charset="0"/>
            </a:endParaRPr>
          </a:p>
        </p:txBody>
      </p:sp>
      <p:sp>
        <p:nvSpPr>
          <p:cNvPr id="101" name="Google Shape;101;p15"/>
          <p:cNvSpPr txBox="1"/>
          <p:nvPr/>
        </p:nvSpPr>
        <p:spPr>
          <a:xfrm>
            <a:off x="394838" y="2138945"/>
            <a:ext cx="5838322" cy="2283600"/>
          </a:xfrm>
          <a:prstGeom prst="rect">
            <a:avLst/>
          </a:prstGeom>
          <a:noFill/>
          <a:ln>
            <a:noFill/>
          </a:ln>
        </p:spPr>
        <p:txBody>
          <a:bodyPr spcFirstLastPara="1" wrap="square" lIns="91425" tIns="91425" rIns="91425" bIns="91425" anchor="t" anchorCtr="0">
            <a:noAutofit/>
          </a:bodyPr>
          <a:lstStyle/>
          <a:p>
            <a:pPr lvl="0"/>
            <a:r>
              <a:rPr lang="fi-FI" b="1" dirty="0" err="1">
                <a:latin typeface="Montserrat Light" panose="00000400000000000000" pitchFamily="50" charset="0"/>
                <a:ea typeface="Lato"/>
                <a:cs typeface="Lato"/>
                <a:sym typeface="Lato"/>
              </a:rPr>
              <a:t>Lengde</a:t>
            </a:r>
            <a:r>
              <a:rPr lang="fi-FI" b="1" dirty="0">
                <a:latin typeface="Montserrat Light" panose="00000400000000000000" pitchFamily="50" charset="0"/>
                <a:ea typeface="Lato"/>
                <a:cs typeface="Lato"/>
                <a:sym typeface="Lato"/>
              </a:rPr>
              <a:t>: </a:t>
            </a:r>
            <a:r>
              <a:rPr lang="fi-FI" dirty="0">
                <a:latin typeface="Montserrat Light" panose="00000400000000000000" pitchFamily="50" charset="0"/>
                <a:ea typeface="Lato"/>
                <a:cs typeface="Lato"/>
                <a:sym typeface="Lato"/>
              </a:rPr>
              <a:t>9 </a:t>
            </a:r>
            <a:r>
              <a:rPr lang="fi-FI" dirty="0" err="1">
                <a:latin typeface="Montserrat Light" panose="00000400000000000000" pitchFamily="50" charset="0"/>
                <a:ea typeface="Lato"/>
                <a:cs typeface="Lato"/>
                <a:sym typeface="Lato"/>
              </a:rPr>
              <a:t>undervisningsdager</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med</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omtrent</a:t>
            </a:r>
            <a:r>
              <a:rPr lang="fi-FI" dirty="0">
                <a:latin typeface="Montserrat Light" panose="00000400000000000000" pitchFamily="50" charset="0"/>
                <a:ea typeface="Lato"/>
                <a:cs typeface="Lato"/>
                <a:sym typeface="Lato"/>
              </a:rPr>
              <a:t> 6 </a:t>
            </a:r>
            <a:r>
              <a:rPr lang="fi-FI" dirty="0" err="1">
                <a:latin typeface="Montserrat Light" panose="00000400000000000000" pitchFamily="50" charset="0"/>
                <a:ea typeface="Lato"/>
                <a:cs typeface="Lato"/>
                <a:sym typeface="Lato"/>
              </a:rPr>
              <a:t>leksjoner</a:t>
            </a:r>
            <a:r>
              <a:rPr lang="fi-FI" dirty="0">
                <a:latin typeface="Montserrat Light" panose="00000400000000000000" pitchFamily="50" charset="0"/>
                <a:ea typeface="Lato"/>
                <a:cs typeface="Lato"/>
                <a:sym typeface="Lato"/>
              </a:rPr>
              <a:t> per </a:t>
            </a:r>
            <a:r>
              <a:rPr lang="fi-FI" dirty="0" err="1">
                <a:latin typeface="Montserrat Light" panose="00000400000000000000" pitchFamily="50" charset="0"/>
                <a:ea typeface="Lato"/>
                <a:cs typeface="Lato"/>
                <a:sym typeface="Lato"/>
              </a:rPr>
              <a:t>dag</a:t>
            </a:r>
            <a:endParaRPr lang="fi-FI" dirty="0">
              <a:latin typeface="Montserrat Light" panose="00000400000000000000" pitchFamily="50" charset="0"/>
              <a:ea typeface="Lato"/>
              <a:cs typeface="Lato"/>
              <a:sym typeface="Lato"/>
            </a:endParaRPr>
          </a:p>
          <a:p>
            <a:pPr lvl="0"/>
            <a:r>
              <a:rPr lang="fi-FI" dirty="0">
                <a:latin typeface="Montserrat Light" panose="00000400000000000000" pitchFamily="50" charset="0"/>
                <a:ea typeface="Lato"/>
                <a:cs typeface="Lato"/>
                <a:sym typeface="Lato"/>
              </a:rPr>
              <a:t>1 </a:t>
            </a:r>
            <a:r>
              <a:rPr lang="fi-FI" dirty="0" err="1">
                <a:latin typeface="Montserrat Light" panose="00000400000000000000" pitchFamily="50" charset="0"/>
                <a:ea typeface="Lato"/>
                <a:cs typeface="Lato"/>
                <a:sym typeface="Lato"/>
              </a:rPr>
              <a:t>leksjon</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er</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beregnet</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til</a:t>
            </a:r>
            <a:r>
              <a:rPr lang="fi-FI" dirty="0">
                <a:latin typeface="Montserrat Light" panose="00000400000000000000" pitchFamily="50" charset="0"/>
                <a:ea typeface="Lato"/>
                <a:cs typeface="Lato"/>
                <a:sym typeface="Lato"/>
              </a:rPr>
              <a:t> å </a:t>
            </a:r>
            <a:r>
              <a:rPr lang="fi-FI" dirty="0" err="1">
                <a:latin typeface="Montserrat Light" panose="00000400000000000000" pitchFamily="50" charset="0"/>
                <a:ea typeface="Lato"/>
                <a:cs typeface="Lato"/>
                <a:sym typeface="Lato"/>
              </a:rPr>
              <a:t>være</a:t>
            </a:r>
            <a:r>
              <a:rPr lang="fi-FI" dirty="0">
                <a:latin typeface="Montserrat Light" panose="00000400000000000000" pitchFamily="50" charset="0"/>
                <a:ea typeface="Lato"/>
                <a:cs typeface="Lato"/>
                <a:sym typeface="Lato"/>
              </a:rPr>
              <a:t> 45 </a:t>
            </a:r>
            <a:r>
              <a:rPr lang="fi-FI" dirty="0" err="1">
                <a:latin typeface="Montserrat Light" panose="00000400000000000000" pitchFamily="50" charset="0"/>
                <a:ea typeface="Lato"/>
                <a:cs typeface="Lato"/>
                <a:sym typeface="Lato"/>
              </a:rPr>
              <a:t>minutter</a:t>
            </a:r>
            <a:endParaRPr lang="fi-FI" dirty="0">
              <a:latin typeface="Montserrat Light" panose="00000400000000000000" pitchFamily="50" charset="0"/>
              <a:ea typeface="Lato"/>
              <a:cs typeface="Lato"/>
              <a:sym typeface="Lato"/>
            </a:endParaRPr>
          </a:p>
          <a:p>
            <a:pPr lvl="0"/>
            <a:endParaRPr lang="fi-FI" dirty="0">
              <a:latin typeface="Montserrat Light" panose="00000400000000000000" pitchFamily="50" charset="0"/>
              <a:ea typeface="Lato"/>
              <a:cs typeface="Lato"/>
              <a:sym typeface="Lato"/>
            </a:endParaRPr>
          </a:p>
          <a:p>
            <a:pPr lvl="0"/>
            <a:r>
              <a:rPr lang="fi-FI" b="1" dirty="0" err="1">
                <a:latin typeface="Montserrat Light" panose="00000400000000000000" pitchFamily="50" charset="0"/>
                <a:ea typeface="Lato"/>
                <a:cs typeface="Lato"/>
                <a:sym typeface="Lato"/>
              </a:rPr>
              <a:t>Målgruppe</a:t>
            </a:r>
            <a:r>
              <a:rPr lang="fi-FI" dirty="0">
                <a:latin typeface="Montserrat Light" panose="00000400000000000000" pitchFamily="50" charset="0"/>
                <a:ea typeface="Lato"/>
                <a:cs typeface="Lato"/>
                <a:sym typeface="Lato"/>
              </a:rPr>
              <a:t>: 7.-9. </a:t>
            </a:r>
            <a:r>
              <a:rPr lang="fi-FI" dirty="0" err="1">
                <a:latin typeface="Montserrat Light" panose="00000400000000000000" pitchFamily="50" charset="0"/>
                <a:ea typeface="Lato"/>
                <a:cs typeface="Lato"/>
                <a:sym typeface="Lato"/>
              </a:rPr>
              <a:t>trinn</a:t>
            </a:r>
            <a:endParaRPr lang="fi-FI" dirty="0">
              <a:latin typeface="Montserrat Light" panose="00000400000000000000" pitchFamily="50" charset="0"/>
              <a:ea typeface="Lato"/>
              <a:cs typeface="Lato"/>
              <a:sym typeface="Lato"/>
            </a:endParaRPr>
          </a:p>
          <a:p>
            <a:pPr lvl="0"/>
            <a:endParaRPr lang="fi-FI" dirty="0">
              <a:latin typeface="Montserrat Light" panose="00000400000000000000" pitchFamily="50" charset="0"/>
              <a:ea typeface="Lato"/>
              <a:cs typeface="Lato"/>
              <a:sym typeface="Lato"/>
            </a:endParaRPr>
          </a:p>
          <a:p>
            <a:pPr lvl="0"/>
            <a:r>
              <a:rPr lang="fi-FI" b="1" dirty="0" err="1">
                <a:latin typeface="Montserrat Light" panose="00000400000000000000" pitchFamily="50" charset="0"/>
                <a:ea typeface="Lato"/>
                <a:cs typeface="Lato"/>
                <a:sym typeface="Lato"/>
              </a:rPr>
              <a:t>Fag</a:t>
            </a:r>
            <a:r>
              <a:rPr lang="fi-FI" b="1"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norsk</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geografi</a:t>
            </a:r>
            <a:r>
              <a:rPr lang="fi-FI" dirty="0">
                <a:latin typeface="Montserrat Light" panose="00000400000000000000" pitchFamily="50" charset="0"/>
                <a:ea typeface="Lato"/>
                <a:cs typeface="Lato"/>
                <a:sym typeface="Lato"/>
              </a:rPr>
              <a:t>, </a:t>
            </a:r>
            <a:r>
              <a:rPr lang="fi-FI" dirty="0" err="1">
                <a:latin typeface="Montserrat Light" panose="00000400000000000000" pitchFamily="50" charset="0"/>
                <a:ea typeface="Lato"/>
                <a:cs typeface="Lato"/>
                <a:sym typeface="Lato"/>
              </a:rPr>
              <a:t>samfunnsfag</a:t>
            </a:r>
            <a:endParaRPr dirty="0">
              <a:latin typeface="Montserrat Light" panose="00000400000000000000" pitchFamily="50" charset="0"/>
              <a:ea typeface="Lato"/>
              <a:cs typeface="Lato"/>
              <a:sym typeface="Lato"/>
            </a:endParaRPr>
          </a:p>
        </p:txBody>
      </p:sp>
      <p:pic>
        <p:nvPicPr>
          <p:cNvPr id="3" name="Kuva 2" descr="Kuva, joka sisältää kohteen teksti, logo, Fontti, Grafiikka&#10;&#10;Tekoälyllä luotu sisältö voi olla virheellistä.">
            <a:extLst>
              <a:ext uri="{FF2B5EF4-FFF2-40B4-BE49-F238E27FC236}">
                <a16:creationId xmlns:a16="http://schemas.microsoft.com/office/drawing/2014/main" id="{52FCC2EB-5F62-2FAF-E5BA-9AF38CAAAF9B}"/>
              </a:ext>
            </a:extLst>
          </p:cNvPr>
          <p:cNvPicPr>
            <a:picLocks noChangeAspect="1"/>
          </p:cNvPicPr>
          <p:nvPr/>
        </p:nvPicPr>
        <p:blipFill>
          <a:blip r:embed="rId3"/>
          <a:stretch>
            <a:fillRect/>
          </a:stretch>
        </p:blipFill>
        <p:spPr>
          <a:xfrm>
            <a:off x="6543891" y="2025536"/>
            <a:ext cx="1914004" cy="19140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1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8" name="Google Shape;108;p16"/>
          <p:cNvSpPr txBox="1"/>
          <p:nvPr/>
        </p:nvSpPr>
        <p:spPr>
          <a:xfrm>
            <a:off x="90054" y="353545"/>
            <a:ext cx="4980666" cy="1129510"/>
          </a:xfrm>
          <a:prstGeom prst="rect">
            <a:avLst/>
          </a:prstGeom>
          <a:noFill/>
          <a:ln>
            <a:noFill/>
          </a:ln>
        </p:spPr>
        <p:txBody>
          <a:bodyPr spcFirstLastPara="1" wrap="square" lIns="91425" tIns="91425" rIns="91425" bIns="91425" anchor="t" anchorCtr="0">
            <a:spAutoFit/>
          </a:bodyPr>
          <a:lstStyle/>
          <a:p>
            <a:pPr marL="457200" lvl="0" indent="0" rtl="0">
              <a:lnSpc>
                <a:spcPct val="115000"/>
              </a:lnSpc>
              <a:spcBef>
                <a:spcPts val="1200"/>
              </a:spcBef>
              <a:spcAft>
                <a:spcPts val="1200"/>
              </a:spcAft>
              <a:buNone/>
            </a:pPr>
            <a:r>
              <a:rPr lang="da" sz="3600" b="1" dirty="0">
                <a:latin typeface="Bebas Neue" panose="020B0606020202050201" pitchFamily="34" charset="0"/>
                <a:ea typeface="Times New Roman"/>
                <a:cs typeface="Times New Roman"/>
                <a:sym typeface="Times New Roman"/>
              </a:rPr>
              <a:t>Formål</a:t>
            </a:r>
            <a:endParaRPr sz="3600" dirty="0">
              <a:latin typeface="Bebas Neue" panose="020B0606020202050201" pitchFamily="34" charset="0"/>
            </a:endParaRPr>
          </a:p>
        </p:txBody>
      </p:sp>
      <p:sp>
        <p:nvSpPr>
          <p:cNvPr id="109" name="Google Shape;109;p16"/>
          <p:cNvSpPr txBox="1"/>
          <p:nvPr/>
        </p:nvSpPr>
        <p:spPr>
          <a:xfrm>
            <a:off x="615840" y="1605599"/>
            <a:ext cx="6356459" cy="3184355"/>
          </a:xfrm>
          <a:prstGeom prst="rect">
            <a:avLst/>
          </a:prstGeom>
          <a:noFill/>
          <a:ln>
            <a:noFill/>
          </a:ln>
        </p:spPr>
        <p:txBody>
          <a:bodyPr spcFirstLastPara="1" wrap="square" lIns="91425" tIns="91425" rIns="91425" bIns="91425" anchor="t" anchorCtr="0">
            <a:noAutofit/>
          </a:bodyPr>
          <a:lstStyle/>
          <a:p>
            <a:pPr marL="152400" lvl="0">
              <a:lnSpc>
                <a:spcPct val="115000"/>
              </a:lnSpc>
              <a:spcBef>
                <a:spcPts val="1200"/>
              </a:spcBef>
              <a:buSzPts val="1200"/>
            </a:pPr>
            <a:r>
              <a:rPr lang="nb-NO" sz="1300" b="1" dirty="0">
                <a:solidFill>
                  <a:schemeClr val="bg2"/>
                </a:solidFill>
                <a:latin typeface="Montserrat Light" panose="00000400000000000000" pitchFamily="50" charset="0"/>
                <a:ea typeface="Lato"/>
                <a:cs typeface="Lato"/>
                <a:sym typeface="Lato"/>
              </a:rPr>
              <a:t>Læringsmål</a:t>
            </a:r>
            <a:r>
              <a:rPr lang="nb-NO" sz="1300" dirty="0">
                <a:solidFill>
                  <a:schemeClr val="bg2"/>
                </a:solidFill>
                <a:latin typeface="Montserrat Light" panose="00000400000000000000" pitchFamily="50" charset="0"/>
                <a:ea typeface="Lato"/>
                <a:cs typeface="Lato"/>
                <a:sym typeface="Lato"/>
              </a:rPr>
              <a:t>:</a:t>
            </a:r>
          </a:p>
          <a:p>
            <a:pPr marL="457200" lvl="0" indent="-304800">
              <a:lnSpc>
                <a:spcPct val="115000"/>
              </a:lnSpc>
              <a:spcBef>
                <a:spcPts val="1200"/>
              </a:spcBef>
              <a:buSzPts val="1200"/>
              <a:buChar char="●"/>
            </a:pPr>
            <a:r>
              <a:rPr lang="nb-NO" sz="1300" dirty="0">
                <a:solidFill>
                  <a:schemeClr val="bg2"/>
                </a:solidFill>
                <a:latin typeface="Montserrat Light" panose="00000400000000000000" pitchFamily="50" charset="0"/>
                <a:ea typeface="Lato"/>
                <a:cs typeface="Lato"/>
                <a:sym typeface="Lato"/>
              </a:rPr>
              <a:t>Elevene forstår hva som er de viktigste truslene mot livet i havet.</a:t>
            </a:r>
          </a:p>
          <a:p>
            <a:pPr marL="457200" lvl="0" indent="-304800">
              <a:lnSpc>
                <a:spcPct val="115000"/>
              </a:lnSpc>
              <a:spcBef>
                <a:spcPts val="1200"/>
              </a:spcBef>
              <a:buSzPts val="1200"/>
              <a:buChar char="●"/>
            </a:pPr>
            <a:r>
              <a:rPr lang="nb-NO" sz="1300" dirty="0">
                <a:solidFill>
                  <a:schemeClr val="bg2"/>
                </a:solidFill>
                <a:latin typeface="Montserrat Light" panose="00000400000000000000" pitchFamily="50" charset="0"/>
                <a:ea typeface="Lato"/>
                <a:cs typeface="Lato"/>
                <a:sym typeface="Lato"/>
              </a:rPr>
              <a:t>Elevene kan forklare hvordan plastforurensning påvirker det biologiske mangfoldet i havet.</a:t>
            </a:r>
          </a:p>
          <a:p>
            <a:pPr marL="457200" lvl="0" indent="-304800">
              <a:lnSpc>
                <a:spcPct val="115000"/>
              </a:lnSpc>
              <a:spcBef>
                <a:spcPts val="1200"/>
              </a:spcBef>
              <a:buSzPts val="1200"/>
              <a:buChar char="●"/>
            </a:pPr>
            <a:r>
              <a:rPr lang="nb-NO" sz="1300" dirty="0">
                <a:solidFill>
                  <a:schemeClr val="bg2"/>
                </a:solidFill>
                <a:latin typeface="Montserrat Light" panose="00000400000000000000" pitchFamily="50" charset="0"/>
                <a:ea typeface="Lato"/>
                <a:cs typeface="Lato"/>
                <a:sym typeface="Lato"/>
              </a:rPr>
              <a:t>Elevene reflekterer over hvordan de selv kan bidra til å nå FNs globale mål 14.</a:t>
            </a:r>
            <a:endParaRPr sz="1300"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p:nvPr/>
        </p:nvSpPr>
        <p:spPr>
          <a:xfrm>
            <a:off x="363300" y="366295"/>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3600" dirty="0">
                <a:latin typeface="Bebas Neue" panose="020B0606020202050201" pitchFamily="34" charset="0"/>
                <a:ea typeface="Lato"/>
                <a:cs typeface="Lato"/>
                <a:sym typeface="Lato"/>
              </a:rPr>
              <a:t>Dag 1 - 6 leksjoner</a:t>
            </a:r>
            <a:endParaRPr sz="3600" dirty="0">
              <a:latin typeface="Bebas Neue" panose="020B0606020202050201" pitchFamily="34" charset="0"/>
              <a:ea typeface="Lato"/>
              <a:cs typeface="Lato"/>
              <a:sym typeface="Lato"/>
            </a:endParaRPr>
          </a:p>
        </p:txBody>
      </p:sp>
      <p:sp>
        <p:nvSpPr>
          <p:cNvPr id="115" name="Google Shape;115;p17"/>
          <p:cNvSpPr txBox="1"/>
          <p:nvPr/>
        </p:nvSpPr>
        <p:spPr>
          <a:xfrm>
            <a:off x="409200" y="2171228"/>
            <a:ext cx="5258100" cy="83096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dirty="0">
                <a:latin typeface="Montserrat Light" panose="00000400000000000000" pitchFamily="50" charset="0"/>
              </a:rPr>
            </a:br>
            <a:r>
              <a:rPr lang="da" u="sng" dirty="0">
                <a:solidFill>
                  <a:schemeClr val="hlink"/>
                </a:solidFill>
                <a:latin typeface="Montserrat Light" panose="00000400000000000000" pitchFamily="50" charset="0"/>
                <a:hlinkClick r:id="rId3"/>
              </a:rPr>
              <a:t>https://www.youtube.com/watch?v=7Y3T6T12CK8</a:t>
            </a:r>
            <a:endParaRPr dirty="0">
              <a:latin typeface="Montserrat Light" panose="00000400000000000000" pitchFamily="50" charset="0"/>
            </a:endParaRPr>
          </a:p>
          <a:p>
            <a:pPr marL="0" lvl="0" indent="0" algn="l" rtl="0">
              <a:spcBef>
                <a:spcPts val="0"/>
              </a:spcBef>
              <a:spcAft>
                <a:spcPts val="0"/>
              </a:spcAft>
              <a:buNone/>
            </a:pPr>
            <a:endParaRPr dirty="0">
              <a:latin typeface="Montserrat Light" panose="00000400000000000000" pitchFamily="50" charset="0"/>
            </a:endParaRPr>
          </a:p>
        </p:txBody>
      </p:sp>
      <p:sp>
        <p:nvSpPr>
          <p:cNvPr id="116" name="Google Shape;116;p17"/>
          <p:cNvSpPr txBox="1"/>
          <p:nvPr/>
        </p:nvSpPr>
        <p:spPr>
          <a:xfrm>
            <a:off x="363299" y="1294967"/>
            <a:ext cx="7949427" cy="2566740"/>
          </a:xfrm>
          <a:prstGeom prst="rect">
            <a:avLst/>
          </a:prstGeom>
          <a:noFill/>
          <a:ln>
            <a:noFill/>
          </a:ln>
        </p:spPr>
        <p:txBody>
          <a:bodyPr spcFirstLastPara="1" wrap="square" lIns="91425" tIns="91425" rIns="91425" bIns="91425" anchor="t" anchorCtr="0">
            <a:noAutofit/>
          </a:bodyPr>
          <a:lstStyle/>
          <a:p>
            <a:pPr lvl="0"/>
            <a:r>
              <a:rPr lang="nb-NO" dirty="0">
                <a:latin typeface="Montserrat Light" panose="00000400000000000000" pitchFamily="50" charset="0"/>
                <a:ea typeface="Lato"/>
                <a:cs typeface="Lato"/>
                <a:sym typeface="Lato"/>
              </a:rPr>
              <a:t>Introduser prosjektet ved hjelp av en video. Dette har som mål å gi elevene et bilde av hva som er problemet med forurensning i verdenshavene og konsekvensene av det. I tillegg gir det studentene et felles utgangspunkt å diskutere kring.</a:t>
            </a:r>
            <a:endParaRPr lang="sv-SE" dirty="0">
              <a:latin typeface="Montserrat Light" panose="00000400000000000000" pitchFamily="50" charset="0"/>
              <a:ea typeface="Lato"/>
              <a:cs typeface="Lato"/>
              <a:sym typeface="Lato"/>
            </a:endParaRPr>
          </a:p>
        </p:txBody>
      </p:sp>
      <p:pic>
        <p:nvPicPr>
          <p:cNvPr id="117" name="Google Shape;117;p17"/>
          <p:cNvPicPr preferRelativeResize="0"/>
          <p:nvPr/>
        </p:nvPicPr>
        <p:blipFill>
          <a:blip r:embed="rId4">
            <a:alphaModFix/>
          </a:blip>
          <a:stretch>
            <a:fillRect/>
          </a:stretch>
        </p:blipFill>
        <p:spPr>
          <a:xfrm>
            <a:off x="5951129" y="2270759"/>
            <a:ext cx="2720432" cy="2332861"/>
          </a:xfrm>
          <a:prstGeom prst="rect">
            <a:avLst/>
          </a:prstGeom>
          <a:noFill/>
          <a:ln>
            <a:noFill/>
          </a:ln>
        </p:spPr>
      </p:pic>
      <p:sp>
        <p:nvSpPr>
          <p:cNvPr id="118" name="Google Shape;118;p17"/>
          <p:cNvSpPr txBox="1"/>
          <p:nvPr/>
        </p:nvSpPr>
        <p:spPr>
          <a:xfrm>
            <a:off x="409200" y="3084154"/>
            <a:ext cx="5258100" cy="1519465"/>
          </a:xfrm>
          <a:prstGeom prst="rect">
            <a:avLst/>
          </a:prstGeom>
          <a:noFill/>
          <a:ln>
            <a:noFill/>
          </a:ln>
        </p:spPr>
        <p:txBody>
          <a:bodyPr spcFirstLastPara="1" wrap="square" lIns="91425" tIns="91425" rIns="91425" bIns="91425" anchor="t" anchorCtr="0">
            <a:noAutofit/>
          </a:bodyPr>
          <a:lstStyle/>
          <a:p>
            <a:pPr lvl="0"/>
            <a:r>
              <a:rPr lang="nb-NO" dirty="0">
                <a:solidFill>
                  <a:schemeClr val="bg2"/>
                </a:solidFill>
                <a:latin typeface="Montserrat Light" panose="00000400000000000000" pitchFamily="50" charset="0"/>
                <a:ea typeface="Lato"/>
                <a:cs typeface="Lato"/>
                <a:sym typeface="Lato"/>
              </a:rPr>
              <a:t>I løpet av de neste to ukene skal elevene lage en Presentasjon som en del av prosjektet. Presentasjonen vil bli vist til foreldrene på slutten av prosjektet. Hver gang elevene får en oppgave, skal de inkludere svarene, bildene og informasjonen i presentasjonen sin.</a:t>
            </a:r>
            <a:endParaRPr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628650" y="489807"/>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3200" dirty="0">
                <a:latin typeface="Bebas Neue" panose="020B0606020202050201" pitchFamily="34" charset="0"/>
              </a:rPr>
              <a:t>Dialogpausediskusjon</a:t>
            </a:r>
            <a:endParaRPr sz="3200" dirty="0">
              <a:latin typeface="Bebas Neue" panose="020B0606020202050201" pitchFamily="34" charset="0"/>
            </a:endParaRPr>
          </a:p>
        </p:txBody>
      </p:sp>
      <p:sp>
        <p:nvSpPr>
          <p:cNvPr id="124" name="Google Shape;124;p18"/>
          <p:cNvSpPr txBox="1">
            <a:spLocks noGrp="1"/>
          </p:cNvSpPr>
          <p:nvPr>
            <p:ph type="body" idx="1"/>
          </p:nvPr>
        </p:nvSpPr>
        <p:spPr>
          <a:xfrm>
            <a:off x="628650" y="1742599"/>
            <a:ext cx="7886700" cy="3263400"/>
          </a:xfrm>
          <a:prstGeom prst="rect">
            <a:avLst/>
          </a:prstGeom>
        </p:spPr>
        <p:txBody>
          <a:bodyPr spcFirstLastPara="1" wrap="square" lIns="68575" tIns="34275" rIns="68575" bIns="34275" anchor="t" anchorCtr="0">
            <a:normAutofit/>
          </a:bodyPr>
          <a:lstStyle/>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Introduksjon og spilleregler 8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Introduksjonstekst 7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Diskusjon i par 7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Felles diskusjon 20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Skriv ned refleksjoner 4 min </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Fortell om refleksjonene 8 min</a:t>
            </a:r>
            <a:endParaRPr sz="1600" dirty="0">
              <a:solidFill>
                <a:srgbClr val="000000"/>
              </a:solidFill>
              <a:latin typeface="Montserrat Light" panose="00000400000000000000" pitchFamily="50" charset="0"/>
              <a:ea typeface="Arial"/>
              <a:cs typeface="Arial"/>
              <a:sym typeface="Arial"/>
            </a:endParaRPr>
          </a:p>
          <a:p>
            <a:pPr marL="457200" lvl="0" indent="-342900" algn="l" rtl="0">
              <a:lnSpc>
                <a:spcPct val="100000"/>
              </a:lnSpc>
              <a:spcBef>
                <a:spcPts val="0"/>
              </a:spcBef>
              <a:spcAft>
                <a:spcPts val="0"/>
              </a:spcAft>
              <a:buClr>
                <a:srgbClr val="000000"/>
              </a:buClr>
              <a:buSzPts val="1800"/>
              <a:buFont typeface="Arial"/>
              <a:buAutoNum type="arabicPeriod"/>
            </a:pPr>
            <a:r>
              <a:rPr lang="da" sz="1600" dirty="0">
                <a:solidFill>
                  <a:srgbClr val="000000"/>
                </a:solidFill>
                <a:latin typeface="Montserrat Light" panose="00000400000000000000" pitchFamily="50" charset="0"/>
                <a:ea typeface="Arial"/>
                <a:cs typeface="Arial"/>
                <a:sym typeface="Arial"/>
              </a:rPr>
              <a:t>Felles oppsummering 5 min </a:t>
            </a:r>
            <a:endParaRPr sz="1200" dirty="0">
              <a:latin typeface="Montserrat Light" panose="00000400000000000000" pitchFamily="50" charset="0"/>
            </a:endParaRPr>
          </a:p>
        </p:txBody>
      </p:sp>
      <p:sp>
        <p:nvSpPr>
          <p:cNvPr id="125" name="Google Shape;125;p18"/>
          <p:cNvSpPr txBox="1"/>
          <p:nvPr/>
        </p:nvSpPr>
        <p:spPr>
          <a:xfrm>
            <a:off x="5299736" y="1877340"/>
            <a:ext cx="3562324" cy="1741126"/>
          </a:xfrm>
          <a:prstGeom prst="rect">
            <a:avLst/>
          </a:prstGeom>
          <a:noFill/>
          <a:ln>
            <a:noFill/>
          </a:ln>
        </p:spPr>
        <p:txBody>
          <a:bodyPr spcFirstLastPara="1" wrap="square" lIns="91425" tIns="91425" rIns="91425" bIns="91425" anchor="t" anchorCtr="0">
            <a:noAutofit/>
          </a:bodyPr>
          <a:lstStyle/>
          <a:p>
            <a:pPr lvl="0"/>
            <a:r>
              <a:rPr lang="nb-NO" dirty="0">
                <a:solidFill>
                  <a:schemeClr val="bg2"/>
                </a:solidFill>
                <a:latin typeface="Montserrat Light" panose="00000400000000000000" pitchFamily="50" charset="0"/>
                <a:ea typeface="Lato"/>
                <a:cs typeface="Lato"/>
                <a:sym typeface="Lato"/>
              </a:rPr>
              <a:t>Hensikten med en dialogpause er å gi alle elever tid og rom til å uttrykke sine egne meninger og tanker. </a:t>
            </a:r>
          </a:p>
          <a:p>
            <a:pPr lvl="0"/>
            <a:endParaRPr lang="nb-NO" dirty="0">
              <a:solidFill>
                <a:schemeClr val="bg2"/>
              </a:solidFill>
              <a:latin typeface="Montserrat Light" panose="00000400000000000000" pitchFamily="50" charset="0"/>
              <a:ea typeface="Lato"/>
              <a:cs typeface="Lato"/>
              <a:sym typeface="Lato"/>
            </a:endParaRPr>
          </a:p>
          <a:p>
            <a:pPr lvl="0"/>
            <a:r>
              <a:rPr lang="nb-NO" dirty="0">
                <a:solidFill>
                  <a:schemeClr val="bg2"/>
                </a:solidFill>
                <a:latin typeface="Montserrat Light" panose="00000400000000000000" pitchFamily="50" charset="0"/>
                <a:ea typeface="Lato"/>
                <a:cs typeface="Lato"/>
                <a:sym typeface="Lato"/>
              </a:rPr>
              <a:t>Her er en veiledning for hvordan en kan fordele tiden. Den kan tilpasses etter behov.</a:t>
            </a:r>
            <a:endParaRPr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9"/>
          <p:cNvPicPr preferRelativeResize="0"/>
          <p:nvPr/>
        </p:nvPicPr>
        <p:blipFill>
          <a:blip r:embed="rId3">
            <a:alphaModFix/>
          </a:blip>
          <a:stretch>
            <a:fillRect/>
          </a:stretch>
        </p:blipFill>
        <p:spPr>
          <a:xfrm>
            <a:off x="292400" y="298125"/>
            <a:ext cx="8570102" cy="4615650"/>
          </a:xfrm>
          <a:prstGeom prst="rect">
            <a:avLst/>
          </a:prstGeom>
          <a:noFill/>
          <a:ln>
            <a:noFill/>
          </a:ln>
        </p:spPr>
      </p:pic>
      <p:sp>
        <p:nvSpPr>
          <p:cNvPr id="2" name="Google Shape;125;p18">
            <a:extLst>
              <a:ext uri="{FF2B5EF4-FFF2-40B4-BE49-F238E27FC236}">
                <a16:creationId xmlns:a16="http://schemas.microsoft.com/office/drawing/2014/main" id="{879B9D24-0E7E-D2EE-956E-E4CE8494A9CA}"/>
              </a:ext>
            </a:extLst>
          </p:cNvPr>
          <p:cNvSpPr txBox="1"/>
          <p:nvPr/>
        </p:nvSpPr>
        <p:spPr>
          <a:xfrm>
            <a:off x="7473514" y="1826771"/>
            <a:ext cx="1178216" cy="389957"/>
          </a:xfrm>
          <a:prstGeom prst="rect">
            <a:avLst/>
          </a:prstGeom>
          <a:solidFill>
            <a:schemeClr val="bg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chemeClr val="bg2"/>
                </a:solidFill>
                <a:latin typeface="Montserrat Light" panose="00000400000000000000" pitchFamily="50" charset="0"/>
                <a:ea typeface="Lato"/>
                <a:cs typeface="Lato"/>
                <a:sym typeface="Lato"/>
              </a:rPr>
              <a:t>sekretær</a:t>
            </a:r>
            <a:endParaRPr dirty="0">
              <a:solidFill>
                <a:schemeClr val="bg2"/>
              </a:solidFill>
              <a:latin typeface="Montserrat Light" panose="00000400000000000000" pitchFamily="50" charset="0"/>
              <a:ea typeface="Lato"/>
              <a:cs typeface="Lato"/>
              <a:sym typeface="Lato"/>
            </a:endParaRPr>
          </a:p>
        </p:txBody>
      </p:sp>
      <p:sp>
        <p:nvSpPr>
          <p:cNvPr id="3" name="Google Shape;125;p18">
            <a:extLst>
              <a:ext uri="{FF2B5EF4-FFF2-40B4-BE49-F238E27FC236}">
                <a16:creationId xmlns:a16="http://schemas.microsoft.com/office/drawing/2014/main" id="{51B88670-2DF5-AFE7-9DD4-9832906C20C5}"/>
              </a:ext>
            </a:extLst>
          </p:cNvPr>
          <p:cNvSpPr txBox="1"/>
          <p:nvPr/>
        </p:nvSpPr>
        <p:spPr>
          <a:xfrm>
            <a:off x="560096" y="3586298"/>
            <a:ext cx="1788249" cy="389957"/>
          </a:xfrm>
          <a:prstGeom prst="rect">
            <a:avLst/>
          </a:prstGeom>
          <a:solidFill>
            <a:schemeClr val="bg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chemeClr val="bg2"/>
                </a:solidFill>
                <a:latin typeface="Montserrat Light" panose="00000400000000000000" pitchFamily="50" charset="0"/>
                <a:ea typeface="Lato"/>
                <a:cs typeface="Lato"/>
                <a:sym typeface="Lato"/>
              </a:rPr>
              <a:t>ordfører</a:t>
            </a:r>
            <a:endParaRPr dirty="0">
              <a:solidFill>
                <a:schemeClr val="bg2"/>
              </a:solidFill>
              <a:latin typeface="Montserrat Light" panose="00000400000000000000" pitchFamily="50" charset="0"/>
              <a:ea typeface="Lato"/>
              <a:cs typeface="Lato"/>
              <a:sym typeface="Lato"/>
            </a:endParaRPr>
          </a:p>
        </p:txBody>
      </p:sp>
      <p:sp>
        <p:nvSpPr>
          <p:cNvPr id="4" name="Google Shape;125;p18">
            <a:extLst>
              <a:ext uri="{FF2B5EF4-FFF2-40B4-BE49-F238E27FC236}">
                <a16:creationId xmlns:a16="http://schemas.microsoft.com/office/drawing/2014/main" id="{3477D230-CC60-0D35-6D1B-C51B23157C0A}"/>
              </a:ext>
            </a:extLst>
          </p:cNvPr>
          <p:cNvSpPr txBox="1"/>
          <p:nvPr/>
        </p:nvSpPr>
        <p:spPr>
          <a:xfrm>
            <a:off x="492270" y="883273"/>
            <a:ext cx="1635849" cy="2374495"/>
          </a:xfrm>
          <a:prstGeom prst="rect">
            <a:avLst/>
          </a:prstGeom>
          <a:solidFill>
            <a:schemeClr val="bg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b-NO" sz="900" dirty="0">
                <a:solidFill>
                  <a:schemeClr val="bg2"/>
                </a:solidFill>
                <a:latin typeface="Montserrat Light" panose="00000400000000000000" pitchFamily="50" charset="0"/>
                <a:ea typeface="Lato"/>
                <a:cs typeface="Lato"/>
                <a:sym typeface="Lato"/>
              </a:rPr>
              <a:t>Skriv ned navnene på deltakerne selv. Du kan ta notater mens deltakerne diskuterer. Dette vil for eksempel hjelpe deg med å legge merke til de tyste deltakerne.</a:t>
            </a:r>
          </a:p>
          <a:p>
            <a:pPr marL="0" lvl="0" indent="0" algn="l" rtl="0">
              <a:spcBef>
                <a:spcPts val="0"/>
              </a:spcBef>
              <a:spcAft>
                <a:spcPts val="0"/>
              </a:spcAft>
              <a:buNone/>
            </a:pPr>
            <a:endParaRPr lang="nb-NO" sz="900" dirty="0">
              <a:solidFill>
                <a:schemeClr val="bg2"/>
              </a:solidFill>
              <a:latin typeface="Montserrat Light" panose="00000400000000000000" pitchFamily="50" charset="0"/>
              <a:ea typeface="Lato"/>
              <a:cs typeface="Lato"/>
              <a:sym typeface="Lato"/>
            </a:endParaRPr>
          </a:p>
          <a:p>
            <a:pPr marL="0" lvl="0" indent="0" algn="l" rtl="0">
              <a:spcBef>
                <a:spcPts val="0"/>
              </a:spcBef>
              <a:spcAft>
                <a:spcPts val="0"/>
              </a:spcAft>
              <a:buNone/>
            </a:pPr>
            <a:r>
              <a:rPr lang="nb-NO" sz="900" dirty="0">
                <a:solidFill>
                  <a:schemeClr val="bg2"/>
                </a:solidFill>
                <a:latin typeface="Montserrat Light" panose="00000400000000000000" pitchFamily="50" charset="0"/>
                <a:ea typeface="Lato"/>
                <a:cs typeface="Lato"/>
                <a:sym typeface="Lato"/>
              </a:rPr>
              <a:t>Se til å fortelle deltakerne om diskusjonen har en sekretær. Fortell dem at diskusjonen vil bli tatt opp anonymt.</a:t>
            </a:r>
            <a:endParaRPr sz="900" dirty="0">
              <a:solidFill>
                <a:schemeClr val="bg2"/>
              </a:solidFill>
              <a:latin typeface="Montserrat Light" panose="00000400000000000000" pitchFamily="50" charset="0"/>
              <a:ea typeface="Lato"/>
              <a:cs typeface="Lato"/>
              <a:sym typeface="Lato"/>
            </a:endParaRPr>
          </a:p>
        </p:txBody>
      </p:sp>
      <p:cxnSp>
        <p:nvCxnSpPr>
          <p:cNvPr id="5" name="Suora yhdysviiva 4">
            <a:extLst>
              <a:ext uri="{FF2B5EF4-FFF2-40B4-BE49-F238E27FC236}">
                <a16:creationId xmlns:a16="http://schemas.microsoft.com/office/drawing/2014/main" id="{63B7BF08-0D85-7509-0DF6-27767055B2C5}"/>
              </a:ext>
            </a:extLst>
          </p:cNvPr>
          <p:cNvCxnSpPr>
            <a:cxnSpLocks/>
          </p:cNvCxnSpPr>
          <p:nvPr/>
        </p:nvCxnSpPr>
        <p:spPr>
          <a:xfrm flipV="1">
            <a:off x="1447137" y="3095708"/>
            <a:ext cx="792480" cy="466476"/>
          </a:xfrm>
          <a:prstGeom prst="line">
            <a:avLst/>
          </a:prstGeom>
          <a:ln w="28575">
            <a:solidFill>
              <a:srgbClr val="FFE54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FCAA2C-D56A-4043-7E1E-EE329B3F346D}"/>
              </a:ext>
            </a:extLst>
          </p:cNvPr>
          <p:cNvSpPr>
            <a:spLocks noGrp="1"/>
          </p:cNvSpPr>
          <p:nvPr>
            <p:ph type="title"/>
          </p:nvPr>
        </p:nvSpPr>
        <p:spPr>
          <a:xfrm>
            <a:off x="510540" y="777994"/>
            <a:ext cx="7886700" cy="575747"/>
          </a:xfrm>
        </p:spPr>
        <p:txBody>
          <a:bodyPr>
            <a:normAutofit/>
          </a:bodyPr>
          <a:lstStyle/>
          <a:p>
            <a:r>
              <a:rPr lang="en" b="1" dirty="0">
                <a:latin typeface="Montserrat Light" panose="00000400000000000000" pitchFamily="2" charset="0"/>
              </a:rPr>
              <a:t>Spilleregler for en konstruktiv dialog </a:t>
            </a:r>
            <a:endParaRPr lang="fi-FI" dirty="0">
              <a:latin typeface="Montserrat Light" panose="00000400000000000000" pitchFamily="2" charset="0"/>
            </a:endParaRPr>
          </a:p>
        </p:txBody>
      </p:sp>
      <p:sp>
        <p:nvSpPr>
          <p:cNvPr id="3" name="Sisällön paikkamerkki 2">
            <a:extLst>
              <a:ext uri="{FF2B5EF4-FFF2-40B4-BE49-F238E27FC236}">
                <a16:creationId xmlns:a16="http://schemas.microsoft.com/office/drawing/2014/main" id="{7A0F1F8F-3491-F0BE-C9E2-A0D8F6F37E0E}"/>
              </a:ext>
            </a:extLst>
          </p:cNvPr>
          <p:cNvSpPr>
            <a:spLocks noGrp="1"/>
          </p:cNvSpPr>
          <p:nvPr>
            <p:ph idx="1"/>
          </p:nvPr>
        </p:nvSpPr>
        <p:spPr>
          <a:xfrm>
            <a:off x="611698" y="1540669"/>
            <a:ext cx="5156511" cy="3263504"/>
          </a:xfrm>
        </p:spPr>
        <p:txBody>
          <a:bodyPr>
            <a:normAutofit fontScale="92500"/>
          </a:bodyPr>
          <a:lstStyle/>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Lytt til hverandre, ikke avbryt og ikke begynn å snakke om ting utenfor temaet</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Delta i den felles diskusjonen og bruk et hverdagslig språk.</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Fortell om dine egne erfaringer og tanker.</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Spør hvis det er noe du ikke forstår.</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Vær til stede og respekter andre.</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Reflekter over dialogen og oppsummer dine refleksjoner.</a:t>
            </a:r>
          </a:p>
          <a:p>
            <a:pPr marL="342900" indent="-250745">
              <a:lnSpc>
                <a:spcPct val="150000"/>
              </a:lnSpc>
              <a:spcBef>
                <a:spcPts val="0"/>
              </a:spcBef>
              <a:buSzPct val="100000"/>
              <a:buAutoNum type="arabicPeriod"/>
            </a:pPr>
            <a:r>
              <a:rPr lang="nb-NO" sz="1400" dirty="0">
                <a:solidFill>
                  <a:schemeClr val="bg2"/>
                </a:solidFill>
                <a:latin typeface="Montserrat Light" panose="00000400000000000000" pitchFamily="2" charset="0"/>
              </a:rPr>
              <a:t>Metoden brukes best hvis deltakerne sitter i en sirkel, som vist på figuren til høyre.</a:t>
            </a:r>
            <a:endParaRPr lang="da-DK" sz="1400" dirty="0">
              <a:solidFill>
                <a:schemeClr val="bg2"/>
              </a:solidFill>
              <a:latin typeface="Montserrat Light" panose="00000400000000000000" pitchFamily="2" charset="0"/>
            </a:endParaRPr>
          </a:p>
        </p:txBody>
      </p:sp>
      <p:pic>
        <p:nvPicPr>
          <p:cNvPr id="5" name="Kuva 4">
            <a:extLst>
              <a:ext uri="{FF2B5EF4-FFF2-40B4-BE49-F238E27FC236}">
                <a16:creationId xmlns:a16="http://schemas.microsoft.com/office/drawing/2014/main" id="{DEF33A15-5962-A1EC-80D6-C35FD8BE7631}"/>
              </a:ext>
            </a:extLst>
          </p:cNvPr>
          <p:cNvPicPr>
            <a:picLocks noChangeAspect="1"/>
          </p:cNvPicPr>
          <p:nvPr/>
        </p:nvPicPr>
        <p:blipFill>
          <a:blip r:embed="rId2"/>
          <a:stretch>
            <a:fillRect/>
          </a:stretch>
        </p:blipFill>
        <p:spPr>
          <a:xfrm>
            <a:off x="5768209" y="1268016"/>
            <a:ext cx="3017782" cy="2560542"/>
          </a:xfrm>
          <a:prstGeom prst="rect">
            <a:avLst/>
          </a:prstGeom>
        </p:spPr>
      </p:pic>
      <p:sp>
        <p:nvSpPr>
          <p:cNvPr id="10" name="Tekstiruutu 9">
            <a:extLst>
              <a:ext uri="{FF2B5EF4-FFF2-40B4-BE49-F238E27FC236}">
                <a16:creationId xmlns:a16="http://schemas.microsoft.com/office/drawing/2014/main" id="{4FCAFF64-0975-CA9F-F7B0-4BE131767367}"/>
              </a:ext>
            </a:extLst>
          </p:cNvPr>
          <p:cNvSpPr txBox="1"/>
          <p:nvPr/>
        </p:nvSpPr>
        <p:spPr>
          <a:xfrm>
            <a:off x="5890260" y="4001589"/>
            <a:ext cx="2506980" cy="473206"/>
          </a:xfrm>
          <a:prstGeom prst="rect">
            <a:avLst/>
          </a:prstGeom>
          <a:noFill/>
        </p:spPr>
        <p:txBody>
          <a:bodyPr wrap="square">
            <a:spAutoFit/>
          </a:bodyPr>
          <a:lstStyle/>
          <a:p>
            <a:pPr marL="92155">
              <a:buClr>
                <a:schemeClr val="dk1"/>
              </a:buClr>
              <a:buSzPct val="100000"/>
            </a:pPr>
            <a:r>
              <a:rPr lang="nb-NO" sz="825" dirty="0">
                <a:latin typeface="Montserrat Light" panose="00000400000000000000" pitchFamily="2" charset="0"/>
              </a:rPr>
              <a:t>De svarte sirklene illustrerer elevene, mens den gule sirkelen illustrerer læreren/lederen av </a:t>
            </a:r>
            <a:r>
              <a:rPr lang="nb-NO" sz="825" i="1" dirty="0">
                <a:latin typeface="Montserrat Light" panose="00000400000000000000" pitchFamily="2" charset="0"/>
              </a:rPr>
              <a:t>Dialogpause</a:t>
            </a:r>
            <a:r>
              <a:rPr lang="nb-NO" sz="825" dirty="0">
                <a:latin typeface="Montserrat Light" panose="00000400000000000000" pitchFamily="2" charset="0"/>
              </a:rPr>
              <a:t>-samtalen</a:t>
            </a:r>
            <a:endParaRPr lang="da-DK" sz="825" dirty="0">
              <a:latin typeface="Montserrat Light" panose="00000400000000000000" pitchFamily="2" charset="0"/>
            </a:endParaRPr>
          </a:p>
        </p:txBody>
      </p:sp>
    </p:spTree>
    <p:extLst>
      <p:ext uri="{BB962C8B-B14F-4D97-AF65-F5344CB8AC3E}">
        <p14:creationId xmlns:p14="http://schemas.microsoft.com/office/powerpoint/2010/main" val="1861139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89650" y="238250"/>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sz="3600" dirty="0">
                <a:solidFill>
                  <a:srgbClr val="000000"/>
                </a:solidFill>
                <a:latin typeface="Bebas Neue" panose="020B0606020202050201" pitchFamily="34" charset="0"/>
              </a:rPr>
              <a:t>Dialogpausediskusjon </a:t>
            </a:r>
            <a:endParaRPr sz="3600" dirty="0">
              <a:solidFill>
                <a:srgbClr val="000000"/>
              </a:solidFill>
              <a:latin typeface="Bebas Neue" panose="020B0606020202050201" pitchFamily="34" charset="0"/>
            </a:endParaRPr>
          </a:p>
        </p:txBody>
      </p:sp>
      <p:sp>
        <p:nvSpPr>
          <p:cNvPr id="141" name="Google Shape;141;p21"/>
          <p:cNvSpPr txBox="1">
            <a:spLocks noGrp="1"/>
          </p:cNvSpPr>
          <p:nvPr>
            <p:ph type="body" idx="1"/>
          </p:nvPr>
        </p:nvSpPr>
        <p:spPr>
          <a:xfrm>
            <a:off x="389650" y="1232450"/>
            <a:ext cx="4077300" cy="3609600"/>
          </a:xfrm>
          <a:prstGeom prst="rect">
            <a:avLst/>
          </a:prstGeom>
        </p:spPr>
        <p:txBody>
          <a:bodyPr spcFirstLastPara="1" wrap="square" lIns="68575" tIns="34275" rIns="68575" bIns="34275" anchor="t" anchorCtr="0">
            <a:noAutofit/>
          </a:bodyPr>
          <a:lstStyle/>
          <a:p>
            <a:pPr marL="152400" lvl="0" indent="0">
              <a:lnSpc>
                <a:spcPct val="100000"/>
              </a:lnSpc>
              <a:spcBef>
                <a:spcPts val="0"/>
              </a:spcBef>
              <a:buClr>
                <a:srgbClr val="000000"/>
              </a:buClr>
              <a:buSzPts val="1200"/>
              <a:buNone/>
            </a:pPr>
            <a:r>
              <a:rPr lang="nb-NO" sz="1200" b="1" dirty="0">
                <a:solidFill>
                  <a:srgbClr val="000000"/>
                </a:solidFill>
                <a:latin typeface="Montserrat Light" panose="00000400000000000000" pitchFamily="50" charset="0"/>
              </a:rPr>
              <a:t>Vi begynner med den første dialogpausen:</a:t>
            </a:r>
          </a:p>
          <a:p>
            <a:pPr lvl="0" indent="-304800">
              <a:lnSpc>
                <a:spcPct val="100000"/>
              </a:lnSpc>
              <a:spcBef>
                <a:spcPts val="0"/>
              </a:spcBef>
              <a:buClr>
                <a:srgbClr val="000000"/>
              </a:buClr>
              <a:buSzPts val="1200"/>
              <a:buFont typeface="Arial"/>
              <a:buChar char="●"/>
            </a:pPr>
            <a:endParaRPr lang="nb-NO" sz="1200" dirty="0">
              <a:solidFill>
                <a:srgbClr val="000000"/>
              </a:solidFill>
              <a:latin typeface="Montserrat Light" panose="00000400000000000000" pitchFamily="50" charset="0"/>
            </a:endParaRPr>
          </a:p>
          <a:p>
            <a:pPr lvl="0" indent="-304800">
              <a:lnSpc>
                <a:spcPct val="100000"/>
              </a:lnSpc>
              <a:spcBef>
                <a:spcPts val="0"/>
              </a:spcBef>
              <a:buClr>
                <a:srgbClr val="000000"/>
              </a:buClr>
              <a:buSzPts val="1200"/>
              <a:buFont typeface="Arial"/>
              <a:buChar char="●"/>
            </a:pPr>
            <a:r>
              <a:rPr lang="nb-NO" sz="1200" dirty="0">
                <a:solidFill>
                  <a:srgbClr val="000000"/>
                </a:solidFill>
                <a:latin typeface="Montserrat Light" panose="00000400000000000000" pitchFamily="50" charset="0"/>
              </a:rPr>
              <a:t>Hvorfor er det dårlig for havdyr når plast havner i havet?</a:t>
            </a:r>
          </a:p>
          <a:p>
            <a:pPr lvl="0" indent="-304800">
              <a:lnSpc>
                <a:spcPct val="100000"/>
              </a:lnSpc>
              <a:spcBef>
                <a:spcPts val="0"/>
              </a:spcBef>
              <a:buClr>
                <a:srgbClr val="000000"/>
              </a:buClr>
              <a:buSzPts val="1200"/>
              <a:buFont typeface="Arial"/>
              <a:buChar char="●"/>
            </a:pPr>
            <a:endParaRPr lang="nb-NO" sz="1200" dirty="0">
              <a:solidFill>
                <a:srgbClr val="000000"/>
              </a:solidFill>
              <a:latin typeface="Montserrat Light" panose="00000400000000000000" pitchFamily="50" charset="0"/>
            </a:endParaRPr>
          </a:p>
          <a:p>
            <a:pPr lvl="0" indent="-304800">
              <a:lnSpc>
                <a:spcPct val="100000"/>
              </a:lnSpc>
              <a:spcBef>
                <a:spcPts val="0"/>
              </a:spcBef>
              <a:buClr>
                <a:srgbClr val="000000"/>
              </a:buClr>
              <a:buSzPts val="1200"/>
              <a:buFont typeface="Arial"/>
              <a:buChar char="●"/>
            </a:pPr>
            <a:r>
              <a:rPr lang="nb-NO" sz="1200" dirty="0">
                <a:solidFill>
                  <a:srgbClr val="000000"/>
                </a:solidFill>
                <a:latin typeface="Montserrat Light" panose="00000400000000000000" pitchFamily="50" charset="0"/>
              </a:rPr>
              <a:t>Hva tror du skjer når folk kaster søppel på stranden?</a:t>
            </a:r>
          </a:p>
          <a:p>
            <a:pPr lvl="0" indent="-304800">
              <a:lnSpc>
                <a:spcPct val="100000"/>
              </a:lnSpc>
              <a:spcBef>
                <a:spcPts val="0"/>
              </a:spcBef>
              <a:buClr>
                <a:srgbClr val="000000"/>
              </a:buClr>
              <a:buSzPts val="1200"/>
              <a:buFont typeface="Arial"/>
              <a:buChar char="●"/>
            </a:pPr>
            <a:endParaRPr lang="nb-NO" sz="1200" dirty="0">
              <a:solidFill>
                <a:srgbClr val="000000"/>
              </a:solidFill>
              <a:latin typeface="Montserrat Light" panose="00000400000000000000" pitchFamily="50" charset="0"/>
            </a:endParaRPr>
          </a:p>
          <a:p>
            <a:pPr lvl="0" indent="-304800">
              <a:lnSpc>
                <a:spcPct val="100000"/>
              </a:lnSpc>
              <a:spcBef>
                <a:spcPts val="0"/>
              </a:spcBef>
              <a:buClr>
                <a:srgbClr val="000000"/>
              </a:buClr>
              <a:buSzPts val="1200"/>
              <a:buFont typeface="Arial"/>
              <a:buChar char="●"/>
            </a:pPr>
            <a:r>
              <a:rPr lang="nb-NO" sz="1200" dirty="0">
                <a:solidFill>
                  <a:srgbClr val="000000"/>
                </a:solidFill>
                <a:latin typeface="Montserrat Light" panose="00000400000000000000" pitchFamily="50" charset="0"/>
              </a:rPr>
              <a:t>Hvordan tror du vi kan bidra til å holde havene rene?</a:t>
            </a:r>
          </a:p>
          <a:p>
            <a:pPr lvl="0" indent="-304800">
              <a:lnSpc>
                <a:spcPct val="100000"/>
              </a:lnSpc>
              <a:spcBef>
                <a:spcPts val="0"/>
              </a:spcBef>
              <a:buClr>
                <a:srgbClr val="000000"/>
              </a:buClr>
              <a:buSzPts val="1200"/>
              <a:buFont typeface="Arial"/>
              <a:buChar char="●"/>
            </a:pPr>
            <a:endParaRPr lang="nb-NO" sz="1200" dirty="0">
              <a:solidFill>
                <a:srgbClr val="000000"/>
              </a:solidFill>
              <a:latin typeface="Montserrat Light" panose="00000400000000000000" pitchFamily="50" charset="0"/>
            </a:endParaRPr>
          </a:p>
          <a:p>
            <a:pPr lvl="0" indent="-304800">
              <a:lnSpc>
                <a:spcPct val="100000"/>
              </a:lnSpc>
              <a:spcBef>
                <a:spcPts val="0"/>
              </a:spcBef>
              <a:buClr>
                <a:srgbClr val="000000"/>
              </a:buClr>
              <a:buSzPts val="1200"/>
              <a:buFont typeface="Arial"/>
              <a:buChar char="●"/>
            </a:pPr>
            <a:r>
              <a:rPr lang="nb-NO" sz="1200" dirty="0">
                <a:solidFill>
                  <a:srgbClr val="000000"/>
                </a:solidFill>
                <a:latin typeface="Montserrat Light" panose="00000400000000000000" pitchFamily="50" charset="0"/>
              </a:rPr>
              <a:t>Kan du nevne noen eksempler på dyr som er påvirket av forurensning i havet?</a:t>
            </a:r>
          </a:p>
          <a:p>
            <a:pPr lvl="0" indent="-304800">
              <a:lnSpc>
                <a:spcPct val="100000"/>
              </a:lnSpc>
              <a:spcBef>
                <a:spcPts val="0"/>
              </a:spcBef>
              <a:buClr>
                <a:srgbClr val="000000"/>
              </a:buClr>
              <a:buSzPts val="1200"/>
              <a:buFont typeface="Arial"/>
              <a:buChar char="●"/>
            </a:pPr>
            <a:endParaRPr lang="nb-NO" sz="1200" dirty="0">
              <a:solidFill>
                <a:srgbClr val="000000"/>
              </a:solidFill>
              <a:latin typeface="Montserrat Light" panose="00000400000000000000" pitchFamily="50" charset="0"/>
            </a:endParaRPr>
          </a:p>
          <a:p>
            <a:pPr lvl="0" indent="-304800">
              <a:lnSpc>
                <a:spcPct val="100000"/>
              </a:lnSpc>
              <a:spcBef>
                <a:spcPts val="0"/>
              </a:spcBef>
              <a:buClr>
                <a:srgbClr val="000000"/>
              </a:buClr>
              <a:buSzPts val="1200"/>
              <a:buFont typeface="Arial"/>
              <a:buChar char="●"/>
            </a:pPr>
            <a:r>
              <a:rPr lang="nb-NO" sz="1200" dirty="0">
                <a:solidFill>
                  <a:srgbClr val="000000"/>
                </a:solidFill>
                <a:latin typeface="Montserrat Light" panose="00000400000000000000" pitchFamily="50" charset="0"/>
              </a:rPr>
              <a:t>Hvordan kan vi bruke mindre plast i hverdagen for å beskytte havene?</a:t>
            </a:r>
            <a:endParaRPr sz="1200" dirty="0">
              <a:solidFill>
                <a:srgbClr val="000000"/>
              </a:solidFill>
              <a:latin typeface="Montserrat Light" panose="00000400000000000000" pitchFamily="50" charset="0"/>
            </a:endParaRPr>
          </a:p>
        </p:txBody>
      </p:sp>
      <p:pic>
        <p:nvPicPr>
          <p:cNvPr id="142" name="Google Shape;142;p21"/>
          <p:cNvPicPr preferRelativeResize="0"/>
          <p:nvPr/>
        </p:nvPicPr>
        <p:blipFill>
          <a:blip r:embed="rId3">
            <a:alphaModFix/>
          </a:blip>
          <a:stretch>
            <a:fillRect/>
          </a:stretch>
        </p:blipFill>
        <p:spPr>
          <a:xfrm>
            <a:off x="4595576" y="1529353"/>
            <a:ext cx="4158774" cy="1968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p:nvPr/>
        </p:nvSpPr>
        <p:spPr>
          <a:xfrm>
            <a:off x="424365" y="1879218"/>
            <a:ext cx="8460900" cy="2550411"/>
          </a:xfrm>
          <a:prstGeom prst="rect">
            <a:avLst/>
          </a:prstGeom>
          <a:noFill/>
          <a:ln>
            <a:noFill/>
          </a:ln>
        </p:spPr>
        <p:txBody>
          <a:bodyPr spcFirstLastPara="1" wrap="square" lIns="91425" tIns="91425" rIns="91425" bIns="91425" anchor="t" anchorCtr="0">
            <a:spAutoFit/>
          </a:bodyPr>
          <a:lstStyle/>
          <a:p>
            <a:pPr lvl="0">
              <a:lnSpc>
                <a:spcPct val="115000"/>
              </a:lnSpc>
              <a:spcBef>
                <a:spcPts val="1300"/>
              </a:spcBef>
            </a:pPr>
            <a:r>
              <a:rPr lang="nb-NO" sz="1200" b="1" dirty="0">
                <a:solidFill>
                  <a:schemeClr val="bg2"/>
                </a:solidFill>
                <a:latin typeface="Montserrat Light" panose="00000400000000000000" pitchFamily="50" charset="0"/>
              </a:rPr>
              <a:t>Hva er havstrømmer? </a:t>
            </a:r>
            <a:br>
              <a:rPr lang="nb-NO" sz="1200" b="1" dirty="0">
                <a:solidFill>
                  <a:schemeClr val="bg2"/>
                </a:solidFill>
                <a:latin typeface="Montserrat Light" panose="00000400000000000000" pitchFamily="50" charset="0"/>
              </a:rPr>
            </a:br>
            <a:r>
              <a:rPr lang="nb-NO" sz="1200" dirty="0">
                <a:solidFill>
                  <a:schemeClr val="bg2"/>
                </a:solidFill>
                <a:latin typeface="Montserrat Light" panose="00000400000000000000" pitchFamily="50" charset="0"/>
              </a:rPr>
              <a:t>Havstrømmer er store vannbevegelser i verdenshavene, som fungerer litt som elver i havet. De transporterer varme, kulde, næringsstoffer og oksygen rundt i havene og påvirker både klimaet og livet i havet.</a:t>
            </a:r>
          </a:p>
          <a:p>
            <a:pPr lvl="0">
              <a:lnSpc>
                <a:spcPct val="115000"/>
              </a:lnSpc>
              <a:spcBef>
                <a:spcPts val="1300"/>
              </a:spcBef>
            </a:pPr>
            <a:r>
              <a:rPr lang="nb-NO" sz="1200" b="1" dirty="0">
                <a:solidFill>
                  <a:schemeClr val="bg2"/>
                </a:solidFill>
                <a:latin typeface="Montserrat Light" panose="00000400000000000000" pitchFamily="50" charset="0"/>
              </a:rPr>
              <a:t>Typer havstrømmer</a:t>
            </a:r>
          </a:p>
          <a:p>
            <a:pPr lvl="0">
              <a:lnSpc>
                <a:spcPct val="115000"/>
              </a:lnSpc>
              <a:spcBef>
                <a:spcPts val="1300"/>
              </a:spcBef>
            </a:pPr>
            <a:r>
              <a:rPr lang="nb-NO" sz="1200" b="1" dirty="0">
                <a:solidFill>
                  <a:schemeClr val="bg2"/>
                </a:solidFill>
                <a:latin typeface="Montserrat Light" panose="00000400000000000000" pitchFamily="50" charset="0"/>
              </a:rPr>
              <a:t>Overflatestrømmer: </a:t>
            </a:r>
            <a:r>
              <a:rPr lang="nb-NO" sz="1200" dirty="0">
                <a:solidFill>
                  <a:schemeClr val="bg2"/>
                </a:solidFill>
                <a:latin typeface="Montserrat Light" panose="00000400000000000000" pitchFamily="50" charset="0"/>
              </a:rPr>
              <a:t>Overflatestrømmer beveger seg ved havets overflate og drives hovedsakelig av vinden. Golfstrømmen er et godt eksempel. Den transporterer varmt vann fra Mexicogolfen til Europa.</a:t>
            </a:r>
          </a:p>
          <a:p>
            <a:pPr lvl="0">
              <a:lnSpc>
                <a:spcPct val="115000"/>
              </a:lnSpc>
              <a:spcBef>
                <a:spcPts val="1300"/>
              </a:spcBef>
            </a:pPr>
            <a:r>
              <a:rPr lang="nb-NO" sz="1200" b="1" dirty="0">
                <a:solidFill>
                  <a:schemeClr val="bg2"/>
                </a:solidFill>
                <a:latin typeface="Montserrat Light" panose="00000400000000000000" pitchFamily="50" charset="0"/>
              </a:rPr>
              <a:t>Dyphavsstrømmer: </a:t>
            </a:r>
            <a:r>
              <a:rPr lang="nb-NO" sz="1200" dirty="0">
                <a:solidFill>
                  <a:schemeClr val="bg2"/>
                </a:solidFill>
                <a:latin typeface="Montserrat Light" panose="00000400000000000000" pitchFamily="50" charset="0"/>
              </a:rPr>
              <a:t>Disse forekommer dypt under overflaten og er forårsaket av forskjeller i temperatur og saltinnhold i vannet. De kalles ofte det «globale transportbåndet».</a:t>
            </a:r>
          </a:p>
        </p:txBody>
      </p:sp>
      <p:sp>
        <p:nvSpPr>
          <p:cNvPr id="148" name="Google Shape;148;p22"/>
          <p:cNvSpPr txBox="1"/>
          <p:nvPr/>
        </p:nvSpPr>
        <p:spPr>
          <a:xfrm>
            <a:off x="450274" y="739582"/>
            <a:ext cx="8338635" cy="642600"/>
          </a:xfrm>
          <a:prstGeom prst="rect">
            <a:avLst/>
          </a:prstGeom>
          <a:noFill/>
          <a:ln>
            <a:noFill/>
          </a:ln>
        </p:spPr>
        <p:txBody>
          <a:bodyPr spcFirstLastPara="1" wrap="square" lIns="91425" tIns="91425" rIns="91425" bIns="91425" anchor="t" anchorCtr="0">
            <a:noAutofit/>
          </a:bodyPr>
          <a:lstStyle/>
          <a:p>
            <a:r>
              <a:rPr lang="da" sz="1200" dirty="0">
                <a:solidFill>
                  <a:schemeClr val="bg2"/>
                </a:solidFill>
                <a:latin typeface="Montserrat Light" panose="00000400000000000000" pitchFamily="50" charset="0"/>
                <a:ea typeface="Lato"/>
                <a:cs typeface="Lato"/>
                <a:sym typeface="Lato"/>
              </a:rPr>
              <a:t>Les artikkelen: </a:t>
            </a:r>
            <a:r>
              <a:rPr lang="fi-FI" sz="1200" u="sng" dirty="0">
                <a:solidFill>
                  <a:schemeClr val="hlink"/>
                </a:solidFill>
                <a:latin typeface="Montserrat Light" panose="00000400000000000000" pitchFamily="50" charset="0"/>
              </a:rPr>
              <a:t>https://illvet.se/naturen/hur-uppstar-havstrommar</a:t>
            </a:r>
            <a:endParaRPr lang="fi-FI" sz="1200" dirty="0">
              <a:latin typeface="Montserrat Light" panose="00000400000000000000" pitchFamily="50" charset="0"/>
            </a:endParaRPr>
          </a:p>
          <a:p>
            <a:pPr marL="0" lvl="0" indent="0" algn="l" rtl="0">
              <a:spcBef>
                <a:spcPts val="0"/>
              </a:spcBef>
              <a:spcAft>
                <a:spcPts val="0"/>
              </a:spcAft>
              <a:buNone/>
            </a:pPr>
            <a:r>
              <a:rPr lang="da" sz="1200" dirty="0">
                <a:solidFill>
                  <a:schemeClr val="bg2"/>
                </a:solidFill>
                <a:latin typeface="Montserrat Light" panose="00000400000000000000" pitchFamily="50" charset="0"/>
                <a:ea typeface="Lato"/>
                <a:cs typeface="Lato"/>
                <a:sym typeface="Lato"/>
              </a:rPr>
              <a:t> </a:t>
            </a:r>
            <a:endParaRPr sz="1200" dirty="0">
              <a:solidFill>
                <a:schemeClr val="bg2"/>
              </a:solidFill>
              <a:latin typeface="Montserrat Light" panose="00000400000000000000" pitchFamily="50" charset="0"/>
              <a:ea typeface="Lato"/>
              <a:cs typeface="Lato"/>
              <a:sym typeface="Lato"/>
            </a:endParaRPr>
          </a:p>
        </p:txBody>
      </p:sp>
      <p:sp>
        <p:nvSpPr>
          <p:cNvPr id="151" name="Google Shape;151;p22"/>
          <p:cNvSpPr txBox="1"/>
          <p:nvPr/>
        </p:nvSpPr>
        <p:spPr>
          <a:xfrm>
            <a:off x="450274" y="1382182"/>
            <a:ext cx="7722108" cy="642600"/>
          </a:xfrm>
          <a:prstGeom prst="rect">
            <a:avLst/>
          </a:prstGeom>
          <a:noFill/>
          <a:ln>
            <a:noFill/>
          </a:ln>
        </p:spPr>
        <p:txBody>
          <a:bodyPr spcFirstLastPara="1" wrap="square" lIns="91425" tIns="91425" rIns="91425" bIns="91425" anchor="t" anchorCtr="0">
            <a:noAutofit/>
          </a:bodyPr>
          <a:lstStyle/>
          <a:p>
            <a:pPr lvl="0"/>
            <a:r>
              <a:rPr lang="nb-NO" sz="1200" dirty="0">
                <a:solidFill>
                  <a:schemeClr val="bg2"/>
                </a:solidFill>
                <a:latin typeface="Montserrat Light" panose="00000400000000000000" pitchFamily="50" charset="0"/>
                <a:ea typeface="Lato"/>
                <a:cs typeface="Lato"/>
                <a:sym typeface="Lato"/>
              </a:rPr>
              <a:t>Gå gjennom teorien bak havstrømmer etter at alle har lest artikkelen.</a:t>
            </a:r>
            <a:r>
              <a:rPr lang="da" sz="1200" dirty="0">
                <a:solidFill>
                  <a:schemeClr val="bg2"/>
                </a:solidFill>
                <a:latin typeface="Montserrat Light" panose="00000400000000000000" pitchFamily="50" charset="0"/>
                <a:ea typeface="Lato"/>
                <a:cs typeface="Lato"/>
                <a:sym typeface="Lato"/>
              </a:rPr>
              <a:t> </a:t>
            </a:r>
            <a:endParaRPr sz="1200" dirty="0">
              <a:solidFill>
                <a:schemeClr val="bg2"/>
              </a:solidFill>
              <a:latin typeface="Montserrat Light" panose="00000400000000000000" pitchFamily="50" charset="0"/>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p:nvPr/>
        </p:nvSpPr>
        <p:spPr>
          <a:xfrm>
            <a:off x="331950" y="348849"/>
            <a:ext cx="8480100" cy="4445802"/>
          </a:xfrm>
          <a:prstGeom prst="rect">
            <a:avLst/>
          </a:prstGeom>
          <a:noFill/>
          <a:ln>
            <a:noFill/>
          </a:ln>
        </p:spPr>
        <p:txBody>
          <a:bodyPr spcFirstLastPara="1" wrap="square" lIns="91425" tIns="91425" rIns="91425" bIns="91425" anchor="t" anchorCtr="0">
            <a:spAutoFit/>
          </a:bodyPr>
          <a:lstStyle/>
          <a:p>
            <a:pPr lvl="0">
              <a:lnSpc>
                <a:spcPct val="115000"/>
              </a:lnSpc>
              <a:spcBef>
                <a:spcPts val="1300"/>
              </a:spcBef>
            </a:pPr>
            <a:r>
              <a:rPr lang="nb-NO" sz="1200" b="1" dirty="0">
                <a:latin typeface="Montserrat Light" panose="00000400000000000000" pitchFamily="50" charset="0"/>
              </a:rPr>
              <a:t>Hvorfor er havstrømmer viktige? </a:t>
            </a:r>
          </a:p>
          <a:p>
            <a:pPr marL="171450" lvl="0" indent="-171450">
              <a:lnSpc>
                <a:spcPct val="115000"/>
              </a:lnSpc>
              <a:spcBef>
                <a:spcPts val="1300"/>
              </a:spcBef>
              <a:buFont typeface="Arial" panose="020B0604020202020204" pitchFamily="34" charset="0"/>
              <a:buChar char="•"/>
            </a:pPr>
            <a:r>
              <a:rPr lang="nb-NO" sz="1200" dirty="0">
                <a:latin typeface="Montserrat Light" panose="00000400000000000000" pitchFamily="50" charset="0"/>
              </a:rPr>
              <a:t>De regulerer klimaet. For eksempel holder Golfstrømmen Nord-Europa varmere enn det ellers ville vært. </a:t>
            </a:r>
          </a:p>
          <a:p>
            <a:pPr marL="171450" lvl="0" indent="-171450">
              <a:lnSpc>
                <a:spcPct val="115000"/>
              </a:lnSpc>
              <a:spcBef>
                <a:spcPts val="1300"/>
              </a:spcBef>
              <a:buFont typeface="Arial" panose="020B0604020202020204" pitchFamily="34" charset="0"/>
              <a:buChar char="•"/>
            </a:pPr>
            <a:r>
              <a:rPr lang="nb-NO" sz="1200" dirty="0">
                <a:latin typeface="Montserrat Light" panose="00000400000000000000" pitchFamily="50" charset="0"/>
              </a:rPr>
              <a:t>De bidrar til å distribuere næringsstoffer som mange havdyr er avhengige av. </a:t>
            </a:r>
          </a:p>
          <a:p>
            <a:pPr marL="171450" lvl="0" indent="-171450">
              <a:lnSpc>
                <a:spcPct val="115000"/>
              </a:lnSpc>
              <a:spcBef>
                <a:spcPts val="1300"/>
              </a:spcBef>
              <a:buFont typeface="Arial" panose="020B0604020202020204" pitchFamily="34" charset="0"/>
              <a:buChar char="•"/>
            </a:pPr>
            <a:r>
              <a:rPr lang="nb-NO" sz="1200" dirty="0">
                <a:latin typeface="Montserrat Light" panose="00000400000000000000" pitchFamily="50" charset="0"/>
              </a:rPr>
              <a:t>De påvirker været og kan føre til ekstreme fenomener som orkaner. </a:t>
            </a:r>
          </a:p>
          <a:p>
            <a:pPr lvl="0">
              <a:lnSpc>
                <a:spcPct val="115000"/>
              </a:lnSpc>
              <a:spcBef>
                <a:spcPts val="1300"/>
              </a:spcBef>
            </a:pPr>
            <a:r>
              <a:rPr lang="nb-NO" sz="1200" b="1" dirty="0">
                <a:latin typeface="Montserrat Light" panose="00000400000000000000" pitchFamily="50" charset="0"/>
              </a:rPr>
              <a:t>Trusler mot havstrømmer </a:t>
            </a:r>
          </a:p>
          <a:p>
            <a:pPr lvl="0">
              <a:lnSpc>
                <a:spcPct val="115000"/>
              </a:lnSpc>
              <a:spcBef>
                <a:spcPts val="1300"/>
              </a:spcBef>
            </a:pPr>
            <a:r>
              <a:rPr lang="nb-NO" sz="1200" dirty="0">
                <a:latin typeface="Montserrat Light" panose="00000400000000000000" pitchFamily="50" charset="0"/>
              </a:rPr>
              <a:t>Klimaendringer kan forstyrre havstrømmer. Når isen ved polene smelter, endres saltinnholdet i havene, noe som kan svekke eller stoppe noen viktige strømmer, som Golfstrømmen. Dette kan ha store konsekvenser for både klimaet og dyrelivet. </a:t>
            </a:r>
          </a:p>
          <a:p>
            <a:pPr lvl="0">
              <a:lnSpc>
                <a:spcPct val="115000"/>
              </a:lnSpc>
              <a:spcBef>
                <a:spcPts val="1300"/>
              </a:spcBef>
            </a:pPr>
            <a:r>
              <a:rPr lang="nb-NO" sz="1200" b="1" dirty="0">
                <a:latin typeface="Montserrat Light" panose="00000400000000000000" pitchFamily="50" charset="0"/>
              </a:rPr>
              <a:t>Hvordan kan vi hjelpe? </a:t>
            </a:r>
          </a:p>
          <a:p>
            <a:pPr lvl="0">
              <a:lnSpc>
                <a:spcPct val="115000"/>
              </a:lnSpc>
              <a:spcBef>
                <a:spcPts val="1300"/>
              </a:spcBef>
            </a:pPr>
            <a:r>
              <a:rPr lang="nb-NO" sz="1200" dirty="0">
                <a:latin typeface="Montserrat Light" panose="00000400000000000000" pitchFamily="50" charset="0"/>
              </a:rPr>
              <a:t>For å beskytte havstrømmer er det viktig å bekjempe klimaendringer ved å redusere CO₂-utslipp og ta bedre vare på planeten vår. </a:t>
            </a:r>
          </a:p>
          <a:p>
            <a:pPr lvl="0">
              <a:lnSpc>
                <a:spcPct val="115000"/>
              </a:lnSpc>
              <a:spcBef>
                <a:spcPts val="1300"/>
              </a:spcBef>
            </a:pPr>
            <a:r>
              <a:rPr lang="nb-NO" sz="1200" dirty="0">
                <a:latin typeface="Montserrat Light" panose="00000400000000000000" pitchFamily="50" charset="0"/>
              </a:rPr>
              <a:t>Havstrømmer viser hvordan hele jorden henger sammen og hvorfor det er viktig at vi tar vare på havsmiljøene våre.</a:t>
            </a:r>
            <a:endParaRPr lang="fi-FI" sz="1200" dirty="0">
              <a:latin typeface="Montserrat Light" panose="00000400000000000000" pitchFamily="50"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4"/>
          <p:cNvPicPr preferRelativeResize="0"/>
          <p:nvPr/>
        </p:nvPicPr>
        <p:blipFill>
          <a:blip r:embed="rId3">
            <a:alphaModFix/>
          </a:blip>
          <a:stretch>
            <a:fillRect/>
          </a:stretch>
        </p:blipFill>
        <p:spPr>
          <a:xfrm>
            <a:off x="365450" y="357475"/>
            <a:ext cx="6221088" cy="3275450"/>
          </a:xfrm>
          <a:prstGeom prst="rect">
            <a:avLst/>
          </a:prstGeom>
          <a:noFill/>
          <a:ln>
            <a:noFill/>
          </a:ln>
        </p:spPr>
      </p:pic>
      <p:sp>
        <p:nvSpPr>
          <p:cNvPr id="162" name="Google Shape;162;p24"/>
          <p:cNvSpPr txBox="1"/>
          <p:nvPr/>
        </p:nvSpPr>
        <p:spPr>
          <a:xfrm>
            <a:off x="6692200" y="1139450"/>
            <a:ext cx="2162240" cy="2182870"/>
          </a:xfrm>
          <a:prstGeom prst="rect">
            <a:avLst/>
          </a:prstGeom>
          <a:noFill/>
          <a:ln>
            <a:noFill/>
          </a:ln>
        </p:spPr>
        <p:txBody>
          <a:bodyPr spcFirstLastPara="1" wrap="square" lIns="91425" tIns="91425" rIns="91425" bIns="91425" anchor="t" anchorCtr="0">
            <a:noAutofit/>
          </a:bodyPr>
          <a:lstStyle/>
          <a:p>
            <a:pPr lvl="0"/>
            <a:r>
              <a:rPr lang="nb-NO" sz="1300" dirty="0">
                <a:solidFill>
                  <a:schemeClr val="bg2"/>
                </a:solidFill>
                <a:latin typeface="Montserrat Light" panose="00000400000000000000" pitchFamily="50" charset="0"/>
                <a:ea typeface="Lato"/>
                <a:cs typeface="Lato"/>
                <a:sym typeface="Lato"/>
              </a:rPr>
              <a:t>Nå har elevene lært om forurensning og hvordan verdenshavene er sammenkoblet. Dette gir elevene kunnskap de kan bruke i den kommende dialogpausen.</a:t>
            </a:r>
          </a:p>
        </p:txBody>
      </p:sp>
      <p:sp>
        <p:nvSpPr>
          <p:cNvPr id="163" name="Google Shape;163;p24"/>
          <p:cNvSpPr txBox="1"/>
          <p:nvPr/>
        </p:nvSpPr>
        <p:spPr>
          <a:xfrm>
            <a:off x="294400" y="3632925"/>
            <a:ext cx="8460900" cy="1107965"/>
          </a:xfrm>
          <a:prstGeom prst="rect">
            <a:avLst/>
          </a:prstGeom>
          <a:noFill/>
          <a:ln>
            <a:noFill/>
          </a:ln>
        </p:spPr>
        <p:txBody>
          <a:bodyPr spcFirstLastPara="1" wrap="square" lIns="91425" tIns="91425" rIns="91425" bIns="91425" anchor="t" anchorCtr="0">
            <a:spAutoFit/>
          </a:bodyPr>
          <a:lstStyle/>
          <a:p>
            <a:pPr lvl="0"/>
            <a:r>
              <a:rPr lang="nb-NO" sz="1200" b="1" dirty="0">
                <a:latin typeface="Montserrat Light" panose="00000400000000000000" pitchFamily="50" charset="0"/>
              </a:rPr>
              <a:t>Hva synes jeg om at havstrømmer transporterer plastavfall fra en del av verden til en annen?</a:t>
            </a:r>
          </a:p>
          <a:p>
            <a:pPr lvl="0"/>
            <a:endParaRPr lang="nb-NO" sz="1200" b="1" dirty="0">
              <a:latin typeface="Montserrat Light" panose="00000400000000000000" pitchFamily="50" charset="0"/>
            </a:endParaRPr>
          </a:p>
          <a:p>
            <a:pPr lvl="0"/>
            <a:r>
              <a:rPr lang="nb-NO" sz="1200" b="1" dirty="0">
                <a:latin typeface="Montserrat Light" panose="00000400000000000000" pitchFamily="50" charset="0"/>
              </a:rPr>
              <a:t>Hvorfor er plast i Stillehavet dårlig for havene våre og fiskeindustrien vår?</a:t>
            </a:r>
          </a:p>
          <a:p>
            <a:pPr lvl="0"/>
            <a:endParaRPr lang="nb-NO" sz="1200" b="1" dirty="0">
              <a:latin typeface="Montserrat Light" panose="00000400000000000000" pitchFamily="50" charset="0"/>
            </a:endParaRPr>
          </a:p>
          <a:p>
            <a:pPr lvl="0"/>
            <a:r>
              <a:rPr lang="nb-NO" sz="1200" b="1" dirty="0">
                <a:latin typeface="Montserrat Light" panose="00000400000000000000" pitchFamily="50" charset="0"/>
              </a:rPr>
              <a:t>Hvordan kan vi minske mengden plast som transporteres rundt i verdenshavene via havstrømmer?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title"/>
          </p:nvPr>
        </p:nvSpPr>
        <p:spPr>
          <a:xfrm>
            <a:off x="351000" y="330050"/>
            <a:ext cx="3310200" cy="7806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da" dirty="0">
                <a:latin typeface="Bebas Neue" panose="020B0606020202050201" pitchFamily="34" charset="0"/>
              </a:rPr>
              <a:t>Concept cartoons</a:t>
            </a:r>
            <a:endParaRPr dirty="0">
              <a:latin typeface="Bebas Neue" panose="020B0606020202050201" pitchFamily="34" charset="0"/>
            </a:endParaRPr>
          </a:p>
        </p:txBody>
      </p:sp>
      <p:sp>
        <p:nvSpPr>
          <p:cNvPr id="169" name="Google Shape;169;p25"/>
          <p:cNvSpPr txBox="1">
            <a:spLocks noGrp="1"/>
          </p:cNvSpPr>
          <p:nvPr>
            <p:ph type="body" idx="1"/>
          </p:nvPr>
        </p:nvSpPr>
        <p:spPr>
          <a:xfrm>
            <a:off x="351000" y="949150"/>
            <a:ext cx="8442000" cy="3864300"/>
          </a:xfrm>
          <a:prstGeom prst="rect">
            <a:avLst/>
          </a:prstGeom>
        </p:spPr>
        <p:txBody>
          <a:bodyPr spcFirstLastPara="1" wrap="square" lIns="68575" tIns="34275" rIns="68575" bIns="34275" anchor="t" anchorCtr="0">
            <a:noAutofit/>
          </a:bodyPr>
          <a:lstStyle/>
          <a:p>
            <a:pPr marL="0" lvl="0" indent="0">
              <a:lnSpc>
                <a:spcPct val="100000"/>
              </a:lnSpc>
              <a:buSzPts val="440"/>
              <a:buNone/>
            </a:pPr>
            <a:r>
              <a:rPr lang="nb-NO" sz="1000" dirty="0">
                <a:solidFill>
                  <a:srgbClr val="000000"/>
                </a:solidFill>
                <a:latin typeface="Montserrat Light" panose="00000400000000000000" pitchFamily="50" charset="0"/>
                <a:ea typeface="Arial"/>
                <a:cs typeface="Arial"/>
                <a:sym typeface="Arial"/>
              </a:rPr>
              <a:t>«Concept cartoon» er en visuell metode der et humoristisk eller tankevekkende bilde brukes til å stimulere til diskusjon og refleksjon rundt et tema. Her er et forslag til hvordan en konsepttegneserie om havstrømmer kan se ut:</a:t>
            </a:r>
          </a:p>
          <a:p>
            <a:pPr marL="0" lvl="0" indent="0">
              <a:lnSpc>
                <a:spcPct val="100000"/>
              </a:lnSpc>
              <a:buSzPts val="440"/>
              <a:buNone/>
            </a:pPr>
            <a:r>
              <a:rPr lang="nb-NO" sz="1000" b="1" dirty="0">
                <a:solidFill>
                  <a:srgbClr val="000000"/>
                </a:solidFill>
                <a:latin typeface="Montserrat Light" panose="00000400000000000000" pitchFamily="50" charset="0"/>
                <a:ea typeface="Arial"/>
                <a:cs typeface="Arial"/>
                <a:sym typeface="Arial"/>
              </a:rPr>
              <a:t>Beskrivelse</a:t>
            </a:r>
          </a:p>
          <a:p>
            <a:pPr marL="0" lvl="0" indent="0">
              <a:lnSpc>
                <a:spcPct val="100000"/>
              </a:lnSpc>
              <a:buSzPts val="440"/>
              <a:buNone/>
            </a:pPr>
            <a:r>
              <a:rPr lang="nb-NO" sz="1000" b="1" dirty="0">
                <a:solidFill>
                  <a:srgbClr val="000000"/>
                </a:solidFill>
                <a:latin typeface="Montserrat Light" panose="00000400000000000000" pitchFamily="50" charset="0"/>
                <a:ea typeface="Arial"/>
                <a:cs typeface="Arial"/>
                <a:sym typeface="Arial"/>
              </a:rPr>
              <a:t>Bakgrunn</a:t>
            </a:r>
            <a:r>
              <a:rPr lang="nb-NO" sz="1000" dirty="0">
                <a:solidFill>
                  <a:srgbClr val="000000"/>
                </a:solidFill>
                <a:latin typeface="Montserrat Light" panose="00000400000000000000" pitchFamily="50" charset="0"/>
                <a:ea typeface="Arial"/>
                <a:cs typeface="Arial"/>
                <a:sym typeface="Arial"/>
              </a:rPr>
              <a:t>: Et bilde av jorden sett fra verdensrommet, med store, fargerike piler som viser strømningene i verdenshavene. </a:t>
            </a:r>
          </a:p>
          <a:p>
            <a:pPr marL="0" lvl="0" indent="0">
              <a:lnSpc>
                <a:spcPct val="100000"/>
              </a:lnSpc>
              <a:buSzPts val="440"/>
              <a:buNone/>
            </a:pPr>
            <a:r>
              <a:rPr lang="nb-NO" sz="1000" b="1" dirty="0">
                <a:solidFill>
                  <a:srgbClr val="000000"/>
                </a:solidFill>
                <a:latin typeface="Montserrat Light" panose="00000400000000000000" pitchFamily="50" charset="0"/>
                <a:ea typeface="Arial"/>
                <a:cs typeface="Arial"/>
                <a:sym typeface="Arial"/>
              </a:rPr>
              <a:t>Figurer</a:t>
            </a:r>
            <a:r>
              <a:rPr lang="nb-NO" sz="1000" dirty="0">
                <a:solidFill>
                  <a:srgbClr val="000000"/>
                </a:solidFill>
                <a:latin typeface="Montserrat Light" panose="00000400000000000000" pitchFamily="50" charset="0"/>
                <a:ea typeface="Arial"/>
                <a:cs typeface="Arial"/>
                <a:sym typeface="Arial"/>
              </a:rPr>
              <a:t>:</a:t>
            </a:r>
            <a:endParaRPr lang="sv-SE" sz="1000" dirty="0">
              <a:solidFill>
                <a:srgbClr val="000000"/>
              </a:solidFill>
              <a:latin typeface="Montserrat Light" panose="00000400000000000000" pitchFamily="50" charset="0"/>
              <a:ea typeface="Arial"/>
              <a:cs typeface="Arial"/>
              <a:sym typeface="Arial"/>
            </a:endParaRPr>
          </a:p>
          <a:p>
            <a:pPr marL="288000" lvl="0" indent="-304800">
              <a:lnSpc>
                <a:spcPct val="100000"/>
              </a:lnSpc>
              <a:spcBef>
                <a:spcPts val="600"/>
              </a:spcBef>
              <a:buClr>
                <a:srgbClr val="000000"/>
              </a:buClr>
              <a:buSzPct val="100000"/>
              <a:buFont typeface="Arial"/>
              <a:buAutoNum type="arabicPeriod"/>
            </a:pPr>
            <a:r>
              <a:rPr lang="nb-NO" sz="1000" dirty="0">
                <a:solidFill>
                  <a:srgbClr val="000000"/>
                </a:solidFill>
                <a:latin typeface="Montserrat Light" panose="00000400000000000000" pitchFamily="50" charset="0"/>
                <a:ea typeface="Arial"/>
                <a:cs typeface="Arial"/>
                <a:sym typeface="Arial"/>
              </a:rPr>
              <a:t>Elev 1 står ved siden av en stor globus og ser undret på pilene som viser havstrømmer. Eleven sier: «Så hvis havstrømmer kan bevege seg så raskt, hvordan påvirker de været i forskjellige deler av verden?»</a:t>
            </a:r>
          </a:p>
          <a:p>
            <a:pPr marL="288000" lvl="0" indent="-304800">
              <a:lnSpc>
                <a:spcPct val="100000"/>
              </a:lnSpc>
              <a:spcBef>
                <a:spcPts val="600"/>
              </a:spcBef>
              <a:buClr>
                <a:srgbClr val="000000"/>
              </a:buClr>
              <a:buSzPct val="100000"/>
              <a:buFont typeface="Arial"/>
              <a:buAutoNum type="arabicPeriod"/>
            </a:pPr>
            <a:r>
              <a:rPr lang="nb-NO" sz="1000" dirty="0">
                <a:solidFill>
                  <a:srgbClr val="000000"/>
                </a:solidFill>
                <a:latin typeface="Montserrat Light" panose="00000400000000000000" pitchFamily="50" charset="0"/>
                <a:ea typeface="Arial"/>
                <a:cs typeface="Arial"/>
                <a:sym typeface="Arial"/>
              </a:rPr>
              <a:t>Elev 2 ser på pilene og svarer: «Dette er kult! Jeg visste ikke at Golfstrømmen kan gjøre været varmere i Europa.»</a:t>
            </a:r>
          </a:p>
          <a:p>
            <a:pPr marL="288000" lvl="0" indent="-304800">
              <a:lnSpc>
                <a:spcPct val="100000"/>
              </a:lnSpc>
              <a:spcBef>
                <a:spcPts val="600"/>
              </a:spcBef>
              <a:buClr>
                <a:srgbClr val="000000"/>
              </a:buClr>
              <a:buSzPct val="100000"/>
              <a:buFont typeface="Arial"/>
              <a:buAutoNum type="arabicPeriod"/>
            </a:pPr>
            <a:r>
              <a:rPr lang="nb-NO" sz="1000" dirty="0">
                <a:solidFill>
                  <a:srgbClr val="000000"/>
                </a:solidFill>
                <a:latin typeface="Montserrat Light" panose="00000400000000000000" pitchFamily="50" charset="0"/>
                <a:ea typeface="Arial"/>
                <a:cs typeface="Arial"/>
                <a:sym typeface="Arial"/>
              </a:rPr>
              <a:t>Elev 3 ser på piler som går rundt Antarktis og sier: «Og hva skjer med Antarktisstrømmen? Hvorfor stopper den ikke i Sør-Afrika?»</a:t>
            </a:r>
          </a:p>
          <a:p>
            <a:pPr marL="288000" lvl="0" indent="-304800">
              <a:lnSpc>
                <a:spcPct val="100000"/>
              </a:lnSpc>
              <a:spcBef>
                <a:spcPts val="600"/>
              </a:spcBef>
              <a:buClr>
                <a:srgbClr val="000000"/>
              </a:buClr>
              <a:buSzPct val="100000"/>
              <a:buFont typeface="Arial"/>
              <a:buAutoNum type="arabicPeriod"/>
            </a:pPr>
            <a:r>
              <a:rPr lang="nb-NO" sz="1000" dirty="0">
                <a:solidFill>
                  <a:srgbClr val="000000"/>
                </a:solidFill>
                <a:latin typeface="Montserrat Light" panose="00000400000000000000" pitchFamily="50" charset="0"/>
                <a:ea typeface="Arial"/>
                <a:cs typeface="Arial"/>
                <a:sym typeface="Arial"/>
              </a:rPr>
              <a:t>Elev 4 holder opp et skilt med et spørsmål: «Er det sant at havstrømmer hjelper til å transportere næringsstoffer til store havdyr?»</a:t>
            </a:r>
          </a:p>
          <a:p>
            <a:pPr marL="0" lvl="0" indent="0">
              <a:lnSpc>
                <a:spcPct val="100000"/>
              </a:lnSpc>
              <a:spcBef>
                <a:spcPts val="600"/>
              </a:spcBef>
              <a:buClr>
                <a:srgbClr val="000000"/>
              </a:buClr>
              <a:buSzPct val="100000"/>
              <a:buNone/>
            </a:pPr>
            <a:r>
              <a:rPr lang="nb-NO" sz="1000" b="1" dirty="0">
                <a:solidFill>
                  <a:srgbClr val="000000"/>
                </a:solidFill>
                <a:latin typeface="Montserrat Light" panose="00000400000000000000" pitchFamily="50" charset="0"/>
                <a:ea typeface="Arial"/>
                <a:cs typeface="Arial"/>
                <a:sym typeface="Arial"/>
              </a:rPr>
              <a:t>Tekstboks (på siden):</a:t>
            </a:r>
          </a:p>
          <a:p>
            <a:pPr marL="0" lvl="0" indent="0">
              <a:lnSpc>
                <a:spcPct val="100000"/>
              </a:lnSpc>
              <a:spcBef>
                <a:spcPts val="600"/>
              </a:spcBef>
              <a:buClr>
                <a:srgbClr val="000000"/>
              </a:buClr>
              <a:buSzPct val="100000"/>
              <a:buNone/>
            </a:pPr>
            <a:r>
              <a:rPr lang="nb-NO" sz="1000" dirty="0">
                <a:solidFill>
                  <a:srgbClr val="000000"/>
                </a:solidFill>
                <a:latin typeface="Montserrat Light" panose="00000400000000000000" pitchFamily="50" charset="0"/>
                <a:ea typeface="Arial"/>
                <a:cs typeface="Arial"/>
                <a:sym typeface="Arial"/>
              </a:rPr>
              <a:t>«Hvordan påvirker havstrømmer klima, dyr og mennesker? Hva kan skje hvis havstrømmer endrer seg?»</a:t>
            </a:r>
          </a:p>
          <a:p>
            <a:pPr marL="0" lvl="0" indent="0">
              <a:lnSpc>
                <a:spcPct val="100000"/>
              </a:lnSpc>
              <a:spcBef>
                <a:spcPts val="600"/>
              </a:spcBef>
              <a:buClr>
                <a:srgbClr val="000000"/>
              </a:buClr>
              <a:buSzPct val="100000"/>
              <a:buNone/>
            </a:pPr>
            <a:endParaRPr lang="nb-NO" sz="1000" b="1" dirty="0">
              <a:solidFill>
                <a:srgbClr val="000000"/>
              </a:solidFill>
              <a:latin typeface="Montserrat Light" panose="00000400000000000000" pitchFamily="50" charset="0"/>
              <a:ea typeface="Arial"/>
              <a:cs typeface="Arial"/>
              <a:sym typeface="Arial"/>
            </a:endParaRPr>
          </a:p>
          <a:p>
            <a:pPr marL="0" lvl="0" indent="0">
              <a:lnSpc>
                <a:spcPct val="100000"/>
              </a:lnSpc>
              <a:spcBef>
                <a:spcPts val="600"/>
              </a:spcBef>
              <a:buClr>
                <a:srgbClr val="000000"/>
              </a:buClr>
              <a:buSzPct val="100000"/>
              <a:buNone/>
            </a:pPr>
            <a:r>
              <a:rPr lang="nb-NO" sz="1000" b="1" dirty="0">
                <a:solidFill>
                  <a:srgbClr val="000000"/>
                </a:solidFill>
                <a:latin typeface="Montserrat Light" panose="00000400000000000000" pitchFamily="50" charset="0"/>
                <a:ea typeface="Arial"/>
                <a:cs typeface="Arial"/>
                <a:sym typeface="Arial"/>
              </a:rPr>
              <a:t>Denne tegneserien kan brukes til å fremme klassediskusjon om temaer som klimaendringer, havstrømmers rolle i økosystemet og deres betydning for været. Elevene kan deretter diskutere hvordan endringer i strømninger kan ha globale konsekvenser.</a:t>
            </a:r>
            <a:endParaRPr lang="sv-SE" sz="1000" b="1" dirty="0">
              <a:solidFill>
                <a:srgbClr val="000000"/>
              </a:solidFill>
              <a:latin typeface="Montserrat Light" panose="00000400000000000000" pitchFamily="50" charset="0"/>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p:nvPr/>
        </p:nvSpPr>
        <p:spPr>
          <a:xfrm>
            <a:off x="365205" y="1251854"/>
            <a:ext cx="4895400" cy="2985402"/>
          </a:xfrm>
          <a:prstGeom prst="rect">
            <a:avLst/>
          </a:prstGeom>
          <a:noFill/>
          <a:ln>
            <a:noFill/>
          </a:ln>
        </p:spPr>
        <p:txBody>
          <a:bodyPr spcFirstLastPara="1" wrap="square" lIns="91425" tIns="91425" rIns="91425" bIns="91425" anchor="t" anchorCtr="0">
            <a:spAutoFit/>
          </a:bodyPr>
          <a:lstStyle/>
          <a:p>
            <a:pPr lvl="0"/>
            <a:r>
              <a:rPr lang="nb-NO" b="1" dirty="0">
                <a:latin typeface="Montserrat Light" panose="00000400000000000000" pitchFamily="50" charset="0"/>
                <a:ea typeface="Lato"/>
                <a:cs typeface="Lato"/>
                <a:sym typeface="Lato"/>
              </a:rPr>
              <a:t>Besøk til det lokale avfallsanlegget</a:t>
            </a:r>
          </a:p>
          <a:p>
            <a:pPr lvl="0"/>
            <a:endParaRPr lang="nb-NO" dirty="0">
              <a:latin typeface="Montserrat Light" panose="00000400000000000000" pitchFamily="50" charset="0"/>
              <a:ea typeface="Lato"/>
              <a:cs typeface="Lato"/>
              <a:sym typeface="Lato"/>
            </a:endParaRPr>
          </a:p>
          <a:p>
            <a:pPr lvl="0"/>
            <a:r>
              <a:rPr lang="nb-NO" dirty="0">
                <a:latin typeface="Montserrat Light" panose="00000400000000000000" pitchFamily="50" charset="0"/>
                <a:ea typeface="Lato"/>
                <a:cs typeface="Lato"/>
                <a:sym typeface="Lato"/>
              </a:rPr>
              <a:t>Hvert lokalområde har et avfallsanlegg der husholdningsavfallet vårt havner. Disse anleggene tar ofte skoleklasser på besøk.</a:t>
            </a:r>
          </a:p>
          <a:p>
            <a:pPr lvl="0"/>
            <a:endParaRPr lang="nb-NO" dirty="0">
              <a:latin typeface="Montserrat Light" panose="00000400000000000000" pitchFamily="50" charset="0"/>
              <a:ea typeface="Lato"/>
              <a:cs typeface="Lato"/>
              <a:sym typeface="Lato"/>
            </a:endParaRPr>
          </a:p>
          <a:p>
            <a:pPr lvl="0"/>
            <a:r>
              <a:rPr lang="nb-NO" dirty="0">
                <a:latin typeface="Montserrat Light" panose="00000400000000000000" pitchFamily="50" charset="0"/>
                <a:ea typeface="Lato"/>
                <a:cs typeface="Lato"/>
                <a:sym typeface="Lato"/>
              </a:rPr>
              <a:t>Formålet med besøket er å informere elevene om hvor avfallet vårt havner, hvordan det behandles og hvordan det transporteres for gjenvinning. Noen steder får de prøve å sortere avfall selv. </a:t>
            </a:r>
          </a:p>
          <a:p>
            <a:pPr lvl="0"/>
            <a:endParaRPr lang="nb-NO" dirty="0">
              <a:latin typeface="Montserrat Light" panose="00000400000000000000" pitchFamily="50" charset="0"/>
              <a:ea typeface="Lato"/>
              <a:cs typeface="Lato"/>
              <a:sym typeface="Lato"/>
            </a:endParaRPr>
          </a:p>
          <a:p>
            <a:pPr lvl="0"/>
            <a:r>
              <a:rPr lang="nb-NO" dirty="0">
                <a:latin typeface="Montserrat Light" panose="00000400000000000000" pitchFamily="50" charset="0"/>
                <a:ea typeface="Lato"/>
                <a:cs typeface="Lato"/>
                <a:sym typeface="Lato"/>
              </a:rPr>
              <a:t>Besøket elevene både kunnskap og erfaring som de kan bruke i de kommende dialogpausene.</a:t>
            </a:r>
            <a:endParaRPr lang="sv-SE" dirty="0">
              <a:latin typeface="Montserrat Light" panose="00000400000000000000" pitchFamily="50" charset="0"/>
              <a:ea typeface="Lato"/>
              <a:cs typeface="Lato"/>
              <a:sym typeface="Lato"/>
            </a:endParaRPr>
          </a:p>
        </p:txBody>
      </p:sp>
      <p:sp>
        <p:nvSpPr>
          <p:cNvPr id="176" name="Google Shape;176;p26"/>
          <p:cNvSpPr txBox="1"/>
          <p:nvPr/>
        </p:nvSpPr>
        <p:spPr>
          <a:xfrm>
            <a:off x="410525" y="4480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2 - 6 </a:t>
            </a:r>
            <a:r>
              <a:rPr lang="fi-FI" sz="2400" dirty="0" err="1">
                <a:latin typeface="Bebas Neue" panose="020B0606020202050201" pitchFamily="34" charset="0"/>
                <a:ea typeface="Lato"/>
                <a:cs typeface="Lato"/>
                <a:sym typeface="Lato"/>
              </a:rPr>
              <a:t>leksjon</a:t>
            </a:r>
            <a:r>
              <a:rPr lang="da" sz="2400" dirty="0">
                <a:latin typeface="Bebas Neue" panose="020B0606020202050201" pitchFamily="34" charset="0"/>
                <a:ea typeface="Lato"/>
                <a:cs typeface="Lato"/>
                <a:sym typeface="Lato"/>
              </a:rPr>
              <a:t>er</a:t>
            </a:r>
            <a:endParaRPr sz="2400" dirty="0">
              <a:latin typeface="Bebas Neue" panose="020B0606020202050201" pitchFamily="34" charset="0"/>
              <a:ea typeface="Lato"/>
              <a:cs typeface="Lato"/>
              <a:sym typeface="Lato"/>
            </a:endParaRPr>
          </a:p>
        </p:txBody>
      </p:sp>
      <p:pic>
        <p:nvPicPr>
          <p:cNvPr id="179" name="Google Shape;179;p26"/>
          <p:cNvPicPr preferRelativeResize="0"/>
          <p:nvPr/>
        </p:nvPicPr>
        <p:blipFill>
          <a:blip r:embed="rId3">
            <a:alphaModFix/>
          </a:blip>
          <a:stretch>
            <a:fillRect/>
          </a:stretch>
        </p:blipFill>
        <p:spPr>
          <a:xfrm rot="1977765">
            <a:off x="3060623" y="-183349"/>
            <a:ext cx="2850709" cy="1893049"/>
          </a:xfrm>
          <a:prstGeom prst="rect">
            <a:avLst/>
          </a:prstGeom>
          <a:noFill/>
          <a:ln>
            <a:noFill/>
          </a:ln>
        </p:spPr>
      </p:pic>
      <p:pic>
        <p:nvPicPr>
          <p:cNvPr id="180" name="Google Shape;180;p26"/>
          <p:cNvPicPr preferRelativeResize="0"/>
          <p:nvPr/>
        </p:nvPicPr>
        <p:blipFill>
          <a:blip r:embed="rId4">
            <a:alphaModFix/>
          </a:blip>
          <a:srcRect l="23540"/>
          <a:stretch>
            <a:fillRect/>
          </a:stretch>
        </p:blipFill>
        <p:spPr>
          <a:xfrm>
            <a:off x="5862995" y="1635966"/>
            <a:ext cx="2743755" cy="2349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p:nvPr/>
        </p:nvSpPr>
        <p:spPr>
          <a:xfrm>
            <a:off x="341825" y="1164765"/>
            <a:ext cx="8396400" cy="3595500"/>
          </a:xfrm>
          <a:prstGeom prst="rect">
            <a:avLst/>
          </a:prstGeom>
          <a:noFill/>
          <a:ln>
            <a:noFill/>
          </a:ln>
        </p:spPr>
        <p:txBody>
          <a:bodyPr spcFirstLastPara="1" wrap="square" lIns="91425" tIns="91425" rIns="91425" bIns="91425" anchor="t" anchorCtr="0">
            <a:noAutofit/>
          </a:bodyPr>
          <a:lstStyle/>
          <a:p>
            <a:pPr lvl="0"/>
            <a:r>
              <a:rPr lang="nb-NO" sz="1300" b="1" dirty="0">
                <a:latin typeface="Montserrat Light" panose="00000400000000000000" pitchFamily="50" charset="0"/>
                <a:ea typeface="Lato"/>
                <a:cs typeface="Lato"/>
                <a:sym typeface="Lato"/>
              </a:rPr>
              <a:t>I dag skal vi jobbe med oppgaver knyttet til avfallssortering generelt. Skriv alle svarene inn i presentasjonen og ta også med gårsdagens besøk i svarene deres. Det skal være minst 3 bilder på hver side/slide.</a:t>
            </a:r>
          </a:p>
          <a:p>
            <a:pPr lvl="0"/>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Hvordan tror du avfall fra hjemmene våre påvirker miljøet hvis det ikke håndteres riktig?</a:t>
            </a:r>
          </a:p>
          <a:p>
            <a:pPr marL="171450" lvl="0" indent="-171450">
              <a:buFont typeface="Arial" panose="020B0604020202020204" pitchFamily="34" charset="0"/>
              <a:buChar char="•"/>
            </a:pPr>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Hvordan kan vi minske mengden avfall i hverdagen vår?</a:t>
            </a:r>
          </a:p>
          <a:p>
            <a:pPr marL="171450" lvl="0" indent="-171450">
              <a:buFont typeface="Arial" panose="020B0604020202020204" pitchFamily="34" charset="0"/>
              <a:buChar char="•"/>
            </a:pPr>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Hvordan kan avfall påvirke havene og dyrelivet? Tenk på FNs mål 14.</a:t>
            </a:r>
          </a:p>
          <a:p>
            <a:pPr marL="171450" lvl="0" indent="-171450">
              <a:buFont typeface="Arial" panose="020B0604020202020204" pitchFamily="34" charset="0"/>
              <a:buChar char="•"/>
            </a:pPr>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Hva kan vi som samfunn gjøre for å sikre at mer avfall blir gjenvinnet i stedet for å havne på søppelfyllinger eller i naturen?</a:t>
            </a:r>
          </a:p>
          <a:p>
            <a:pPr marL="171450" lvl="0" indent="-171450">
              <a:buFont typeface="Arial" panose="020B0604020202020204" pitchFamily="34" charset="0"/>
              <a:buChar char="•"/>
            </a:pPr>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Hvordan kan skolen eller klassen din bli bedre på å sortere avfall og minske svinn?</a:t>
            </a:r>
          </a:p>
          <a:p>
            <a:pPr marL="171450" lvl="0" indent="-171450">
              <a:buFont typeface="Arial" panose="020B0604020202020204" pitchFamily="34" charset="0"/>
              <a:buChar char="•"/>
            </a:pPr>
            <a:endParaRPr lang="nb-NO" sz="1300"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sz="1300" dirty="0">
                <a:latin typeface="Montserrat Light" panose="00000400000000000000" pitchFamily="50" charset="0"/>
                <a:ea typeface="Lato"/>
                <a:cs typeface="Lato"/>
                <a:sym typeface="Lato"/>
              </a:rPr>
              <a:t>Hva gjorde de på avfallsanlegget? Hva fikk du ut av besøket?</a:t>
            </a:r>
          </a:p>
        </p:txBody>
      </p:sp>
      <p:sp>
        <p:nvSpPr>
          <p:cNvPr id="187" name="Google Shape;187;p27"/>
          <p:cNvSpPr txBox="1"/>
          <p:nvPr/>
        </p:nvSpPr>
        <p:spPr>
          <a:xfrm>
            <a:off x="341825" y="463277"/>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800" dirty="0">
                <a:latin typeface="Bebas Neue" panose="020B0606020202050201" pitchFamily="34" charset="0"/>
                <a:ea typeface="Lato"/>
                <a:cs typeface="Lato"/>
                <a:sym typeface="Lato"/>
              </a:rPr>
              <a:t>Dag 3 - 6 </a:t>
            </a:r>
            <a:r>
              <a:rPr lang="fi-FI" sz="2800" dirty="0" err="1">
                <a:latin typeface="Bebas Neue" panose="020B0606020202050201" pitchFamily="34" charset="0"/>
                <a:ea typeface="Lato"/>
                <a:cs typeface="Lato"/>
                <a:sym typeface="Lato"/>
              </a:rPr>
              <a:t>leksjon</a:t>
            </a:r>
            <a:r>
              <a:rPr lang="da" sz="2800" dirty="0">
                <a:latin typeface="Bebas Neue" panose="020B0606020202050201" pitchFamily="34" charset="0"/>
                <a:ea typeface="Lato"/>
                <a:cs typeface="Lato"/>
                <a:sym typeface="Lato"/>
              </a:rPr>
              <a:t>er</a:t>
            </a:r>
            <a:endParaRPr sz="2800" dirty="0">
              <a:latin typeface="Bebas Neue" panose="020B0606020202050201" pitchFamily="34" charset="0"/>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28"/>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193" name="Google Shape;193;p28"/>
          <p:cNvSpPr txBox="1"/>
          <p:nvPr/>
        </p:nvSpPr>
        <p:spPr>
          <a:xfrm>
            <a:off x="542600" y="1146950"/>
            <a:ext cx="3534600" cy="34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8:00-9:10: </a:t>
            </a:r>
            <a:r>
              <a:rPr lang="nb-NO" sz="1100" b="1" dirty="0">
                <a:latin typeface="Montserrat Light" panose="00000400000000000000" pitchFamily="50" charset="0"/>
                <a:ea typeface="Lato"/>
                <a:cs typeface="Lato"/>
                <a:sym typeface="Lato"/>
              </a:rPr>
              <a:t>Teori om avfallssortering</a:t>
            </a:r>
          </a:p>
          <a:p>
            <a:pPr lvl="0"/>
            <a:endParaRPr lang="nb-NO" sz="1100" dirty="0">
              <a:latin typeface="Montserrat Light" panose="00000400000000000000" pitchFamily="50" charset="0"/>
              <a:ea typeface="Lato"/>
              <a:cs typeface="Lato"/>
              <a:sym typeface="Lato"/>
            </a:endParaRPr>
          </a:p>
          <a:p>
            <a:pPr lvl="0"/>
            <a:r>
              <a:rPr lang="nb-NO" sz="1100" dirty="0">
                <a:latin typeface="Montserrat Light" panose="00000400000000000000" pitchFamily="50" charset="0"/>
                <a:ea typeface="Lato"/>
                <a:cs typeface="Lato"/>
                <a:sym typeface="Lato"/>
              </a:rPr>
              <a:t>Informasjon om besøket av «borgermesteren» på torsdag i uke 2</a:t>
            </a:r>
          </a:p>
          <a:p>
            <a:pPr lvl="0"/>
            <a:endParaRPr lang="nb-NO" sz="1100" dirty="0">
              <a:latin typeface="Montserrat Light" panose="00000400000000000000" pitchFamily="50" charset="0"/>
              <a:ea typeface="Lato"/>
              <a:cs typeface="Lato"/>
              <a:sym typeface="Lato"/>
            </a:endParaRPr>
          </a:p>
          <a:p>
            <a:pPr lvl="0"/>
            <a:r>
              <a:rPr lang="nb-NO" sz="1100" b="1" dirty="0">
                <a:latin typeface="Montserrat Light" panose="00000400000000000000" pitchFamily="50" charset="0"/>
                <a:ea typeface="Lato"/>
                <a:cs typeface="Lato"/>
                <a:sym typeface="Lato"/>
              </a:rPr>
              <a:t>Strandryddetur i øst og vest 9:30 </a:t>
            </a:r>
            <a:r>
              <a:rPr lang="nb-NO" sz="1100" b="1" dirty="0">
                <a:latin typeface="Montserrat Light" panose="00000400000000000000" pitchFamily="50" charset="0"/>
                <a:ea typeface="Lato"/>
                <a:cs typeface="Lato"/>
                <a:sym typeface="Wingdings" panose="05000000000000000000" pitchFamily="2" charset="2"/>
              </a:rPr>
              <a:t></a:t>
            </a:r>
            <a:endParaRPr lang="nb-NO" sz="1100" b="1" dirty="0">
              <a:latin typeface="Montserrat Light" panose="00000400000000000000" pitchFamily="50" charset="0"/>
              <a:ea typeface="Lato"/>
              <a:cs typeface="Lato"/>
              <a:sym typeface="Lato"/>
            </a:endParaRPr>
          </a:p>
          <a:p>
            <a:r>
              <a:rPr lang="nb-NO" sz="1100" dirty="0">
                <a:latin typeface="Montserrat Light" panose="00000400000000000000" pitchFamily="50" charset="0"/>
                <a:ea typeface="Lato"/>
                <a:cs typeface="Lato"/>
                <a:sym typeface="Lato"/>
              </a:rPr>
              <a:t>Klassen blir hentet med buss klokken og kjører fra skolen til øst- og vestsiden av stranden, hvor de har to timer på seg til å samle så mye søppel som mulig.</a:t>
            </a:r>
          </a:p>
          <a:p>
            <a:pPr lvl="0"/>
            <a:endParaRPr lang="nb-NO" sz="1100" dirty="0">
              <a:latin typeface="Montserrat Light" panose="00000400000000000000" pitchFamily="50" charset="0"/>
              <a:ea typeface="Lato"/>
              <a:cs typeface="Lato"/>
              <a:sym typeface="Lato"/>
            </a:endParaRPr>
          </a:p>
          <a:p>
            <a:pPr lvl="0"/>
            <a:r>
              <a:rPr lang="nb-NO" sz="1100" dirty="0">
                <a:latin typeface="Montserrat Light" panose="00000400000000000000" pitchFamily="50" charset="0"/>
                <a:ea typeface="Lato"/>
                <a:cs typeface="Lato"/>
                <a:sym typeface="Lato"/>
              </a:rPr>
              <a:t>Klassen er delt inn i to grupper, hvor den ene tar den østlige delen og den andre den vestlige delen.</a:t>
            </a:r>
          </a:p>
          <a:p>
            <a:pPr lvl="0"/>
            <a:endParaRPr sz="1100" dirty="0">
              <a:latin typeface="Montserrat Light" panose="00000400000000000000" pitchFamily="50" charset="0"/>
              <a:ea typeface="Lato"/>
              <a:cs typeface="Lato"/>
              <a:sym typeface="Lato"/>
            </a:endParaRPr>
          </a:p>
          <a:p>
            <a:pPr marL="0" lvl="0" indent="0" algn="l" rtl="0">
              <a:spcBef>
                <a:spcPts val="0"/>
              </a:spcBef>
              <a:spcAft>
                <a:spcPts val="0"/>
              </a:spcAft>
              <a:buNone/>
            </a:pPr>
            <a:r>
              <a:rPr lang="da" sz="1100" b="1" dirty="0">
                <a:latin typeface="Montserrat Light" panose="00000400000000000000" pitchFamily="50" charset="0"/>
                <a:ea typeface="Lato"/>
                <a:cs typeface="Lato"/>
                <a:sym typeface="Lato"/>
              </a:rPr>
              <a:t>12:30 hjemreise</a:t>
            </a:r>
            <a:endParaRPr sz="11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100" dirty="0">
              <a:solidFill>
                <a:schemeClr val="accent1"/>
              </a:solidFill>
              <a:latin typeface="Montserrat Light" panose="00000400000000000000" pitchFamily="50" charset="0"/>
              <a:ea typeface="Lato"/>
              <a:cs typeface="Lato"/>
              <a:sym typeface="Lato"/>
            </a:endParaRPr>
          </a:p>
        </p:txBody>
      </p:sp>
      <p:sp>
        <p:nvSpPr>
          <p:cNvPr id="194" name="Google Shape;194;p28"/>
          <p:cNvSpPr txBox="1"/>
          <p:nvPr/>
        </p:nvSpPr>
        <p:spPr>
          <a:xfrm>
            <a:off x="542600" y="5131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4 - 6 </a:t>
            </a:r>
            <a:r>
              <a:rPr lang="fi-FI" sz="2400" dirty="0" err="1">
                <a:latin typeface="Bebas Neue" panose="020B0606020202050201" pitchFamily="34" charset="0"/>
                <a:ea typeface="Lato"/>
                <a:cs typeface="Lato"/>
                <a:sym typeface="Lato"/>
              </a:rPr>
              <a:t>leksjon</a:t>
            </a:r>
            <a:r>
              <a:rPr lang="da" sz="2400" dirty="0">
                <a:latin typeface="Bebas Neue" panose="020B0606020202050201" pitchFamily="34" charset="0"/>
                <a:ea typeface="Lato"/>
                <a:cs typeface="Lato"/>
                <a:sym typeface="Lato"/>
              </a:rPr>
              <a:t>er</a:t>
            </a:r>
            <a:endParaRPr sz="2400" dirty="0">
              <a:latin typeface="Bebas Neue" panose="020B0606020202050201" pitchFamily="34" charset="0"/>
              <a:ea typeface="Lato"/>
              <a:cs typeface="Lato"/>
              <a:sym typeface="Lato"/>
            </a:endParaRPr>
          </a:p>
        </p:txBody>
      </p:sp>
      <p:pic>
        <p:nvPicPr>
          <p:cNvPr id="195" name="Google Shape;195;p28"/>
          <p:cNvPicPr preferRelativeResize="0"/>
          <p:nvPr/>
        </p:nvPicPr>
        <p:blipFill>
          <a:blip r:embed="rId4">
            <a:alphaModFix/>
          </a:blip>
          <a:stretch>
            <a:fillRect/>
          </a:stretch>
        </p:blipFill>
        <p:spPr>
          <a:xfrm>
            <a:off x="4352100" y="444203"/>
            <a:ext cx="4158774" cy="1968924"/>
          </a:xfrm>
          <a:prstGeom prst="rect">
            <a:avLst/>
          </a:prstGeom>
          <a:noFill/>
          <a:ln>
            <a:noFill/>
          </a:ln>
        </p:spPr>
      </p:pic>
      <p:sp>
        <p:nvSpPr>
          <p:cNvPr id="196" name="Google Shape;196;p28"/>
          <p:cNvSpPr txBox="1"/>
          <p:nvPr/>
        </p:nvSpPr>
        <p:spPr>
          <a:xfrm>
            <a:off x="4722850" y="2868125"/>
            <a:ext cx="3633000" cy="1671218"/>
          </a:xfrm>
          <a:prstGeom prst="rect">
            <a:avLst/>
          </a:prstGeom>
          <a:noFill/>
          <a:ln>
            <a:noFill/>
          </a:ln>
        </p:spPr>
        <p:txBody>
          <a:bodyPr spcFirstLastPara="1" wrap="square" lIns="91425" tIns="91425" rIns="91425" bIns="91425" anchor="t" anchorCtr="0">
            <a:noAutofit/>
          </a:bodyPr>
          <a:lstStyle/>
          <a:p>
            <a:pPr lvl="0"/>
            <a:r>
              <a:rPr lang="nb-NO" sz="1100" dirty="0">
                <a:solidFill>
                  <a:schemeClr val="bg2"/>
                </a:solidFill>
                <a:latin typeface="Montserrat Light" panose="00000400000000000000" pitchFamily="50" charset="0"/>
                <a:ea typeface="Lato"/>
                <a:cs typeface="Lato"/>
                <a:sym typeface="Lato"/>
              </a:rPr>
              <a:t>Hensikten med turen er å gjøre elevene oppmerksomme på mengden søppel på strendene. </a:t>
            </a:r>
          </a:p>
          <a:p>
            <a:pPr lvl="0"/>
            <a:endParaRPr lang="nb-NO" sz="1100" dirty="0">
              <a:solidFill>
                <a:schemeClr val="bg2"/>
              </a:solidFill>
              <a:latin typeface="Montserrat Light" panose="00000400000000000000" pitchFamily="50" charset="0"/>
              <a:ea typeface="Lato"/>
              <a:cs typeface="Lato"/>
              <a:sym typeface="Lato"/>
            </a:endParaRPr>
          </a:p>
          <a:p>
            <a:pPr lvl="0"/>
            <a:r>
              <a:rPr lang="nb-NO" sz="1100" dirty="0">
                <a:solidFill>
                  <a:schemeClr val="bg2"/>
                </a:solidFill>
                <a:latin typeface="Montserrat Light" panose="00000400000000000000" pitchFamily="50" charset="0"/>
                <a:ea typeface="Lato"/>
                <a:cs typeface="Lato"/>
                <a:sym typeface="Lato"/>
              </a:rPr>
              <a:t>Målet med å dele klassen inn i en øst- og en vestgruppe er at elevene, med kunnskap om havstrømmer, skal se hvor og hvorfor det er så mye søppel på hver strand.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9"/>
          <p:cNvSpPr txBox="1">
            <a:spLocks noGrp="1"/>
          </p:cNvSpPr>
          <p:nvPr>
            <p:ph type="body" idx="1"/>
          </p:nvPr>
        </p:nvSpPr>
        <p:spPr>
          <a:xfrm>
            <a:off x="478625" y="1083911"/>
            <a:ext cx="8199708" cy="3632021"/>
          </a:xfrm>
          <a:prstGeom prst="rect">
            <a:avLst/>
          </a:prstGeom>
        </p:spPr>
        <p:txBody>
          <a:bodyPr spcFirstLastPara="1" wrap="square" lIns="68575" tIns="34275" rIns="68575" bIns="34275" anchor="t" anchorCtr="0">
            <a:normAutofit/>
          </a:bodyPr>
          <a:lstStyle/>
          <a:p>
            <a:pPr lvl="0" indent="-228600">
              <a:lnSpc>
                <a:spcPct val="100000"/>
              </a:lnSpc>
              <a:spcBef>
                <a:spcPts val="0"/>
              </a:spcBef>
              <a:buNone/>
            </a:pPr>
            <a:r>
              <a:rPr lang="fi-FI" sz="1100" b="1" dirty="0" err="1">
                <a:solidFill>
                  <a:schemeClr val="bg2"/>
                </a:solidFill>
                <a:latin typeface="Montserrat Light" panose="00000400000000000000" pitchFamily="50" charset="0"/>
                <a:ea typeface="Arial"/>
                <a:cs typeface="Arial"/>
                <a:sym typeface="Arial"/>
              </a:rPr>
              <a:t>Ressurspyramiden</a:t>
            </a:r>
            <a:r>
              <a:rPr lang="fi-FI" sz="1100" b="1" dirty="0">
                <a:solidFill>
                  <a:schemeClr val="bg2"/>
                </a:solidFill>
                <a:latin typeface="Montserrat Light" panose="00000400000000000000" pitchFamily="50" charset="0"/>
                <a:ea typeface="Arial"/>
                <a:cs typeface="Arial"/>
                <a:sym typeface="Arial"/>
              </a:rPr>
              <a:t> (</a:t>
            </a:r>
            <a:r>
              <a:rPr lang="fi-FI" sz="1100" b="1" dirty="0" err="1">
                <a:solidFill>
                  <a:schemeClr val="bg2"/>
                </a:solidFill>
                <a:latin typeface="Montserrat Light" panose="00000400000000000000" pitchFamily="50" charset="0"/>
                <a:ea typeface="Arial"/>
                <a:cs typeface="Arial"/>
                <a:sym typeface="Arial"/>
              </a:rPr>
              <a:t>avfallspyramiden</a:t>
            </a:r>
            <a:r>
              <a:rPr lang="fi-FI" sz="1100" b="1" dirty="0">
                <a:solidFill>
                  <a:schemeClr val="bg2"/>
                </a:solidFill>
                <a:latin typeface="Montserrat Light" panose="00000400000000000000" pitchFamily="50" charset="0"/>
                <a:ea typeface="Arial"/>
                <a:cs typeface="Arial"/>
                <a:sym typeface="Arial"/>
              </a:rPr>
              <a:t>)</a:t>
            </a:r>
          </a:p>
          <a:p>
            <a:pPr lvl="0" indent="-228600">
              <a:lnSpc>
                <a:spcPct val="100000"/>
              </a:lnSpc>
              <a:spcBef>
                <a:spcPts val="0"/>
              </a:spcBef>
              <a:buNone/>
            </a:pPr>
            <a:endParaRPr lang="fi-FI" sz="1100" b="1" dirty="0">
              <a:solidFill>
                <a:schemeClr val="bg2"/>
              </a:solidFill>
              <a:latin typeface="Montserrat Light" panose="00000400000000000000" pitchFamily="50" charset="0"/>
              <a:ea typeface="Arial"/>
              <a:cs typeface="Arial"/>
              <a:sym typeface="Arial"/>
            </a:endParaRP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Reduksjon (minske mengden avfall)</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Gjenbruk(bruke materialer igjen i sin opprinnelige form)</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Gjenvinning (konvertere materialer til nye produkter)</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Energigjenvinning (bruke avfall til å produsere energi)</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Deponering (siste utvei for avfall som ikke kan håndteres på noen annen måte)</a:t>
            </a:r>
          </a:p>
          <a:p>
            <a:pPr lvl="0" indent="-228600">
              <a:lnSpc>
                <a:spcPct val="100000"/>
              </a:lnSpc>
              <a:spcBef>
                <a:spcPts val="0"/>
              </a:spcBef>
              <a:buNone/>
            </a:pPr>
            <a:r>
              <a:rPr lang="nb-NO" sz="1100" dirty="0">
                <a:solidFill>
                  <a:schemeClr val="bg2"/>
                </a:solidFill>
                <a:latin typeface="Montserrat Light" panose="00000400000000000000" pitchFamily="50" charset="0"/>
                <a:ea typeface="Arial"/>
                <a:cs typeface="Arial"/>
                <a:sym typeface="Arial"/>
              </a:rPr>
              <a:t>,</a:t>
            </a:r>
          </a:p>
          <a:p>
            <a:pPr lvl="0" indent="-228600">
              <a:lnSpc>
                <a:spcPct val="100000"/>
              </a:lnSpc>
              <a:spcBef>
                <a:spcPts val="0"/>
              </a:spcBef>
              <a:buNone/>
            </a:pPr>
            <a:r>
              <a:rPr lang="nb-NO" sz="1100" b="1" dirty="0">
                <a:solidFill>
                  <a:schemeClr val="bg2"/>
                </a:solidFill>
                <a:latin typeface="Montserrat Light" panose="00000400000000000000" pitchFamily="50" charset="0"/>
                <a:ea typeface="Arial"/>
                <a:cs typeface="Arial"/>
                <a:sym typeface="Arial"/>
              </a:rPr>
              <a:t>Avfallsstrømmer</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Organisk avfall: Mat- og hageavfall som kan komposteres</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Plast: Både gjenvinnbart og ikke-gjenvinnbart</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Metall: Kan smeltes og gjenbrukes</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Papir og papp: Ofte enkle å gjenvinne, men krever riktig sortering</a:t>
            </a:r>
          </a:p>
          <a:p>
            <a:pPr indent="-228600">
              <a:lnSpc>
                <a:spcPct val="100000"/>
              </a:lnSpc>
              <a:spcBef>
                <a:spcPts val="0"/>
              </a:spcBef>
            </a:pPr>
            <a:r>
              <a:rPr lang="nb-NO" sz="1100" dirty="0">
                <a:solidFill>
                  <a:schemeClr val="bg2"/>
                </a:solidFill>
                <a:latin typeface="Montserrat Light" panose="00000400000000000000" pitchFamily="50" charset="0"/>
                <a:ea typeface="Arial"/>
                <a:cs typeface="Arial"/>
                <a:sym typeface="Arial"/>
              </a:rPr>
              <a:t>Glass: Kan gjenvinnes i det uendelige, men må i noen systemer sorteres etter farge</a:t>
            </a:r>
          </a:p>
          <a:p>
            <a:pPr lvl="0" indent="-228600">
              <a:lnSpc>
                <a:spcPct val="100000"/>
              </a:lnSpc>
              <a:spcBef>
                <a:spcPts val="0"/>
              </a:spcBef>
              <a:buNone/>
            </a:pPr>
            <a:endParaRPr lang="nb-NO" sz="1100" dirty="0">
              <a:solidFill>
                <a:schemeClr val="bg2"/>
              </a:solidFill>
              <a:latin typeface="Montserrat Light" panose="00000400000000000000" pitchFamily="50" charset="0"/>
              <a:ea typeface="Arial"/>
              <a:cs typeface="Arial"/>
              <a:sym typeface="Arial"/>
            </a:endParaRPr>
          </a:p>
          <a:p>
            <a:pPr lvl="0" indent="-228600">
              <a:lnSpc>
                <a:spcPct val="100000"/>
              </a:lnSpc>
              <a:spcBef>
                <a:spcPts val="0"/>
              </a:spcBef>
              <a:buNone/>
            </a:pPr>
            <a:r>
              <a:rPr lang="nb-NO" sz="1100" b="1" dirty="0">
                <a:solidFill>
                  <a:schemeClr val="bg2"/>
                </a:solidFill>
                <a:latin typeface="Montserrat Light" panose="00000400000000000000" pitchFamily="50" charset="0"/>
                <a:ea typeface="Arial"/>
                <a:cs typeface="Arial"/>
                <a:sym typeface="Arial"/>
              </a:rPr>
              <a:t>Sirkulærøkonomi </a:t>
            </a:r>
          </a:p>
          <a:p>
            <a:pPr lvl="0" indent="-228600">
              <a:lnSpc>
                <a:spcPct val="100000"/>
              </a:lnSpc>
              <a:spcBef>
                <a:spcPts val="0"/>
              </a:spcBef>
              <a:buNone/>
            </a:pPr>
            <a:r>
              <a:rPr lang="nb-NO" sz="1100" dirty="0">
                <a:solidFill>
                  <a:schemeClr val="bg2"/>
                </a:solidFill>
                <a:latin typeface="Montserrat Light" panose="00000400000000000000" pitchFamily="50" charset="0"/>
                <a:ea typeface="Arial"/>
                <a:cs typeface="Arial"/>
                <a:sym typeface="Arial"/>
              </a:rPr>
              <a:t>Målet er å minimere avfall og maksimere gjenvinning, slik at ressurser blir en del av kretsløpet.</a:t>
            </a:r>
          </a:p>
          <a:p>
            <a:pPr lvl="0" indent="-228600">
              <a:lnSpc>
                <a:spcPct val="100000"/>
              </a:lnSpc>
              <a:spcBef>
                <a:spcPts val="0"/>
              </a:spcBef>
              <a:buNone/>
            </a:pPr>
            <a:endParaRPr lang="nb-NO" sz="1100" dirty="0">
              <a:solidFill>
                <a:schemeClr val="bg2"/>
              </a:solidFill>
              <a:latin typeface="Montserrat Light" panose="00000400000000000000" pitchFamily="50" charset="0"/>
              <a:ea typeface="Arial"/>
              <a:cs typeface="Arial"/>
              <a:sym typeface="Arial"/>
            </a:endParaRPr>
          </a:p>
          <a:p>
            <a:pPr lvl="0" indent="-228600">
              <a:lnSpc>
                <a:spcPct val="100000"/>
              </a:lnSpc>
              <a:spcBef>
                <a:spcPts val="0"/>
              </a:spcBef>
              <a:buNone/>
            </a:pPr>
            <a:r>
              <a:rPr lang="nb-NO" sz="1100" b="1" dirty="0">
                <a:solidFill>
                  <a:schemeClr val="bg2"/>
                </a:solidFill>
                <a:latin typeface="Montserrat Light" panose="00000400000000000000" pitchFamily="50" charset="0"/>
                <a:ea typeface="Arial"/>
                <a:cs typeface="Arial"/>
                <a:sym typeface="Arial"/>
              </a:rPr>
              <a:t>Dagen etter blir det laget en sammenstilling av avfallet som er funnet på de to forskjellige strendene/områdene.</a:t>
            </a:r>
          </a:p>
        </p:txBody>
      </p:sp>
      <p:sp>
        <p:nvSpPr>
          <p:cNvPr id="202" name="Google Shape;202;p29"/>
          <p:cNvSpPr txBox="1"/>
          <p:nvPr/>
        </p:nvSpPr>
        <p:spPr>
          <a:xfrm>
            <a:off x="457844" y="332352"/>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800" dirty="0">
                <a:latin typeface="Bebas Neue" panose="020B0606020202050201" pitchFamily="34" charset="0"/>
                <a:ea typeface="Lato"/>
                <a:cs typeface="Lato"/>
                <a:sym typeface="Lato"/>
              </a:rPr>
              <a:t>Teori kring avfallssortering</a:t>
            </a:r>
            <a:endParaRPr sz="2800" dirty="0">
              <a:latin typeface="Bebas Neue" panose="020B0606020202050201" pitchFamily="34" charset="0"/>
              <a:ea typeface="Lato"/>
              <a:cs typeface="Lato"/>
              <a:sym typeface="Lato"/>
            </a:endParaRPr>
          </a:p>
        </p:txBody>
      </p:sp>
      <p:pic>
        <p:nvPicPr>
          <p:cNvPr id="3" name="Kuva 2">
            <a:extLst>
              <a:ext uri="{FF2B5EF4-FFF2-40B4-BE49-F238E27FC236}">
                <a16:creationId xmlns:a16="http://schemas.microsoft.com/office/drawing/2014/main" id="{6930190F-76E3-6C20-C58D-E65C54C2FBA9}"/>
              </a:ext>
            </a:extLst>
          </p:cNvPr>
          <p:cNvPicPr>
            <a:picLocks noChangeAspect="1"/>
          </p:cNvPicPr>
          <p:nvPr/>
        </p:nvPicPr>
        <p:blipFill>
          <a:blip r:embed="rId3"/>
          <a:stretch>
            <a:fillRect/>
          </a:stretch>
        </p:blipFill>
        <p:spPr>
          <a:xfrm>
            <a:off x="6505529" y="576768"/>
            <a:ext cx="2342246" cy="245429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0"/>
          <p:cNvSpPr txBox="1">
            <a:spLocks noGrp="1"/>
          </p:cNvSpPr>
          <p:nvPr>
            <p:ph type="body" idx="1"/>
          </p:nvPr>
        </p:nvSpPr>
        <p:spPr>
          <a:xfrm>
            <a:off x="379350" y="1325150"/>
            <a:ext cx="39438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nb-NO" sz="1200" dirty="0">
                <a:solidFill>
                  <a:srgbClr val="000000"/>
                </a:solidFill>
                <a:latin typeface="Montserrat Light" panose="00000400000000000000" pitchFamily="50" charset="0"/>
              </a:rPr>
              <a:t>Elevene danner sju grupper, som hver jobber på et annet kontinent. I løpet av den siste halvtimen presenteres resultatene for de andre.</a:t>
            </a:r>
          </a:p>
          <a:p>
            <a:pPr marL="0" lvl="0" indent="0" algn="l" rtl="0">
              <a:spcBef>
                <a:spcPts val="800"/>
              </a:spcBef>
              <a:spcAft>
                <a:spcPts val="0"/>
              </a:spcAft>
              <a:buNone/>
            </a:pPr>
            <a:r>
              <a:rPr lang="da" sz="1200" b="1" dirty="0">
                <a:solidFill>
                  <a:srgbClr val="000000"/>
                </a:solidFill>
                <a:latin typeface="Montserrat Light" panose="00000400000000000000" pitchFamily="50" charset="0"/>
              </a:rPr>
              <a:t>Asia</a:t>
            </a:r>
            <a:endParaRPr sz="1200" b="1" dirty="0">
              <a:solidFill>
                <a:srgbClr val="000000"/>
              </a:solidFill>
              <a:latin typeface="Montserrat Light" panose="00000400000000000000" pitchFamily="50" charset="0"/>
            </a:endParaRPr>
          </a:p>
          <a:p>
            <a:pPr marL="0" lvl="0" indent="0">
              <a:spcBef>
                <a:spcPts val="1200"/>
              </a:spcBef>
              <a:buNone/>
            </a:pPr>
            <a:r>
              <a:rPr lang="sv-SE" sz="1200" dirty="0" err="1">
                <a:solidFill>
                  <a:srgbClr val="000000"/>
                </a:solidFill>
                <a:latin typeface="Montserrat Light" panose="00000400000000000000" pitchFamily="50" charset="0"/>
              </a:rPr>
              <a:t>Undersøk</a:t>
            </a:r>
            <a:r>
              <a:rPr lang="sv-SE" sz="1200" dirty="0">
                <a:solidFill>
                  <a:srgbClr val="000000"/>
                </a:solidFill>
                <a:latin typeface="Montserrat Light" panose="00000400000000000000" pitchFamily="50" charset="0"/>
              </a:rPr>
              <a:t> </a:t>
            </a:r>
            <a:r>
              <a:rPr lang="sv-SE" sz="1200" dirty="0" err="1">
                <a:solidFill>
                  <a:srgbClr val="000000"/>
                </a:solidFill>
                <a:latin typeface="Montserrat Light" panose="00000400000000000000" pitchFamily="50" charset="0"/>
              </a:rPr>
              <a:t>hvordan</a:t>
            </a:r>
            <a:r>
              <a:rPr lang="sv-SE" sz="1200" dirty="0">
                <a:solidFill>
                  <a:srgbClr val="000000"/>
                </a:solidFill>
                <a:latin typeface="Montserrat Light" panose="00000400000000000000" pitchFamily="50" charset="0"/>
              </a:rPr>
              <a:t> plastavfall </a:t>
            </a:r>
            <a:r>
              <a:rPr lang="sv-SE" sz="1200" dirty="0" err="1">
                <a:solidFill>
                  <a:srgbClr val="000000"/>
                </a:solidFill>
                <a:latin typeface="Montserrat Light" panose="00000400000000000000" pitchFamily="50" charset="0"/>
              </a:rPr>
              <a:t>fra</a:t>
            </a:r>
            <a:r>
              <a:rPr lang="sv-SE" sz="1200" dirty="0">
                <a:solidFill>
                  <a:srgbClr val="000000"/>
                </a:solidFill>
                <a:latin typeface="Montserrat Light" panose="00000400000000000000" pitchFamily="50" charset="0"/>
              </a:rPr>
              <a:t> </a:t>
            </a:r>
            <a:r>
              <a:rPr lang="sv-SE" sz="1200" dirty="0" err="1">
                <a:solidFill>
                  <a:srgbClr val="000000"/>
                </a:solidFill>
                <a:latin typeface="Montserrat Light" panose="00000400000000000000" pitchFamily="50" charset="0"/>
              </a:rPr>
              <a:t>elver</a:t>
            </a:r>
            <a:r>
              <a:rPr lang="sv-SE" sz="1200" dirty="0">
                <a:solidFill>
                  <a:srgbClr val="000000"/>
                </a:solidFill>
                <a:latin typeface="Montserrat Light" panose="00000400000000000000" pitchFamily="50" charset="0"/>
              </a:rPr>
              <a:t> som Ganges </a:t>
            </a:r>
            <a:r>
              <a:rPr lang="sv-SE" sz="1200" dirty="0" err="1">
                <a:solidFill>
                  <a:srgbClr val="000000"/>
                </a:solidFill>
                <a:latin typeface="Montserrat Light" panose="00000400000000000000" pitchFamily="50" charset="0"/>
              </a:rPr>
              <a:t>og</a:t>
            </a:r>
            <a:r>
              <a:rPr lang="sv-SE" sz="1200" dirty="0">
                <a:solidFill>
                  <a:srgbClr val="000000"/>
                </a:solidFill>
                <a:latin typeface="Montserrat Light" panose="00000400000000000000" pitchFamily="50" charset="0"/>
              </a:rPr>
              <a:t> </a:t>
            </a:r>
            <a:r>
              <a:rPr lang="sv-SE" sz="1200" dirty="0" err="1">
                <a:solidFill>
                  <a:srgbClr val="000000"/>
                </a:solidFill>
                <a:latin typeface="Montserrat Light" panose="00000400000000000000" pitchFamily="50" charset="0"/>
              </a:rPr>
              <a:t>Yangtze</a:t>
            </a:r>
            <a:r>
              <a:rPr lang="sv-SE" sz="1200" dirty="0">
                <a:solidFill>
                  <a:srgbClr val="000000"/>
                </a:solidFill>
                <a:latin typeface="Montserrat Light" panose="00000400000000000000" pitchFamily="50" charset="0"/>
              </a:rPr>
              <a:t> bidrar </a:t>
            </a:r>
            <a:r>
              <a:rPr lang="sv-SE" sz="1200" dirty="0" err="1">
                <a:solidFill>
                  <a:srgbClr val="000000"/>
                </a:solidFill>
                <a:latin typeface="Montserrat Light" panose="00000400000000000000" pitchFamily="50" charset="0"/>
              </a:rPr>
              <a:t>til</a:t>
            </a:r>
            <a:r>
              <a:rPr lang="sv-SE" sz="1200" dirty="0">
                <a:solidFill>
                  <a:srgbClr val="000000"/>
                </a:solidFill>
                <a:latin typeface="Montserrat Light" panose="00000400000000000000" pitchFamily="50" charset="0"/>
              </a:rPr>
              <a:t> </a:t>
            </a:r>
            <a:r>
              <a:rPr lang="sv-SE" sz="1200" dirty="0" err="1">
                <a:solidFill>
                  <a:srgbClr val="000000"/>
                </a:solidFill>
                <a:latin typeface="Montserrat Light" panose="00000400000000000000" pitchFamily="50" charset="0"/>
              </a:rPr>
              <a:t>havforurensning</a:t>
            </a:r>
            <a:r>
              <a:rPr lang="sv-SE" sz="1200" dirty="0">
                <a:solidFill>
                  <a:srgbClr val="000000"/>
                </a:solidFill>
                <a:latin typeface="Montserrat Light" panose="00000400000000000000" pitchFamily="50" charset="0"/>
              </a:rPr>
              <a:t>.</a:t>
            </a:r>
          </a:p>
          <a:p>
            <a:pPr marL="0" lvl="0" indent="0">
              <a:spcBef>
                <a:spcPts val="1200"/>
              </a:spcBef>
              <a:buNone/>
            </a:pPr>
            <a:r>
              <a:rPr lang="da" sz="1200" b="1" dirty="0">
                <a:solidFill>
                  <a:srgbClr val="000000"/>
                </a:solidFill>
                <a:latin typeface="Montserrat Light" panose="00000400000000000000" pitchFamily="50" charset="0"/>
              </a:rPr>
              <a:t>Europa</a:t>
            </a:r>
            <a:endParaRPr sz="1200" b="1" dirty="0">
              <a:solidFill>
                <a:srgbClr val="000000"/>
              </a:solidFill>
              <a:latin typeface="Montserrat Light" panose="00000400000000000000" pitchFamily="50" charset="0"/>
            </a:endParaRPr>
          </a:p>
          <a:p>
            <a:pPr marL="0" lvl="0" indent="0">
              <a:spcBef>
                <a:spcPts val="1200"/>
              </a:spcBef>
              <a:buNone/>
            </a:pPr>
            <a:r>
              <a:rPr lang="fi-FI" sz="1200" dirty="0" err="1">
                <a:solidFill>
                  <a:srgbClr val="000000"/>
                </a:solidFill>
                <a:latin typeface="Montserrat Light" panose="00000400000000000000" pitchFamily="50" charset="0"/>
              </a:rPr>
              <a:t>Fokuser</a:t>
            </a:r>
            <a:r>
              <a:rPr lang="fi-FI" sz="1200" dirty="0">
                <a:solidFill>
                  <a:srgbClr val="000000"/>
                </a:solidFill>
                <a:latin typeface="Montserrat Light" panose="00000400000000000000" pitchFamily="50" charset="0"/>
              </a:rPr>
              <a:t> </a:t>
            </a:r>
            <a:r>
              <a:rPr lang="fi-FI" sz="1200" dirty="0" err="1">
                <a:solidFill>
                  <a:srgbClr val="000000"/>
                </a:solidFill>
                <a:latin typeface="Montserrat Light" panose="00000400000000000000" pitchFamily="50" charset="0"/>
              </a:rPr>
              <a:t>på</a:t>
            </a:r>
            <a:r>
              <a:rPr lang="fi-FI" sz="1200" dirty="0">
                <a:solidFill>
                  <a:srgbClr val="000000"/>
                </a:solidFill>
                <a:latin typeface="Montserrat Light" panose="00000400000000000000" pitchFamily="50" charset="0"/>
              </a:rPr>
              <a:t> </a:t>
            </a:r>
            <a:r>
              <a:rPr lang="fi-FI" sz="1200" dirty="0" err="1">
                <a:solidFill>
                  <a:srgbClr val="000000"/>
                </a:solidFill>
                <a:latin typeface="Montserrat Light" panose="00000400000000000000" pitchFamily="50" charset="0"/>
              </a:rPr>
              <a:t>mikroplastproblemet</a:t>
            </a:r>
            <a:r>
              <a:rPr lang="fi-FI" sz="1200" dirty="0">
                <a:solidFill>
                  <a:srgbClr val="000000"/>
                </a:solidFill>
                <a:latin typeface="Montserrat Light" panose="00000400000000000000" pitchFamily="50" charset="0"/>
              </a:rPr>
              <a:t> i </a:t>
            </a:r>
            <a:r>
              <a:rPr lang="fi-FI" sz="1200" dirty="0" err="1">
                <a:solidFill>
                  <a:srgbClr val="000000"/>
                </a:solidFill>
                <a:latin typeface="Montserrat Light" panose="00000400000000000000" pitchFamily="50" charset="0"/>
              </a:rPr>
              <a:t>Middelhavet</a:t>
            </a:r>
            <a:r>
              <a:rPr lang="fi-FI" sz="1200" dirty="0">
                <a:solidFill>
                  <a:srgbClr val="000000"/>
                </a:solidFill>
                <a:latin typeface="Montserrat Light" panose="00000400000000000000" pitchFamily="50" charset="0"/>
              </a:rPr>
              <a:t>.</a:t>
            </a:r>
          </a:p>
          <a:p>
            <a:pPr marL="0" lvl="0" indent="0">
              <a:spcBef>
                <a:spcPts val="1200"/>
              </a:spcBef>
              <a:buNone/>
            </a:pPr>
            <a:r>
              <a:rPr lang="da" sz="1200" b="1" dirty="0">
                <a:solidFill>
                  <a:srgbClr val="000000"/>
                </a:solidFill>
                <a:latin typeface="Montserrat Light" panose="00000400000000000000" pitchFamily="50" charset="0"/>
              </a:rPr>
              <a:t>Afrika</a:t>
            </a:r>
            <a:endParaRPr sz="1200" b="1" dirty="0">
              <a:solidFill>
                <a:srgbClr val="000000"/>
              </a:solidFill>
              <a:latin typeface="Montserrat Light" panose="00000400000000000000" pitchFamily="50" charset="0"/>
            </a:endParaRPr>
          </a:p>
          <a:p>
            <a:pPr marL="0" lvl="0" indent="0">
              <a:spcBef>
                <a:spcPts val="1200"/>
              </a:spcBef>
              <a:buNone/>
            </a:pPr>
            <a:r>
              <a:rPr lang="nb-NO" sz="1200" dirty="0">
                <a:solidFill>
                  <a:srgbClr val="000000"/>
                </a:solidFill>
                <a:latin typeface="Montserrat Light" panose="00000400000000000000" pitchFamily="50" charset="0"/>
              </a:rPr>
              <a:t>Se på konsekvensene av plastforurensning langs kysten av Øst-Afrika.</a:t>
            </a:r>
            <a:endParaRPr sz="1200" dirty="0">
              <a:latin typeface="Montserrat Light" panose="00000400000000000000" pitchFamily="50" charset="0"/>
            </a:endParaRPr>
          </a:p>
        </p:txBody>
      </p:sp>
      <p:sp>
        <p:nvSpPr>
          <p:cNvPr id="209" name="Google Shape;209;p30"/>
          <p:cNvSpPr txBox="1"/>
          <p:nvPr/>
        </p:nvSpPr>
        <p:spPr>
          <a:xfrm>
            <a:off x="379350" y="55495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800" dirty="0">
                <a:latin typeface="Bebas Neue" panose="020B0606020202050201" pitchFamily="34" charset="0"/>
                <a:ea typeface="Lato"/>
                <a:cs typeface="Lato"/>
                <a:sym typeface="Lato"/>
              </a:rPr>
              <a:t>Dag 5 - 4 </a:t>
            </a:r>
            <a:r>
              <a:rPr lang="fi-FI" sz="2800" dirty="0" err="1">
                <a:latin typeface="Bebas Neue" panose="020B0606020202050201" pitchFamily="34" charset="0"/>
                <a:ea typeface="Lato"/>
                <a:cs typeface="Lato"/>
                <a:sym typeface="Lato"/>
              </a:rPr>
              <a:t>leksjon</a:t>
            </a:r>
            <a:r>
              <a:rPr lang="da" sz="2800" dirty="0">
                <a:latin typeface="Bebas Neue" panose="020B0606020202050201" pitchFamily="34" charset="0"/>
                <a:ea typeface="Lato"/>
                <a:cs typeface="Lato"/>
                <a:sym typeface="Lato"/>
              </a:rPr>
              <a:t>er</a:t>
            </a:r>
            <a:endParaRPr sz="2800" dirty="0">
              <a:latin typeface="Bebas Neue" panose="020B0606020202050201" pitchFamily="34" charset="0"/>
              <a:ea typeface="Lato"/>
              <a:cs typeface="Lato"/>
              <a:sym typeface="Lato"/>
            </a:endParaRPr>
          </a:p>
        </p:txBody>
      </p:sp>
      <p:sp>
        <p:nvSpPr>
          <p:cNvPr id="210" name="Google Shape;210;p30"/>
          <p:cNvSpPr txBox="1"/>
          <p:nvPr/>
        </p:nvSpPr>
        <p:spPr>
          <a:xfrm>
            <a:off x="4573950" y="1109045"/>
            <a:ext cx="4190700" cy="3158400"/>
          </a:xfrm>
          <a:prstGeom prst="rect">
            <a:avLst/>
          </a:prstGeom>
          <a:noFill/>
          <a:ln>
            <a:noFill/>
          </a:ln>
        </p:spPr>
        <p:txBody>
          <a:bodyPr spcFirstLastPara="1" wrap="square" lIns="91425" tIns="91425" rIns="91425" bIns="91425" anchor="t" anchorCtr="0">
            <a:noAutofit/>
          </a:bodyPr>
          <a:lstStyle/>
          <a:p>
            <a:pPr marL="152400" lvl="0" algn="l" rtl="0">
              <a:lnSpc>
                <a:spcPct val="90000"/>
              </a:lnSpc>
              <a:spcBef>
                <a:spcPts val="800"/>
              </a:spcBef>
              <a:spcAft>
                <a:spcPts val="0"/>
              </a:spcAft>
              <a:buClr>
                <a:srgbClr val="000000"/>
              </a:buClr>
              <a:buSzPts val="1200"/>
            </a:pPr>
            <a:r>
              <a:rPr lang="da" sz="1200" b="1" dirty="0">
                <a:latin typeface="Montserrat Light" panose="00000400000000000000" pitchFamily="50" charset="0"/>
                <a:ea typeface="Lato"/>
                <a:cs typeface="Lato"/>
                <a:sym typeface="Lato"/>
              </a:rPr>
              <a:t>Sør-Amerika</a:t>
            </a:r>
            <a:endParaRPr sz="1200" b="1" dirty="0">
              <a:latin typeface="Montserrat Light" panose="00000400000000000000" pitchFamily="50" charset="0"/>
              <a:ea typeface="Lato"/>
              <a:cs typeface="Lato"/>
              <a:sym typeface="Lato"/>
            </a:endParaRPr>
          </a:p>
          <a:p>
            <a:pPr lvl="0">
              <a:lnSpc>
                <a:spcPct val="90000"/>
              </a:lnSpc>
              <a:spcBef>
                <a:spcPts val="1200"/>
              </a:spcBef>
            </a:pPr>
            <a:r>
              <a:rPr lang="nb-NO" sz="1200" dirty="0">
                <a:latin typeface="Montserrat Light" panose="00000400000000000000" pitchFamily="50" charset="0"/>
                <a:ea typeface="Lato"/>
                <a:cs typeface="Lato"/>
                <a:sym typeface="Lato"/>
              </a:rPr>
              <a:t>Undersøk avfallsproblemer i Amazonas og deres innvirkning på Atlanterhavet.</a:t>
            </a:r>
          </a:p>
          <a:p>
            <a:pPr lvl="0">
              <a:lnSpc>
                <a:spcPct val="90000"/>
              </a:lnSpc>
              <a:spcBef>
                <a:spcPts val="1200"/>
              </a:spcBef>
            </a:pPr>
            <a:r>
              <a:rPr lang="da" sz="1200" b="1" dirty="0">
                <a:latin typeface="Montserrat Light" panose="00000400000000000000" pitchFamily="50" charset="0"/>
                <a:ea typeface="Lato"/>
                <a:cs typeface="Lato"/>
                <a:sym typeface="Lato"/>
              </a:rPr>
              <a:t>Nord-Amerika</a:t>
            </a:r>
            <a:endParaRPr sz="1200" b="1" dirty="0">
              <a:latin typeface="Montserrat Light" panose="00000400000000000000" pitchFamily="50" charset="0"/>
              <a:ea typeface="Lato"/>
              <a:cs typeface="Lato"/>
              <a:sym typeface="Lato"/>
            </a:endParaRPr>
          </a:p>
          <a:p>
            <a:pPr lvl="0">
              <a:lnSpc>
                <a:spcPct val="90000"/>
              </a:lnSpc>
              <a:spcBef>
                <a:spcPts val="1200"/>
              </a:spcBef>
            </a:pPr>
            <a:r>
              <a:rPr lang="sv-SE" sz="1200" dirty="0" err="1">
                <a:latin typeface="Montserrat Light" panose="00000400000000000000" pitchFamily="50" charset="0"/>
                <a:ea typeface="Lato"/>
                <a:cs typeface="Lato"/>
                <a:sym typeface="Lato"/>
              </a:rPr>
              <a:t>Fokuser</a:t>
            </a:r>
            <a:r>
              <a:rPr lang="sv-SE" sz="1200" dirty="0">
                <a:latin typeface="Montserrat Light" panose="00000400000000000000" pitchFamily="50" charset="0"/>
                <a:ea typeface="Lato"/>
                <a:cs typeface="Lato"/>
                <a:sym typeface="Lato"/>
              </a:rPr>
              <a:t> på den store </a:t>
            </a:r>
            <a:r>
              <a:rPr lang="sv-SE" sz="1200" dirty="0" err="1">
                <a:latin typeface="Montserrat Light" panose="00000400000000000000" pitchFamily="50" charset="0"/>
                <a:ea typeface="Lato"/>
                <a:cs typeface="Lato"/>
                <a:sym typeface="Lato"/>
              </a:rPr>
              <a:t>søppeløya</a:t>
            </a:r>
            <a:r>
              <a:rPr lang="sv-SE" sz="1200" dirty="0">
                <a:latin typeface="Montserrat Light" panose="00000400000000000000" pitchFamily="50" charset="0"/>
                <a:ea typeface="Lato"/>
                <a:cs typeface="Lato"/>
                <a:sym typeface="Lato"/>
              </a:rPr>
              <a:t> i Stillehavet.</a:t>
            </a:r>
            <a:br>
              <a:rPr lang="sv-SE" sz="1200" dirty="0">
                <a:latin typeface="Montserrat Light" panose="00000400000000000000" pitchFamily="50" charset="0"/>
                <a:ea typeface="Lato"/>
                <a:cs typeface="Lato"/>
                <a:sym typeface="Lato"/>
              </a:rPr>
            </a:br>
            <a:r>
              <a:rPr lang="sv-SE" sz="1200" dirty="0">
                <a:latin typeface="Montserrat Light" panose="00000400000000000000" pitchFamily="50" charset="0"/>
                <a:ea typeface="Lato"/>
                <a:cs typeface="Lato"/>
                <a:sym typeface="Lato"/>
              </a:rPr>
              <a:t>(</a:t>
            </a:r>
            <a:r>
              <a:rPr lang="sv-SE" sz="1200" dirty="0" err="1">
                <a:latin typeface="Montserrat Light" panose="00000400000000000000" pitchFamily="50" charset="0"/>
                <a:ea typeface="Lato"/>
                <a:cs typeface="Lato"/>
                <a:sym typeface="Lato"/>
              </a:rPr>
              <a:t>Great</a:t>
            </a:r>
            <a:r>
              <a:rPr lang="sv-SE" sz="1200" dirty="0">
                <a:latin typeface="Montserrat Light" panose="00000400000000000000" pitchFamily="50" charset="0"/>
                <a:ea typeface="Lato"/>
                <a:cs typeface="Lato"/>
                <a:sym typeface="Lato"/>
              </a:rPr>
              <a:t> Pacific </a:t>
            </a:r>
            <a:r>
              <a:rPr lang="sv-SE" sz="1200" dirty="0" err="1">
                <a:latin typeface="Montserrat Light" panose="00000400000000000000" pitchFamily="50" charset="0"/>
                <a:ea typeface="Lato"/>
                <a:cs typeface="Lato"/>
                <a:sym typeface="Lato"/>
              </a:rPr>
              <a:t>Garbage</a:t>
            </a:r>
            <a:r>
              <a:rPr lang="sv-SE" sz="1200" dirty="0">
                <a:latin typeface="Montserrat Light" panose="00000400000000000000" pitchFamily="50" charset="0"/>
                <a:ea typeface="Lato"/>
                <a:cs typeface="Lato"/>
                <a:sym typeface="Lato"/>
              </a:rPr>
              <a:t> </a:t>
            </a:r>
            <a:r>
              <a:rPr lang="sv-SE" sz="1200" dirty="0" err="1">
                <a:latin typeface="Montserrat Light" panose="00000400000000000000" pitchFamily="50" charset="0"/>
                <a:ea typeface="Lato"/>
                <a:cs typeface="Lato"/>
                <a:sym typeface="Lato"/>
              </a:rPr>
              <a:t>Patch</a:t>
            </a:r>
            <a:r>
              <a:rPr lang="sv-SE" sz="1200" dirty="0">
                <a:latin typeface="Montserrat Light" panose="00000400000000000000" pitchFamily="50" charset="0"/>
                <a:ea typeface="Lato"/>
                <a:cs typeface="Lato"/>
                <a:sym typeface="Lato"/>
              </a:rPr>
              <a:t>).</a:t>
            </a:r>
          </a:p>
          <a:p>
            <a:pPr lvl="0">
              <a:lnSpc>
                <a:spcPct val="90000"/>
              </a:lnSpc>
              <a:spcBef>
                <a:spcPts val="1200"/>
              </a:spcBef>
            </a:pPr>
            <a:r>
              <a:rPr lang="da" sz="1200" b="1" dirty="0">
                <a:latin typeface="Montserrat Light" panose="00000400000000000000" pitchFamily="50" charset="0"/>
                <a:ea typeface="Lato"/>
                <a:cs typeface="Lato"/>
                <a:sym typeface="Lato"/>
              </a:rPr>
              <a:t>Oseania</a:t>
            </a:r>
            <a:endParaRPr sz="1200" b="1" dirty="0">
              <a:latin typeface="Montserrat Light" panose="00000400000000000000" pitchFamily="50" charset="0"/>
              <a:ea typeface="Lato"/>
              <a:cs typeface="Lato"/>
              <a:sym typeface="Lato"/>
            </a:endParaRPr>
          </a:p>
          <a:p>
            <a:pPr lvl="0">
              <a:lnSpc>
                <a:spcPct val="90000"/>
              </a:lnSpc>
              <a:spcBef>
                <a:spcPts val="1200"/>
              </a:spcBef>
            </a:pPr>
            <a:r>
              <a:rPr lang="fi-FI" sz="1200" dirty="0" err="1">
                <a:latin typeface="Montserrat Light" panose="00000400000000000000" pitchFamily="50" charset="0"/>
                <a:ea typeface="Lato"/>
                <a:cs typeface="Lato"/>
                <a:sym typeface="Lato"/>
              </a:rPr>
              <a:t>Studer</a:t>
            </a:r>
            <a:r>
              <a:rPr lang="fi-FI" sz="1200" dirty="0">
                <a:latin typeface="Montserrat Light" panose="00000400000000000000" pitchFamily="50" charset="0"/>
                <a:ea typeface="Lato"/>
                <a:cs typeface="Lato"/>
                <a:sym typeface="Lato"/>
              </a:rPr>
              <a:t> </a:t>
            </a:r>
            <a:r>
              <a:rPr lang="fi-FI" sz="1200" dirty="0" err="1">
                <a:latin typeface="Montserrat Light" panose="00000400000000000000" pitchFamily="50" charset="0"/>
                <a:ea typeface="Lato"/>
                <a:cs typeface="Lato"/>
                <a:sym typeface="Lato"/>
              </a:rPr>
              <a:t>effekten</a:t>
            </a:r>
            <a:r>
              <a:rPr lang="fi-FI" sz="1200" dirty="0">
                <a:latin typeface="Montserrat Light" panose="00000400000000000000" pitchFamily="50" charset="0"/>
                <a:ea typeface="Lato"/>
                <a:cs typeface="Lato"/>
                <a:sym typeface="Lato"/>
              </a:rPr>
              <a:t> av </a:t>
            </a:r>
            <a:r>
              <a:rPr lang="fi-FI" sz="1200" dirty="0" err="1">
                <a:latin typeface="Montserrat Light" panose="00000400000000000000" pitchFamily="50" charset="0"/>
                <a:ea typeface="Lato"/>
                <a:cs typeface="Lato"/>
                <a:sym typeface="Lato"/>
              </a:rPr>
              <a:t>plastforurensning</a:t>
            </a:r>
            <a:r>
              <a:rPr lang="fi-FI" sz="1200" dirty="0">
                <a:latin typeface="Montserrat Light" panose="00000400000000000000" pitchFamily="50" charset="0"/>
                <a:ea typeface="Lato"/>
                <a:cs typeface="Lato"/>
                <a:sym typeface="Lato"/>
              </a:rPr>
              <a:t> </a:t>
            </a:r>
            <a:r>
              <a:rPr lang="fi-FI" sz="1200" dirty="0" err="1">
                <a:latin typeface="Montserrat Light" panose="00000400000000000000" pitchFamily="50" charset="0"/>
                <a:ea typeface="Lato"/>
                <a:cs typeface="Lato"/>
                <a:sym typeface="Lato"/>
              </a:rPr>
              <a:t>på</a:t>
            </a:r>
            <a:r>
              <a:rPr lang="fi-FI" sz="1200" dirty="0">
                <a:latin typeface="Montserrat Light" panose="00000400000000000000" pitchFamily="50" charset="0"/>
                <a:ea typeface="Lato"/>
                <a:cs typeface="Lato"/>
                <a:sym typeface="Lato"/>
              </a:rPr>
              <a:t> </a:t>
            </a:r>
            <a:r>
              <a:rPr lang="fi-FI" sz="1200" dirty="0" err="1">
                <a:latin typeface="Montserrat Light" panose="00000400000000000000" pitchFamily="50" charset="0"/>
                <a:ea typeface="Lato"/>
                <a:cs typeface="Lato"/>
                <a:sym typeface="Lato"/>
              </a:rPr>
              <a:t>korallrev</a:t>
            </a:r>
            <a:r>
              <a:rPr lang="fi-FI" sz="1200" dirty="0">
                <a:latin typeface="Montserrat Light" panose="00000400000000000000" pitchFamily="50" charset="0"/>
                <a:ea typeface="Lato"/>
                <a:cs typeface="Lato"/>
                <a:sym typeface="Lato"/>
              </a:rPr>
              <a:t>, </a:t>
            </a:r>
            <a:r>
              <a:rPr lang="fi-FI" sz="1200" dirty="0" err="1">
                <a:latin typeface="Montserrat Light" panose="00000400000000000000" pitchFamily="50" charset="0"/>
                <a:ea typeface="Lato"/>
                <a:cs typeface="Lato"/>
                <a:sym typeface="Lato"/>
              </a:rPr>
              <a:t>som</a:t>
            </a:r>
            <a:r>
              <a:rPr lang="fi-FI" sz="1200" dirty="0">
                <a:latin typeface="Montserrat Light" panose="00000400000000000000" pitchFamily="50" charset="0"/>
                <a:ea typeface="Lato"/>
                <a:cs typeface="Lato"/>
                <a:sym typeface="Lato"/>
              </a:rPr>
              <a:t> for </a:t>
            </a:r>
            <a:r>
              <a:rPr lang="fi-FI" sz="1200" dirty="0" err="1">
                <a:latin typeface="Montserrat Light" panose="00000400000000000000" pitchFamily="50" charset="0"/>
                <a:ea typeface="Lato"/>
                <a:cs typeface="Lato"/>
                <a:sym typeface="Lato"/>
              </a:rPr>
              <a:t>eksempel</a:t>
            </a:r>
            <a:r>
              <a:rPr lang="fi-FI" sz="1200" dirty="0">
                <a:latin typeface="Montserrat Light" panose="00000400000000000000" pitchFamily="50" charset="0"/>
                <a:ea typeface="Lato"/>
                <a:cs typeface="Lato"/>
                <a:sym typeface="Lato"/>
              </a:rPr>
              <a:t> Great </a:t>
            </a:r>
            <a:r>
              <a:rPr lang="fi-FI" sz="1200" dirty="0" err="1">
                <a:latin typeface="Montserrat Light" panose="00000400000000000000" pitchFamily="50" charset="0"/>
                <a:ea typeface="Lato"/>
                <a:cs typeface="Lato"/>
                <a:sym typeface="Lato"/>
              </a:rPr>
              <a:t>Barrier</a:t>
            </a:r>
            <a:r>
              <a:rPr lang="fi-FI" sz="1200" dirty="0">
                <a:latin typeface="Montserrat Light" panose="00000400000000000000" pitchFamily="50" charset="0"/>
                <a:ea typeface="Lato"/>
                <a:cs typeface="Lato"/>
                <a:sym typeface="Lato"/>
              </a:rPr>
              <a:t> </a:t>
            </a:r>
            <a:r>
              <a:rPr lang="fi-FI" sz="1200" dirty="0" err="1">
                <a:latin typeface="Montserrat Light" panose="00000400000000000000" pitchFamily="50" charset="0"/>
                <a:ea typeface="Lato"/>
                <a:cs typeface="Lato"/>
                <a:sym typeface="Lato"/>
              </a:rPr>
              <a:t>Reef</a:t>
            </a:r>
            <a:r>
              <a:rPr lang="fi-FI" sz="1200" dirty="0">
                <a:latin typeface="Montserrat Light" panose="00000400000000000000" pitchFamily="50" charset="0"/>
                <a:ea typeface="Lato"/>
                <a:cs typeface="Lato"/>
                <a:sym typeface="Lato"/>
              </a:rPr>
              <a:t>.</a:t>
            </a:r>
          </a:p>
          <a:p>
            <a:pPr lvl="0">
              <a:lnSpc>
                <a:spcPct val="90000"/>
              </a:lnSpc>
              <a:spcBef>
                <a:spcPts val="1200"/>
              </a:spcBef>
            </a:pPr>
            <a:r>
              <a:rPr lang="da" sz="1200" b="1" dirty="0">
                <a:latin typeface="Montserrat Light" panose="00000400000000000000" pitchFamily="50" charset="0"/>
                <a:ea typeface="Lato"/>
                <a:cs typeface="Lato"/>
                <a:sym typeface="Lato"/>
              </a:rPr>
              <a:t>Antarktis</a:t>
            </a:r>
            <a:endParaRPr sz="1200" b="1" dirty="0">
              <a:latin typeface="Montserrat Light" panose="00000400000000000000" pitchFamily="50" charset="0"/>
              <a:ea typeface="Lato"/>
              <a:cs typeface="Lato"/>
              <a:sym typeface="Lato"/>
            </a:endParaRPr>
          </a:p>
          <a:p>
            <a:pPr lvl="0">
              <a:lnSpc>
                <a:spcPct val="90000"/>
              </a:lnSpc>
              <a:spcBef>
                <a:spcPts val="1200"/>
              </a:spcBef>
              <a:spcAft>
                <a:spcPts val="1200"/>
              </a:spcAft>
            </a:pPr>
            <a:r>
              <a:rPr lang="sv-SE" sz="1200" dirty="0">
                <a:latin typeface="Montserrat Light" panose="00000400000000000000" pitchFamily="50" charset="0"/>
                <a:ea typeface="Lato"/>
                <a:cs typeface="Lato"/>
                <a:sym typeface="Lato"/>
              </a:rPr>
              <a:t>Se på mikroplast </a:t>
            </a:r>
            <a:r>
              <a:rPr lang="sv-SE" sz="1200" dirty="0" err="1">
                <a:latin typeface="Montserrat Light" panose="00000400000000000000" pitchFamily="50" charset="0"/>
                <a:ea typeface="Lato"/>
                <a:cs typeface="Lato"/>
                <a:sym typeface="Lato"/>
              </a:rPr>
              <a:t>og</a:t>
            </a:r>
            <a:r>
              <a:rPr lang="sv-SE" sz="1200" dirty="0">
                <a:latin typeface="Montserrat Light" panose="00000400000000000000" pitchFamily="50" charset="0"/>
                <a:ea typeface="Lato"/>
                <a:cs typeface="Lato"/>
                <a:sym typeface="Lato"/>
              </a:rPr>
              <a:t> avfall som </a:t>
            </a:r>
            <a:r>
              <a:rPr lang="sv-SE" sz="1200" dirty="0" err="1">
                <a:latin typeface="Montserrat Light" panose="00000400000000000000" pitchFamily="50" charset="0"/>
                <a:ea typeface="Lato"/>
                <a:cs typeface="Lato"/>
                <a:sym typeface="Lato"/>
              </a:rPr>
              <a:t>transporteres</a:t>
            </a:r>
            <a:r>
              <a:rPr lang="sv-SE" sz="1200" dirty="0">
                <a:latin typeface="Montserrat Light" panose="00000400000000000000" pitchFamily="50" charset="0"/>
                <a:ea typeface="Lato"/>
                <a:cs typeface="Lato"/>
                <a:sym typeface="Lato"/>
              </a:rPr>
              <a:t> </a:t>
            </a:r>
            <a:r>
              <a:rPr lang="sv-SE" sz="1200" dirty="0" err="1">
                <a:latin typeface="Montserrat Light" panose="00000400000000000000" pitchFamily="50" charset="0"/>
                <a:ea typeface="Lato"/>
                <a:cs typeface="Lato"/>
                <a:sym typeface="Lato"/>
              </a:rPr>
              <a:t>til</a:t>
            </a:r>
            <a:r>
              <a:rPr lang="sv-SE" sz="1200" dirty="0">
                <a:latin typeface="Montserrat Light" panose="00000400000000000000" pitchFamily="50" charset="0"/>
                <a:ea typeface="Lato"/>
                <a:cs typeface="Lato"/>
                <a:sym typeface="Lato"/>
              </a:rPr>
              <a:t> Antarktis med </a:t>
            </a:r>
            <a:r>
              <a:rPr lang="sv-SE" sz="1200" dirty="0" err="1">
                <a:latin typeface="Montserrat Light" panose="00000400000000000000" pitchFamily="50" charset="0"/>
                <a:ea typeface="Lato"/>
                <a:cs typeface="Lato"/>
                <a:sym typeface="Lato"/>
              </a:rPr>
              <a:t>havstrømmer</a:t>
            </a:r>
            <a:r>
              <a:rPr lang="sv-SE" sz="1200" dirty="0">
                <a:latin typeface="Montserrat Light" panose="00000400000000000000" pitchFamily="50" charset="0"/>
                <a:ea typeface="Lato"/>
                <a:cs typeface="Lato"/>
                <a:sym typeface="Lato"/>
              </a:rPr>
              <a:t>.</a:t>
            </a:r>
            <a:endParaRPr sz="1200" dirty="0">
              <a:latin typeface="Montserrat Light" panose="00000400000000000000" pitchFamily="50" charset="0"/>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1"/>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216" name="Google Shape;216;p31"/>
          <p:cNvSpPr txBox="1"/>
          <p:nvPr/>
        </p:nvSpPr>
        <p:spPr>
          <a:xfrm>
            <a:off x="575725" y="1066925"/>
            <a:ext cx="4708800" cy="3792942"/>
          </a:xfrm>
          <a:prstGeom prst="rect">
            <a:avLst/>
          </a:prstGeom>
          <a:noFill/>
          <a:ln>
            <a:noFill/>
          </a:ln>
        </p:spPr>
        <p:txBody>
          <a:bodyPr spcFirstLastPara="1" wrap="square" lIns="91425" tIns="91425" rIns="91425" bIns="91425" anchor="t" anchorCtr="0">
            <a:noAutofit/>
          </a:bodyPr>
          <a:lstStyle/>
          <a:p>
            <a:pPr lvl="0"/>
            <a:r>
              <a:rPr lang="nb-NO" sz="1100" b="1" dirty="0">
                <a:latin typeface="Montserrat Light" panose="00000400000000000000" pitchFamily="50" charset="0"/>
                <a:ea typeface="Lato"/>
                <a:cs typeface="Lato"/>
                <a:sym typeface="Lato"/>
              </a:rPr>
              <a:t>Forvandle avfallet som dere samlet på strandbesøket til et informasjonsprodukt!</a:t>
            </a:r>
          </a:p>
          <a:p>
            <a:pPr lvl="0"/>
            <a:endParaRPr lang="nb-NO" sz="1100" dirty="0">
              <a:latin typeface="Montserrat Light" panose="00000400000000000000" pitchFamily="50" charset="0"/>
              <a:ea typeface="Lato"/>
              <a:cs typeface="Lato"/>
              <a:sym typeface="Lato"/>
            </a:endParaRPr>
          </a:p>
          <a:p>
            <a:pPr lvl="0"/>
            <a:r>
              <a:rPr lang="nb-NO" sz="1100" b="1" dirty="0">
                <a:latin typeface="Montserrat Light" panose="00000400000000000000" pitchFamily="50" charset="0"/>
                <a:ea typeface="Lato"/>
                <a:cs typeface="Lato"/>
                <a:sym typeface="Lato"/>
              </a:rPr>
              <a:t>Dialogpause</a:t>
            </a:r>
            <a:endParaRPr lang="nb-NO" sz="1100" dirty="0">
              <a:latin typeface="Montserrat Light" panose="00000400000000000000" pitchFamily="50" charset="0"/>
              <a:ea typeface="Lato"/>
              <a:cs typeface="Lato"/>
              <a:sym typeface="Lato"/>
            </a:endParaRPr>
          </a:p>
          <a:p>
            <a:pPr lvl="0"/>
            <a:r>
              <a:rPr lang="nb-NO" sz="1100" dirty="0">
                <a:latin typeface="Montserrat Light" panose="00000400000000000000" pitchFamily="50" charset="0"/>
                <a:ea typeface="Lato"/>
                <a:cs typeface="Lato"/>
                <a:sym typeface="Lato"/>
              </a:rPr>
              <a:t>Produktet skal inneholde følgende informasjon:</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Melding til mottakeren</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En lokal oppfordring</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Kulturelle forskjeller</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Fargesymbolikk</a:t>
            </a:r>
          </a:p>
          <a:p>
            <a:pPr lvl="0"/>
            <a:endParaRPr lang="nb-NO" sz="1100" dirty="0">
              <a:latin typeface="Montserrat Light" panose="00000400000000000000" pitchFamily="50" charset="0"/>
              <a:ea typeface="Lato"/>
              <a:cs typeface="Lato"/>
              <a:sym typeface="Lato"/>
            </a:endParaRPr>
          </a:p>
          <a:p>
            <a:pPr lvl="0"/>
            <a:r>
              <a:rPr lang="nb-NO" sz="1100" b="1" dirty="0">
                <a:latin typeface="Montserrat Light" panose="00000400000000000000" pitchFamily="50" charset="0"/>
                <a:ea typeface="Lato"/>
                <a:cs typeface="Lato"/>
                <a:sym typeface="Lato"/>
              </a:rPr>
              <a:t>Alternativer:</a:t>
            </a:r>
          </a:p>
          <a:p>
            <a:pPr lvl="0"/>
            <a:r>
              <a:rPr lang="nb-NO" sz="1100" i="1" dirty="0">
                <a:latin typeface="Montserrat Light" panose="00000400000000000000" pitchFamily="50" charset="0"/>
                <a:ea typeface="Lato"/>
                <a:cs typeface="Lato"/>
                <a:sym typeface="Lato"/>
              </a:rPr>
              <a:t>Video</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Min. 5 min. og maks. 10 min.</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Skal inneholde søppel og lyd</a:t>
            </a:r>
          </a:p>
          <a:p>
            <a:pPr lvl="0"/>
            <a:r>
              <a:rPr lang="nb-NO" sz="1100" i="1" dirty="0">
                <a:latin typeface="Montserrat Light" panose="00000400000000000000" pitchFamily="50" charset="0"/>
                <a:ea typeface="Lato"/>
                <a:cs typeface="Lato"/>
                <a:sym typeface="Lato"/>
              </a:rPr>
              <a:t>Plakat</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Størrelse A1</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Skal inneholde søppel og farge</a:t>
            </a:r>
          </a:p>
          <a:p>
            <a:pPr lvl="0"/>
            <a:r>
              <a:rPr lang="nb-NO" sz="1100" i="1" dirty="0">
                <a:latin typeface="Montserrat Light" panose="00000400000000000000" pitchFamily="50" charset="0"/>
                <a:ea typeface="Lato"/>
                <a:cs typeface="Lato"/>
                <a:sym typeface="Lato"/>
              </a:rPr>
              <a:t>Skulptur</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Min. 1 meter</a:t>
            </a:r>
          </a:p>
          <a:p>
            <a:pPr marL="171450" lvl="0" indent="-171450">
              <a:buFont typeface="Arial" panose="020B0604020202020204" pitchFamily="34" charset="0"/>
              <a:buChar char="•"/>
            </a:pPr>
            <a:r>
              <a:rPr lang="nb-NO" sz="1100" dirty="0">
                <a:latin typeface="Montserrat Light" panose="00000400000000000000" pitchFamily="50" charset="0"/>
                <a:ea typeface="Lato"/>
                <a:cs typeface="Lato"/>
                <a:sym typeface="Lato"/>
              </a:rPr>
              <a:t>Skal inneholde søppel, kultur og form</a:t>
            </a:r>
          </a:p>
        </p:txBody>
      </p:sp>
      <p:sp>
        <p:nvSpPr>
          <p:cNvPr id="217" name="Google Shape;217;p31"/>
          <p:cNvSpPr txBox="1"/>
          <p:nvPr/>
        </p:nvSpPr>
        <p:spPr>
          <a:xfrm>
            <a:off x="5745950" y="2779101"/>
            <a:ext cx="2256300" cy="642600"/>
          </a:xfrm>
          <a:prstGeom prst="rect">
            <a:avLst/>
          </a:prstGeom>
          <a:noFill/>
          <a:ln>
            <a:noFill/>
          </a:ln>
        </p:spPr>
        <p:txBody>
          <a:bodyPr spcFirstLastPara="1" wrap="square" lIns="91425" tIns="91425" rIns="91425" bIns="91425" anchor="t" anchorCtr="0">
            <a:noAutofit/>
          </a:bodyPr>
          <a:lstStyle/>
          <a:p>
            <a:pPr lvl="0"/>
            <a:r>
              <a:rPr lang="fi-FI" sz="1100" b="1" dirty="0">
                <a:latin typeface="Montserrat Light" panose="00000400000000000000" pitchFamily="50" charset="0"/>
                <a:ea typeface="Lato"/>
                <a:cs typeface="Lato"/>
                <a:sym typeface="Lato"/>
              </a:rPr>
              <a:t>Bonus </a:t>
            </a:r>
            <a:r>
              <a:rPr lang="fi-FI" sz="1100" b="1" dirty="0" err="1">
                <a:latin typeface="Montserrat Light" panose="00000400000000000000" pitchFamily="50" charset="0"/>
                <a:ea typeface="Lato"/>
                <a:cs typeface="Lato"/>
                <a:sym typeface="Lato"/>
              </a:rPr>
              <a:t>oppgave</a:t>
            </a:r>
            <a:r>
              <a:rPr lang="da" sz="1100" b="1" dirty="0">
                <a:latin typeface="Montserrat Light" panose="00000400000000000000" pitchFamily="50" charset="0"/>
                <a:ea typeface="Lato"/>
                <a:cs typeface="Lato"/>
                <a:sym typeface="Lato"/>
              </a:rPr>
              <a:t>:</a:t>
            </a:r>
            <a:br>
              <a:rPr lang="da" sz="1100" dirty="0">
                <a:latin typeface="Montserrat Light" panose="00000400000000000000" pitchFamily="50" charset="0"/>
                <a:ea typeface="Lato"/>
                <a:cs typeface="Lato"/>
                <a:sym typeface="Lato"/>
              </a:rPr>
            </a:br>
            <a:r>
              <a:rPr lang="nb-NO" sz="1100" dirty="0">
                <a:latin typeface="Montserrat Light" panose="00000400000000000000" pitchFamily="50" charset="0"/>
                <a:ea typeface="Lato"/>
                <a:cs typeface="Lato"/>
                <a:sym typeface="Lato"/>
              </a:rPr>
              <a:t>Finn opp noe som kan virke mot søppel i havet</a:t>
            </a:r>
            <a:endParaRPr sz="1100" dirty="0">
              <a:latin typeface="Montserrat Light" panose="00000400000000000000" pitchFamily="50" charset="0"/>
              <a:ea typeface="Lato"/>
              <a:cs typeface="Lato"/>
              <a:sym typeface="Lato"/>
            </a:endParaRPr>
          </a:p>
        </p:txBody>
      </p:sp>
      <p:sp>
        <p:nvSpPr>
          <p:cNvPr id="218" name="Google Shape;218;p31"/>
          <p:cNvSpPr txBox="1"/>
          <p:nvPr/>
        </p:nvSpPr>
        <p:spPr>
          <a:xfrm>
            <a:off x="575725" y="486075"/>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6, 7 og 8 - 18 </a:t>
            </a:r>
            <a:r>
              <a:rPr lang="fi-FI" sz="2400" dirty="0" err="1">
                <a:latin typeface="Bebas Neue" panose="020B0606020202050201" pitchFamily="34" charset="0"/>
                <a:ea typeface="Lato"/>
                <a:cs typeface="Lato"/>
                <a:sym typeface="Lato"/>
              </a:rPr>
              <a:t>leksjon</a:t>
            </a:r>
            <a:r>
              <a:rPr lang="da" sz="2400" dirty="0">
                <a:latin typeface="Bebas Neue" panose="020B0606020202050201" pitchFamily="34" charset="0"/>
                <a:ea typeface="Lato"/>
                <a:cs typeface="Lato"/>
                <a:sym typeface="Lato"/>
              </a:rPr>
              <a:t>er</a:t>
            </a:r>
            <a:endParaRPr sz="2400" dirty="0">
              <a:latin typeface="Bebas Neue" panose="020B0606020202050201" pitchFamily="34" charset="0"/>
              <a:ea typeface="Lato"/>
              <a:cs typeface="Lato"/>
              <a:sym typeface="Lato"/>
            </a:endParaRPr>
          </a:p>
        </p:txBody>
      </p:sp>
      <p:sp>
        <p:nvSpPr>
          <p:cNvPr id="219" name="Google Shape;219;p31"/>
          <p:cNvSpPr txBox="1"/>
          <p:nvPr/>
        </p:nvSpPr>
        <p:spPr>
          <a:xfrm>
            <a:off x="5037650" y="1261600"/>
            <a:ext cx="2593800" cy="1102800"/>
          </a:xfrm>
          <a:prstGeom prst="rect">
            <a:avLst/>
          </a:prstGeom>
          <a:noFill/>
          <a:ln>
            <a:noFill/>
          </a:ln>
        </p:spPr>
        <p:txBody>
          <a:bodyPr spcFirstLastPara="1" wrap="square" lIns="91425" tIns="91425" rIns="91425" bIns="91425" anchor="t" anchorCtr="0">
            <a:noAutofit/>
          </a:bodyPr>
          <a:lstStyle/>
          <a:p>
            <a:pPr lvl="0"/>
            <a:r>
              <a:rPr lang="fi-FI" sz="1100" b="1" dirty="0" err="1">
                <a:latin typeface="Montserrat Light" panose="00000400000000000000" pitchFamily="50" charset="0"/>
                <a:ea typeface="Lato"/>
                <a:cs typeface="Lato"/>
                <a:sym typeface="Lato"/>
              </a:rPr>
              <a:t>Informasjonsproduktet</a:t>
            </a:r>
            <a:r>
              <a:rPr lang="fi-FI" sz="1100" b="1" dirty="0">
                <a:latin typeface="Montserrat Light" panose="00000400000000000000" pitchFamily="50" charset="0"/>
                <a:ea typeface="Lato"/>
                <a:cs typeface="Lato"/>
                <a:sym typeface="Lato"/>
              </a:rPr>
              <a:t> </a:t>
            </a:r>
            <a:r>
              <a:rPr lang="fi-FI" sz="1100" b="1" dirty="0" err="1">
                <a:latin typeface="Montserrat Light" panose="00000400000000000000" pitchFamily="50" charset="0"/>
                <a:ea typeface="Lato"/>
                <a:cs typeface="Lato"/>
                <a:sym typeface="Lato"/>
              </a:rPr>
              <a:t>skal</a:t>
            </a:r>
            <a:r>
              <a:rPr lang="fi-FI" sz="1100" b="1" dirty="0">
                <a:latin typeface="Montserrat Light" panose="00000400000000000000" pitchFamily="50" charset="0"/>
                <a:ea typeface="Lato"/>
                <a:cs typeface="Lato"/>
                <a:sym typeface="Lato"/>
              </a:rPr>
              <a:t> </a:t>
            </a:r>
            <a:r>
              <a:rPr lang="fi-FI" sz="1100" b="1" dirty="0" err="1">
                <a:latin typeface="Montserrat Light" panose="00000400000000000000" pitchFamily="50" charset="0"/>
                <a:ea typeface="Lato"/>
                <a:cs typeface="Lato"/>
                <a:sym typeface="Lato"/>
              </a:rPr>
              <a:t>inneholde</a:t>
            </a:r>
            <a:r>
              <a:rPr lang="fi-FI" sz="1100" b="1" dirty="0">
                <a:latin typeface="Montserrat Light" panose="00000400000000000000" pitchFamily="50" charset="0"/>
                <a:ea typeface="Lato"/>
                <a:cs typeface="Lato"/>
                <a:sym typeface="Lato"/>
              </a:rPr>
              <a:t>:</a:t>
            </a:r>
          </a:p>
          <a:p>
            <a:pPr marL="457200" lvl="0" indent="-304800">
              <a:buSzPts val="1200"/>
              <a:buFont typeface="Lato"/>
              <a:buChar char="-"/>
            </a:pPr>
            <a:r>
              <a:rPr lang="fi-FI" sz="1100" dirty="0">
                <a:latin typeface="Montserrat Light" panose="00000400000000000000" pitchFamily="50" charset="0"/>
                <a:ea typeface="Lato"/>
                <a:cs typeface="Lato"/>
                <a:sym typeface="Lato"/>
              </a:rPr>
              <a:t>20 </a:t>
            </a:r>
            <a:r>
              <a:rPr lang="fi-FI" sz="1100" dirty="0" err="1">
                <a:latin typeface="Montserrat Light" panose="00000400000000000000" pitchFamily="50" charset="0"/>
                <a:ea typeface="Lato"/>
                <a:cs typeface="Lato"/>
                <a:sym typeface="Lato"/>
              </a:rPr>
              <a:t>minutters</a:t>
            </a:r>
            <a:r>
              <a:rPr lang="fi-FI" sz="1100" dirty="0">
                <a:latin typeface="Montserrat Light" panose="00000400000000000000" pitchFamily="50" charset="0"/>
                <a:ea typeface="Lato"/>
                <a:cs typeface="Lato"/>
                <a:sym typeface="Lato"/>
              </a:rPr>
              <a:t> </a:t>
            </a:r>
            <a:r>
              <a:rPr lang="fi-FI" sz="1100" dirty="0" err="1">
                <a:latin typeface="Montserrat Light" panose="00000400000000000000" pitchFamily="50" charset="0"/>
                <a:ea typeface="Lato"/>
                <a:cs typeface="Lato"/>
                <a:sym typeface="Lato"/>
              </a:rPr>
              <a:t>presentasjon</a:t>
            </a:r>
            <a:endParaRPr lang="fi-FI" sz="1100" dirty="0">
              <a:latin typeface="Montserrat Light" panose="00000400000000000000" pitchFamily="50" charset="0"/>
              <a:ea typeface="Lato"/>
              <a:cs typeface="Lato"/>
              <a:sym typeface="Lato"/>
            </a:endParaRPr>
          </a:p>
          <a:p>
            <a:pPr marL="457200" lvl="0" indent="-304800">
              <a:buSzPts val="1200"/>
              <a:buFont typeface="Lato"/>
              <a:buChar char="-"/>
            </a:pPr>
            <a:r>
              <a:rPr lang="sv-SE" sz="1100" dirty="0">
                <a:latin typeface="Montserrat Light" panose="00000400000000000000" pitchFamily="50" charset="0"/>
                <a:ea typeface="Lato"/>
                <a:cs typeface="Lato"/>
                <a:sym typeface="Lato"/>
              </a:rPr>
              <a:t>En PowerPoint och et produkt</a:t>
            </a:r>
          </a:p>
          <a:p>
            <a:pPr marL="0" lvl="0" indent="0" algn="l" rtl="0">
              <a:spcBef>
                <a:spcPts val="0"/>
              </a:spcBef>
              <a:spcAft>
                <a:spcPts val="0"/>
              </a:spcAft>
              <a:buNone/>
            </a:pPr>
            <a:endParaRPr sz="1100" dirty="0">
              <a:latin typeface="Montserrat Light" panose="00000400000000000000" pitchFamily="50" charset="0"/>
              <a:ea typeface="Lato"/>
              <a:cs typeface="Lato"/>
              <a:sym typeface="Lato"/>
            </a:endParaRPr>
          </a:p>
        </p:txBody>
      </p:sp>
      <p:cxnSp>
        <p:nvCxnSpPr>
          <p:cNvPr id="220" name="Google Shape;220;p31"/>
          <p:cNvCxnSpPr/>
          <p:nvPr/>
        </p:nvCxnSpPr>
        <p:spPr>
          <a:xfrm>
            <a:off x="4225975" y="2664375"/>
            <a:ext cx="2037900" cy="1367400"/>
          </a:xfrm>
          <a:prstGeom prst="curvedConnector3">
            <a:avLst>
              <a:gd name="adj1" fmla="val 50000"/>
            </a:avLst>
          </a:prstGeom>
          <a:noFill/>
          <a:ln w="9525" cap="flat" cmpd="sng">
            <a:solidFill>
              <a:srgbClr val="3D85C6"/>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2"/>
          <p:cNvSpPr txBox="1"/>
          <p:nvPr/>
        </p:nvSpPr>
        <p:spPr>
          <a:xfrm>
            <a:off x="681574" y="1387583"/>
            <a:ext cx="7548025" cy="3557100"/>
          </a:xfrm>
          <a:prstGeom prst="rect">
            <a:avLst/>
          </a:prstGeom>
          <a:noFill/>
          <a:ln>
            <a:noFill/>
          </a:ln>
        </p:spPr>
        <p:txBody>
          <a:bodyPr spcFirstLastPara="1" wrap="square" lIns="91425" tIns="91425" rIns="91425" bIns="91425" anchor="t" anchorCtr="0">
            <a:noAutofit/>
          </a:bodyPr>
          <a:lstStyle/>
          <a:p>
            <a:pPr marL="171450" lvl="0" indent="-171450">
              <a:buFont typeface="Arial" panose="020B0604020202020204" pitchFamily="34" charset="0"/>
              <a:buChar char="•"/>
            </a:pPr>
            <a:r>
              <a:rPr lang="nb-NO" dirty="0">
                <a:latin typeface="Montserrat Light" panose="00000400000000000000" pitchFamily="50" charset="0"/>
                <a:ea typeface="Lato"/>
                <a:cs typeface="Lato"/>
                <a:sym typeface="Lato"/>
              </a:rPr>
              <a:t>Besøk av «borgmesteren» og presentasjon av informajsonsproduktet</a:t>
            </a:r>
          </a:p>
          <a:p>
            <a:pPr marL="171450" lvl="0" indent="-171450">
              <a:buFont typeface="Arial" panose="020B0604020202020204" pitchFamily="34" charset="0"/>
              <a:buChar char="•"/>
            </a:pPr>
            <a:endParaRPr lang="nb-NO"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dirty="0">
                <a:latin typeface="Montserrat Light" panose="00000400000000000000" pitchFamily="50" charset="0"/>
                <a:ea typeface="Lato"/>
                <a:cs typeface="Lato"/>
                <a:sym typeface="Lato"/>
              </a:rPr>
              <a:t>Ha en dialogpause med klassen og «borgmesteren».</a:t>
            </a:r>
          </a:p>
          <a:p>
            <a:pPr marL="171450" lvl="0" indent="-171450">
              <a:buFont typeface="Arial" panose="020B0604020202020204" pitchFamily="34" charset="0"/>
              <a:buChar char="•"/>
            </a:pPr>
            <a:endParaRPr lang="nb-NO"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dirty="0">
                <a:latin typeface="Montserrat Light" panose="00000400000000000000" pitchFamily="50" charset="0"/>
                <a:ea typeface="Lato"/>
                <a:cs typeface="Lato"/>
                <a:sym typeface="Lato"/>
              </a:rPr>
              <a:t>Etter presentasjonen og samtalen med «borgmesteren» brukes tilbakemeldingene til å finpusse prosjektet før kveldens presentasjon for foreldrene.</a:t>
            </a:r>
          </a:p>
          <a:p>
            <a:pPr marL="171450" lvl="0" indent="-171450">
              <a:buFont typeface="Arial" panose="020B0604020202020204" pitchFamily="34" charset="0"/>
              <a:buChar char="•"/>
            </a:pPr>
            <a:endParaRPr lang="nb-NO"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dirty="0">
                <a:latin typeface="Montserrat Light" panose="00000400000000000000" pitchFamily="50" charset="0"/>
                <a:ea typeface="Lato"/>
                <a:cs typeface="Lato"/>
                <a:sym typeface="Lato"/>
              </a:rPr>
              <a:t>17:00: Foreldrene ankommer.</a:t>
            </a:r>
          </a:p>
          <a:p>
            <a:pPr marL="171450" lvl="0" indent="-171450">
              <a:buFont typeface="Arial" panose="020B0604020202020204" pitchFamily="34" charset="0"/>
              <a:buChar char="•"/>
            </a:pPr>
            <a:endParaRPr lang="nb-NO" dirty="0">
              <a:latin typeface="Montserrat Light" panose="00000400000000000000" pitchFamily="50" charset="0"/>
              <a:ea typeface="Lato"/>
              <a:cs typeface="Lato"/>
              <a:sym typeface="Lato"/>
            </a:endParaRPr>
          </a:p>
          <a:p>
            <a:pPr marL="171450" lvl="0" indent="-171450">
              <a:buFont typeface="Arial" panose="020B0604020202020204" pitchFamily="34" charset="0"/>
              <a:buChar char="•"/>
            </a:pPr>
            <a:r>
              <a:rPr lang="nb-NO" dirty="0">
                <a:latin typeface="Montserrat Light" panose="00000400000000000000" pitchFamily="50" charset="0"/>
                <a:ea typeface="Lato"/>
                <a:cs typeface="Lato"/>
                <a:sym typeface="Lato"/>
              </a:rPr>
              <a:t>Hver gruppe har et bord. Først går foreldrene til gruppen til sitt eget barn og lytter til den første presentasjonen. Deretter går foreldrene videre, slik at hver gruppe har foreldre å presentere for.</a:t>
            </a:r>
          </a:p>
        </p:txBody>
      </p:sp>
      <p:sp>
        <p:nvSpPr>
          <p:cNvPr id="226" name="Google Shape;226;p32"/>
          <p:cNvSpPr txBox="1"/>
          <p:nvPr/>
        </p:nvSpPr>
        <p:spPr>
          <a:xfrm>
            <a:off x="681575" y="626400"/>
            <a:ext cx="45258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2400" dirty="0">
                <a:latin typeface="Bebas Neue" panose="020B0606020202050201" pitchFamily="34" charset="0"/>
                <a:ea typeface="Lato"/>
                <a:cs typeface="Lato"/>
                <a:sym typeface="Lato"/>
              </a:rPr>
              <a:t>Dag 9 - kl. 9-19</a:t>
            </a:r>
            <a:endParaRPr sz="2400" dirty="0">
              <a:latin typeface="Bebas Neue" panose="020B0606020202050201" pitchFamily="34" charset="0"/>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3"/>
          <p:cNvPicPr preferRelativeResize="0"/>
          <p:nvPr/>
        </p:nvPicPr>
        <p:blipFill>
          <a:blip r:embed="rId3">
            <a:alphaModFix/>
          </a:blip>
          <a:stretch>
            <a:fillRect/>
          </a:stretch>
        </p:blipFill>
        <p:spPr>
          <a:xfrm>
            <a:off x="114300" y="114300"/>
            <a:ext cx="8737600" cy="4914900"/>
          </a:xfrm>
          <a:prstGeom prst="rect">
            <a:avLst/>
          </a:prstGeom>
          <a:noFill/>
          <a:ln>
            <a:noFill/>
          </a:ln>
        </p:spPr>
      </p:pic>
      <p:sp>
        <p:nvSpPr>
          <p:cNvPr id="232" name="Google Shape;232;p33"/>
          <p:cNvSpPr txBox="1"/>
          <p:nvPr/>
        </p:nvSpPr>
        <p:spPr>
          <a:xfrm>
            <a:off x="535024" y="591375"/>
            <a:ext cx="7920625" cy="28294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3200" dirty="0">
                <a:latin typeface="Bebas Neue" panose="020B0606020202050201" pitchFamily="34" charset="0"/>
                <a:ea typeface="Lato"/>
                <a:cs typeface="Lato"/>
                <a:sym typeface="Lato"/>
              </a:rPr>
              <a:t>I </a:t>
            </a:r>
            <a:r>
              <a:rPr lang="fi-FI" sz="3200" dirty="0" err="1">
                <a:latin typeface="Bebas Neue" panose="020B0606020202050201" pitchFamily="34" charset="0"/>
                <a:ea typeface="Lato"/>
                <a:cs typeface="Lato"/>
                <a:sym typeface="Lato"/>
              </a:rPr>
              <a:t>Fremtiden</a:t>
            </a:r>
            <a:endParaRPr sz="3200" dirty="0">
              <a:latin typeface="Bebas Neue" panose="020B0606020202050201" pitchFamily="34" charset="0"/>
              <a:ea typeface="Lato"/>
              <a:cs typeface="Lato"/>
              <a:sym typeface="Lato"/>
            </a:endParaRPr>
          </a:p>
          <a:p>
            <a:pPr marL="0" lvl="0" indent="0" algn="l" rtl="0">
              <a:spcBef>
                <a:spcPts val="0"/>
              </a:spcBef>
              <a:spcAft>
                <a:spcPts val="0"/>
              </a:spcAft>
              <a:buNone/>
            </a:pPr>
            <a:endParaRPr sz="1300" dirty="0">
              <a:latin typeface="Lato"/>
              <a:ea typeface="Lato"/>
              <a:cs typeface="Lato"/>
              <a:sym typeface="Lato"/>
            </a:endParaRPr>
          </a:p>
          <a:p>
            <a:pPr marL="0" lvl="0" indent="0" algn="l" rtl="0">
              <a:spcBef>
                <a:spcPts val="0"/>
              </a:spcBef>
              <a:spcAft>
                <a:spcPts val="0"/>
              </a:spcAft>
              <a:buNone/>
            </a:pPr>
            <a:endParaRPr lang="da" sz="1600"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r>
              <a:rPr lang="nb-NO" sz="1600" dirty="0">
                <a:latin typeface="Montserrat Light" panose="00000400000000000000" pitchFamily="50" charset="0"/>
                <a:ea typeface="Lato"/>
                <a:cs typeface="Lato"/>
                <a:sym typeface="Lato"/>
              </a:rPr>
              <a:t>Eventuelt mulighet å søke støtte fra Nordplus.</a:t>
            </a:r>
          </a:p>
          <a:p>
            <a:pPr marL="285750" lvl="0" indent="-285750" algn="l" rtl="0">
              <a:spcBef>
                <a:spcPts val="0"/>
              </a:spcBef>
              <a:spcAft>
                <a:spcPts val="0"/>
              </a:spcAft>
              <a:buFont typeface="Arial" panose="020B0604020202020204" pitchFamily="34" charset="0"/>
              <a:buChar char="•"/>
            </a:pPr>
            <a:endParaRPr lang="nb-NO" sz="1600" dirty="0">
              <a:latin typeface="Montserrat Light" panose="00000400000000000000" pitchFamily="50" charset="0"/>
              <a:ea typeface="Lato"/>
              <a:cs typeface="Lato"/>
              <a:sym typeface="Lato"/>
            </a:endParaRPr>
          </a:p>
          <a:p>
            <a:pPr marL="285750" lvl="0" indent="-285750" algn="l" rtl="0">
              <a:spcBef>
                <a:spcPts val="0"/>
              </a:spcBef>
              <a:spcAft>
                <a:spcPts val="0"/>
              </a:spcAft>
              <a:buFont typeface="Arial" panose="020B0604020202020204" pitchFamily="34" charset="0"/>
              <a:buChar char="•"/>
            </a:pPr>
            <a:r>
              <a:rPr lang="nb-NO" sz="1600" dirty="0">
                <a:latin typeface="Montserrat Light" panose="00000400000000000000" pitchFamily="50" charset="0"/>
                <a:ea typeface="Lato"/>
                <a:cs typeface="Lato"/>
                <a:sym typeface="Lato"/>
              </a:rPr>
              <a:t>Vi møtes etter de to prosjektukene og avtaler en dialogpause for å diskutere hva elevene har gjort i prosjektet og hvilke innsikter de har fått.</a:t>
            </a:r>
            <a:endParaRPr lang="da" sz="1600" dirty="0">
              <a:latin typeface="Montserrat Light" panose="00000400000000000000" pitchFamily="50" charset="0"/>
              <a:ea typeface="Lato"/>
              <a:cs typeface="Lato"/>
              <a:sym typeface="Lato"/>
            </a:endParaRPr>
          </a:p>
        </p:txBody>
      </p:sp>
      <p:sp>
        <p:nvSpPr>
          <p:cNvPr id="233" name="Google Shape;233;p33"/>
          <p:cNvSpPr txBox="1"/>
          <p:nvPr/>
        </p:nvSpPr>
        <p:spPr>
          <a:xfrm>
            <a:off x="688351" y="3612352"/>
            <a:ext cx="5506800" cy="642600"/>
          </a:xfrm>
          <a:prstGeom prst="rect">
            <a:avLst/>
          </a:prstGeom>
          <a:noFill/>
          <a:ln>
            <a:noFill/>
          </a:ln>
        </p:spPr>
        <p:txBody>
          <a:bodyPr spcFirstLastPara="1" wrap="square" lIns="91425" tIns="91425" rIns="91425" bIns="91425" anchor="t" anchorCtr="0">
            <a:noAutofit/>
          </a:bodyPr>
          <a:lstStyle/>
          <a:p>
            <a:pPr lvl="0"/>
            <a:r>
              <a:rPr lang="fi-FI" sz="1300" dirty="0" err="1">
                <a:solidFill>
                  <a:schemeClr val="bg2"/>
                </a:solidFill>
                <a:latin typeface="Montserrat Light" panose="00000400000000000000" pitchFamily="50" charset="0"/>
                <a:ea typeface="Lato"/>
                <a:cs typeface="Lato"/>
                <a:sym typeface="Lato"/>
              </a:rPr>
              <a:t>Kompletterende</a:t>
            </a:r>
            <a:r>
              <a:rPr lang="fi-FI" sz="1300" dirty="0">
                <a:solidFill>
                  <a:schemeClr val="bg2"/>
                </a:solidFill>
                <a:latin typeface="Montserrat Light" panose="00000400000000000000" pitchFamily="50" charset="0"/>
                <a:ea typeface="Lato"/>
                <a:cs typeface="Lato"/>
                <a:sym typeface="Lato"/>
              </a:rPr>
              <a:t> </a:t>
            </a:r>
            <a:r>
              <a:rPr lang="fi-FI" sz="1300" dirty="0" err="1">
                <a:solidFill>
                  <a:schemeClr val="bg2"/>
                </a:solidFill>
                <a:latin typeface="Montserrat Light" panose="00000400000000000000" pitchFamily="50" charset="0"/>
                <a:ea typeface="Lato"/>
                <a:cs typeface="Lato"/>
                <a:sym typeface="Lato"/>
              </a:rPr>
              <a:t>undervisningsmateriale</a:t>
            </a:r>
            <a:r>
              <a:rPr lang="fi-FI" sz="1300" dirty="0">
                <a:solidFill>
                  <a:schemeClr val="bg2"/>
                </a:solidFill>
                <a:latin typeface="Montserrat Light" panose="00000400000000000000" pitchFamily="50" charset="0"/>
                <a:ea typeface="Lato"/>
                <a:cs typeface="Lato"/>
                <a:sym typeface="Lato"/>
              </a:rPr>
              <a:t> (</a:t>
            </a:r>
            <a:r>
              <a:rPr lang="fi-FI" sz="1300" dirty="0" err="1">
                <a:solidFill>
                  <a:schemeClr val="bg2"/>
                </a:solidFill>
                <a:latin typeface="Montserrat Light" panose="00000400000000000000" pitchFamily="50" charset="0"/>
                <a:ea typeface="Lato"/>
                <a:cs typeface="Lato"/>
                <a:sym typeface="Lato"/>
              </a:rPr>
              <a:t>på</a:t>
            </a:r>
            <a:r>
              <a:rPr lang="fi-FI" sz="1300" dirty="0">
                <a:solidFill>
                  <a:schemeClr val="bg2"/>
                </a:solidFill>
                <a:latin typeface="Montserrat Light" panose="00000400000000000000" pitchFamily="50" charset="0"/>
                <a:ea typeface="Lato"/>
                <a:cs typeface="Lato"/>
                <a:sym typeface="Lato"/>
              </a:rPr>
              <a:t> </a:t>
            </a:r>
            <a:r>
              <a:rPr lang="fi-FI" sz="1300" dirty="0" err="1">
                <a:solidFill>
                  <a:schemeClr val="bg2"/>
                </a:solidFill>
                <a:latin typeface="Montserrat Light" panose="00000400000000000000" pitchFamily="50" charset="0"/>
                <a:ea typeface="Lato"/>
                <a:cs typeface="Lato"/>
                <a:sym typeface="Lato"/>
              </a:rPr>
              <a:t>dansk</a:t>
            </a:r>
            <a:r>
              <a:rPr lang="fi-FI" sz="1300" dirty="0">
                <a:solidFill>
                  <a:schemeClr val="bg2"/>
                </a:solidFill>
                <a:latin typeface="Montserrat Light" panose="00000400000000000000" pitchFamily="50" charset="0"/>
                <a:ea typeface="Lato"/>
                <a:cs typeface="Lato"/>
                <a:sym typeface="Lato"/>
              </a:rPr>
              <a:t>)</a:t>
            </a:r>
            <a:r>
              <a:rPr lang="da" sz="1300" dirty="0">
                <a:solidFill>
                  <a:schemeClr val="bg2"/>
                </a:solidFill>
                <a:latin typeface="Montserrat Light" panose="00000400000000000000" pitchFamily="50" charset="0"/>
                <a:ea typeface="Lato"/>
                <a:cs typeface="Lato"/>
                <a:sym typeface="Lato"/>
              </a:rPr>
              <a:t>: </a:t>
            </a:r>
            <a:br>
              <a:rPr lang="da" sz="1300" dirty="0">
                <a:solidFill>
                  <a:schemeClr val="accent1"/>
                </a:solidFill>
                <a:latin typeface="Montserrat Light" panose="00000400000000000000" pitchFamily="50" charset="0"/>
                <a:ea typeface="Lato"/>
                <a:cs typeface="Lato"/>
                <a:sym typeface="Lato"/>
              </a:rPr>
            </a:br>
            <a:r>
              <a:rPr lang="da" sz="1300" u="sng" dirty="0">
                <a:solidFill>
                  <a:schemeClr val="hlink"/>
                </a:solidFill>
                <a:latin typeface="Montserrat Light" panose="00000400000000000000" pitchFamily="50" charset="0"/>
                <a:ea typeface="Lato"/>
                <a:cs typeface="Lato"/>
                <a:sym typeface="Lato"/>
                <a:hlinkClick r:id="rId4"/>
              </a:rPr>
              <a:t>https://plasticchange.dk/plastikproblemet-kort-fortalt/</a:t>
            </a:r>
            <a:endParaRPr sz="1300" dirty="0">
              <a:solidFill>
                <a:schemeClr val="accent1"/>
              </a:solidFill>
              <a:latin typeface="Montserrat Light" panose="00000400000000000000" pitchFamily="50" charset="0"/>
              <a:ea typeface="Lato"/>
              <a:cs typeface="Lato"/>
              <a:sym typeface="Lato"/>
            </a:endParaRPr>
          </a:p>
          <a:p>
            <a:pPr marL="0" lvl="0" indent="0" algn="l" rtl="0">
              <a:spcBef>
                <a:spcPts val="0"/>
              </a:spcBef>
              <a:spcAft>
                <a:spcPts val="0"/>
              </a:spcAft>
              <a:buNone/>
            </a:pPr>
            <a:endParaRPr sz="1300" dirty="0">
              <a:solidFill>
                <a:schemeClr val="accen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4" descr="Kuva, joka sisältää kohteen teksti, kuvakaappaus, Fontti, graafinen suunnittelu&#10;&#10;Kuvaus luotu automaattisesti"/>
          <p:cNvPicPr preferRelativeResize="0"/>
          <p:nvPr/>
        </p:nvPicPr>
        <p:blipFill rotWithShape="1">
          <a:blip r:embed="rId3">
            <a:alphaModFix/>
          </a:blip>
          <a:srcRect/>
          <a:stretch/>
        </p:blipFill>
        <p:spPr>
          <a:xfrm>
            <a:off x="762381" y="1143000"/>
            <a:ext cx="7619237" cy="2857499"/>
          </a:xfrm>
          <a:prstGeom prst="rect">
            <a:avLst/>
          </a:prstGeom>
          <a:noFill/>
          <a:ln>
            <a:noFill/>
          </a:ln>
        </p:spPr>
      </p:pic>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1925</Words>
  <Application>Microsoft Office PowerPoint</Application>
  <PresentationFormat>Näytössä katseltava esitys (16:9)</PresentationFormat>
  <Paragraphs>203</Paragraphs>
  <Slides>21</Slides>
  <Notes>19</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21</vt:i4>
      </vt:variant>
    </vt:vector>
  </HeadingPairs>
  <TitlesOfParts>
    <vt:vector size="27" baseType="lpstr">
      <vt:lpstr>Montserrat Light</vt:lpstr>
      <vt:lpstr>Bebas Neue</vt:lpstr>
      <vt:lpstr>Lato</vt:lpstr>
      <vt:lpstr>Raleway</vt:lpstr>
      <vt:lpstr>Arial</vt:lpstr>
      <vt:lpstr>Streamline</vt:lpstr>
      <vt:lpstr>PowerPoint-esitys</vt:lpstr>
      <vt:lpstr>PowerPoint-esitys</vt:lpstr>
      <vt:lpstr>PowerPoint-esitys</vt:lpstr>
      <vt:lpstr>PowerPoint-esitys</vt:lpstr>
      <vt:lpstr>Dialogpausediskusjon</vt:lpstr>
      <vt:lpstr>PowerPoint-esitys</vt:lpstr>
      <vt:lpstr>Spilleregler for en konstruktiv dialog </vt:lpstr>
      <vt:lpstr>Dialogpausediskusjon </vt:lpstr>
      <vt:lpstr>PowerPoint-esitys</vt:lpstr>
      <vt:lpstr>PowerPoint-esitys</vt:lpstr>
      <vt:lpstr>PowerPoint-esitys</vt:lpstr>
      <vt:lpstr>Concept cartoons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Oona Mertoniemi</cp:lastModifiedBy>
  <cp:revision>11</cp:revision>
  <dcterms:modified xsi:type="dcterms:W3CDTF">2025-10-06T06:21:56Z</dcterms:modified>
</cp:coreProperties>
</file>