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20" autoAdjust="0"/>
    <p:restoredTop sz="94599"/>
  </p:normalViewPr>
  <p:slideViewPr>
    <p:cSldViewPr snapToGrid="0" showGuides="1">
      <p:cViewPr varScale="1">
        <p:scale>
          <a:sx n="112" d="100"/>
          <a:sy n="112" d="100"/>
        </p:scale>
        <p:origin x="3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89DCC-D583-F8AF-C8FA-76BDDA77E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73FEE7D-A0EA-02C3-A059-053EDA8C0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143E8-F730-BE37-D2BF-A8D6FFB2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981D47-6A43-1D70-4F76-6ACCCDBF5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C3283D-E494-81E2-EF0C-BC974AB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883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FA28E9-668E-1053-02BF-1D9580A4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tabLst>
                <a:tab pos="1431925" algn="l"/>
              </a:tabLst>
              <a:defRPr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4C5016-F8E7-727A-3737-54672E32B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9A663D-2FFA-3DCE-D43B-E6711360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C10A04-7CFA-C0A7-98B7-88F6FAB71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8C4E0A-A7BE-4746-3289-5A4C5106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Värikkyys, kuvio, keltainen, appelsiini&#10;&#10;Kuvaus luotu automaattisesti">
            <a:extLst>
              <a:ext uri="{FF2B5EF4-FFF2-40B4-BE49-F238E27FC236}">
                <a16:creationId xmlns:a16="http://schemas.microsoft.com/office/drawing/2014/main" id="{1379934C-C8D1-A0F7-1B3A-38DA42132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orakulmio 8">
            <a:extLst>
              <a:ext uri="{FF2B5EF4-FFF2-40B4-BE49-F238E27FC236}">
                <a16:creationId xmlns:a16="http://schemas.microsoft.com/office/drawing/2014/main" id="{BFD0BB3D-2986-C87E-F5FB-C61F32CA0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26858" y="365125"/>
            <a:ext cx="11538284" cy="621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5157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DF2015-414D-224D-2B05-F69B609B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C7499A-01EA-6C26-AD30-1901891D8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F030A-15DD-C8C5-F8A9-BB0995A90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D2D3ED-7D9D-28AA-767C-81DEC3E8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BA2194B-F21B-6D35-319A-94E555803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004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9847BD-41C7-9A69-9427-C93B7D71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51F5EC-E187-0069-688F-C9B65471D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2C2CCE0-8B86-6EA1-4093-148201A93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470A289-14EB-9731-94C0-A91764BFE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5E51A6B-3B5F-C727-C0DC-89244029B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A3E7EE8-EF42-E38F-5B4E-1FF91875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6974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EDB3C-4256-FBE2-881B-CC156BD5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CF4DF30-516F-CAC4-4C7E-3DF9EA92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3A47A93-9F71-5AD8-B34C-A9C418B26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14D5F53-FB46-ED7D-8A6F-A052CC0FD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53FA30E-0F34-157D-57F6-FE3457541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6A318F7-C22B-DA75-A959-25B625A38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36D30BD-C782-5EE0-3718-65CF70E93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8DCB909-302E-1852-4967-2F2CCD4D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7135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9D4B6E-05CD-6BF4-F57A-D5531AF5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C1E654E-C733-AC6F-2D79-8362BCC4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0611110-0E9E-DE31-FDAD-1EF0B04E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F286C5-16EE-7909-327C-2671373E7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18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0AE878B-0B0F-4081-ED79-C2673466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7DCD3F9-1C80-2A21-AB47-75528866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09F707D-E6FC-2554-236B-71977962A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238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A1A62-4C98-CCFA-EAA4-BE69A01F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5CCBC9-4D03-19E9-C2E2-069B4941E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B92C829-B08D-4CC0-B7F6-64F7BA0E4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A9AD5A-AB6E-A36F-3439-983AA2551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302855-778D-C3DA-FCE0-8DAE8DDBA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328D93B-8BF2-F07A-385A-3EEEBB95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6137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596F11-BFE8-1519-DA9D-996FCF88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CE315D1-5FB1-B89F-60DA-8F18DF98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FF983F-6B71-B9C9-D9CA-4BA95D04C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77F4175-ECC6-BF1D-7BC0-1A0574886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6F6D47-0FD1-EF31-C4B9-5042B67F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95FCCA2-F554-F2E6-21A8-BC0FC58D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925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572E4-E5B8-568F-BB4B-B9773060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5B75B30-298C-49C7-917C-C1B784032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7E7C72-5675-CF7A-7E80-5278E3A6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23E5EC-82ED-10D8-D92C-DD4E4A2E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0990C8-26C4-14BD-5EE6-BF8C2BF4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7306798-D428-1068-4B2D-2A3930B2C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61E6CD3-7EA3-CD07-374F-FA0AF12AC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CFC03D-1CEE-3CBF-94CD-4B2B9304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10E4BD-E911-60A2-AB3B-844C1AF9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531DC9-C3D3-6A7F-0CD2-00BF9B00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354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B5DC48F-307F-B57F-B8B8-32031FC4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C58C6B-3633-5B48-EC3B-7921BE577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095149-E4E8-DA8D-2BA1-8C771C909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3F4031-2858-093F-8347-AE0F0F9D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86BAFA-D80A-D65A-6A9A-2F52F8D1F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572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video" Target="https://www.youtube.com/embed/7eivTQkBYvo?list=PLT-ea_4Me15LzOVbePeT5BipaQFD4r4CP" TargetMode="External"/><Relationship Id="rId1" Type="http://schemas.openxmlformats.org/officeDocument/2006/relationships/video" Target="https://www.youtube.com/embed/Ru836auuJJw?feature=oembed" TargetMode="External"/><Relationship Id="rId6" Type="http://schemas.openxmlformats.org/officeDocument/2006/relationships/image" Target="../media/image5.jpeg"/><Relationship Id="rId5" Type="http://schemas.openxmlformats.org/officeDocument/2006/relationships/hyperlink" Target="https://www.youtube.com/watch?v=7eivTQkBYvo&amp;list=PLT-ea_4Me15LzOVbePeT5BipaQFD4r4CP" TargetMode="External"/><Relationship Id="rId4" Type="http://schemas.openxmlformats.org/officeDocument/2006/relationships/hyperlink" Target="https://www.youtube.com/watch?v=Ru836auuJJw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kjold-andersen.dk/2019/06/19/et-klimadigt-om-plastik-i-havet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Kuva 5" descr="Kuva, joka sisältää kohteen teksti, Grafiikka, graafinen suunnittelu, juliste&#10;&#10;Kuvaus luotu automaattisesti">
            <a:extLst>
              <a:ext uri="{FF2B5EF4-FFF2-40B4-BE49-F238E27FC236}">
                <a16:creationId xmlns:a16="http://schemas.microsoft.com/office/drawing/2014/main" id="{76F1D87B-6033-A3B0-6775-AF90F26C6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21" t="-4369" r="1503" b="-4369"/>
          <a:stretch>
            <a:fillRect/>
          </a:stretch>
        </p:blipFill>
        <p:spPr>
          <a:xfrm>
            <a:off x="-1256145" y="0"/>
            <a:ext cx="13446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0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41D00E-43DE-2E44-F57F-622E9C2E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7634"/>
            <a:ext cx="10515600" cy="1325563"/>
          </a:xfrm>
        </p:spPr>
        <p:txBody>
          <a:bodyPr/>
          <a:lstStyle/>
          <a:p>
            <a:r>
              <a:rPr lang="fi-FI" dirty="0"/>
              <a:t> </a:t>
            </a:r>
            <a:r>
              <a:rPr lang="fi-FI" dirty="0" err="1"/>
              <a:t>Tema</a:t>
            </a:r>
            <a:r>
              <a:rPr lang="fi-FI" dirty="0"/>
              <a:t>: Livet i </a:t>
            </a:r>
            <a:r>
              <a:rPr lang="fi-FI" dirty="0" err="1"/>
              <a:t>Havet</a:t>
            </a:r>
            <a:r>
              <a:rPr lang="fi-FI" dirty="0"/>
              <a:t> </a:t>
            </a:r>
            <a:r>
              <a:rPr lang="fi-FI" dirty="0" err="1"/>
              <a:t>og</a:t>
            </a:r>
            <a:r>
              <a:rPr lang="fi-FI" dirty="0"/>
              <a:t> </a:t>
            </a:r>
            <a:r>
              <a:rPr lang="fi-FI" dirty="0" err="1"/>
              <a:t>ansvarlig</a:t>
            </a:r>
            <a:r>
              <a:rPr lang="fi-FI" dirty="0"/>
              <a:t> </a:t>
            </a:r>
            <a:r>
              <a:rPr lang="fi-FI" dirty="0" err="1"/>
              <a:t>forbruk</a:t>
            </a:r>
            <a:r>
              <a:rPr lang="fi-FI" dirty="0"/>
              <a:t> </a:t>
            </a:r>
            <a:endParaRPr lang="da-DK" dirty="0"/>
          </a:p>
        </p:txBody>
      </p:sp>
      <p:pic>
        <p:nvPicPr>
          <p:cNvPr id="11" name="Kuva 10" descr="Kuva, joka sisältää kohteen teksti, kala, Grafiikka, Fontti&#10;&#10;Tekoälyllä luotu sisältö voi olla virheellistä.">
            <a:extLst>
              <a:ext uri="{FF2B5EF4-FFF2-40B4-BE49-F238E27FC236}">
                <a16:creationId xmlns:a16="http://schemas.microsoft.com/office/drawing/2014/main" id="{D1A77EF3-4E67-D401-4222-62194D051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271" y="2242934"/>
            <a:ext cx="3303102" cy="3303102"/>
          </a:xfrm>
          <a:prstGeom prst="rect">
            <a:avLst/>
          </a:prstGeom>
        </p:spPr>
      </p:pic>
      <p:pic>
        <p:nvPicPr>
          <p:cNvPr id="13" name="Kuva 12" descr="Kuva, joka sisältää kohteen teksti, Fontti, logo, muotoilu&#10;&#10;Tekoälyllä luotu sisältö voi olla virheellistä.">
            <a:extLst>
              <a:ext uri="{FF2B5EF4-FFF2-40B4-BE49-F238E27FC236}">
                <a16:creationId xmlns:a16="http://schemas.microsoft.com/office/drawing/2014/main" id="{AFCE9731-2180-E196-45B3-EDC4D6B4E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42934"/>
            <a:ext cx="3303102" cy="33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8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6B359-3746-1BEC-B106-55600E61E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016"/>
            <a:ext cx="10515600" cy="1325563"/>
          </a:xfrm>
        </p:spPr>
        <p:txBody>
          <a:bodyPr/>
          <a:lstStyle/>
          <a:p>
            <a:r>
              <a:rPr lang="sv-SE" dirty="0"/>
              <a:t>Struktur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7FD53A-ABB2-3B16-A5BE-2948445A4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86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v-SE" sz="2400" dirty="0" err="1"/>
              <a:t>Fag</a:t>
            </a:r>
            <a:r>
              <a:rPr lang="sv-SE" sz="2400" dirty="0"/>
              <a:t>: </a:t>
            </a:r>
            <a:r>
              <a:rPr lang="sv-SE" sz="2400" dirty="0" err="1"/>
              <a:t>naturfag</a:t>
            </a:r>
            <a:r>
              <a:rPr lang="sv-SE" sz="2400" dirty="0"/>
              <a:t>/</a:t>
            </a:r>
            <a:r>
              <a:rPr lang="sv-SE" sz="2400" dirty="0" err="1"/>
              <a:t>kunst</a:t>
            </a:r>
            <a:endParaRPr lang="sv-SE" sz="2400" dirty="0"/>
          </a:p>
          <a:p>
            <a:r>
              <a:rPr lang="sv-SE" sz="2400" dirty="0" err="1"/>
              <a:t>Målgruppe</a:t>
            </a:r>
            <a:r>
              <a:rPr lang="sv-SE" sz="2400" dirty="0"/>
              <a:t>: </a:t>
            </a:r>
            <a:r>
              <a:rPr lang="sv-SE" sz="2400" dirty="0" err="1"/>
              <a:t>trinn</a:t>
            </a:r>
            <a:r>
              <a:rPr lang="sv-SE" sz="2400"/>
              <a:t> 8-10</a:t>
            </a:r>
            <a:endParaRPr lang="sv-SE" sz="2400" dirty="0"/>
          </a:p>
          <a:p>
            <a:r>
              <a:rPr lang="sv-SE" sz="2400" dirty="0" err="1"/>
              <a:t>Formål</a:t>
            </a:r>
            <a:r>
              <a:rPr lang="sv-SE" sz="2400" dirty="0"/>
              <a:t>: </a:t>
            </a:r>
            <a:r>
              <a:rPr lang="nb-NO" sz="2400" dirty="0"/>
              <a:t>Øke forståelsen av hvordan forbruksvalgene våre påvirker livet i havet.</a:t>
            </a:r>
            <a:endParaRPr lang="sv-SE" sz="2400" dirty="0"/>
          </a:p>
          <a:p>
            <a:r>
              <a:rPr lang="sv-SE" sz="2400" dirty="0" err="1"/>
              <a:t>leksjonslengde</a:t>
            </a:r>
            <a:r>
              <a:rPr lang="sv-SE" sz="2400" dirty="0"/>
              <a:t>: 45 min (Totalt 315 min)</a:t>
            </a:r>
          </a:p>
          <a:p>
            <a:r>
              <a:rPr lang="sv-SE" sz="2400" dirty="0" err="1"/>
              <a:t>leksjon</a:t>
            </a:r>
            <a:r>
              <a:rPr lang="sv-SE" sz="2400" dirty="0"/>
              <a:t> 1-2: </a:t>
            </a:r>
            <a:r>
              <a:rPr lang="sv-SE" sz="2400" dirty="0" err="1"/>
              <a:t>Introduksjon</a:t>
            </a:r>
            <a:r>
              <a:rPr lang="sv-SE" sz="2400" dirty="0"/>
              <a:t>, film </a:t>
            </a:r>
            <a:r>
              <a:rPr lang="sv-SE" sz="2400" dirty="0" err="1"/>
              <a:t>og</a:t>
            </a:r>
            <a:r>
              <a:rPr lang="sv-SE" sz="2400" dirty="0"/>
              <a:t> </a:t>
            </a:r>
            <a:r>
              <a:rPr lang="sv-SE" sz="2400" dirty="0" err="1"/>
              <a:t>diskusjon</a:t>
            </a:r>
            <a:endParaRPr lang="sv-SE" sz="2400" dirty="0"/>
          </a:p>
          <a:p>
            <a:r>
              <a:rPr lang="sv-SE" sz="2400" dirty="0" err="1"/>
              <a:t>leksjon</a:t>
            </a:r>
            <a:r>
              <a:rPr lang="sv-SE" sz="2400" dirty="0"/>
              <a:t> 3: </a:t>
            </a:r>
            <a:r>
              <a:rPr lang="sv-SE" sz="2400" dirty="0" err="1"/>
              <a:t>Skape</a:t>
            </a:r>
            <a:r>
              <a:rPr lang="sv-SE" sz="2400" dirty="0"/>
              <a:t> </a:t>
            </a:r>
            <a:r>
              <a:rPr lang="sv-SE" sz="2400" dirty="0" err="1"/>
              <a:t>tekster</a:t>
            </a:r>
            <a:r>
              <a:rPr lang="sv-SE" sz="2400" dirty="0"/>
              <a:t> i grupper </a:t>
            </a:r>
            <a:r>
              <a:rPr lang="sv-SE" sz="2400" dirty="0" err="1"/>
              <a:t>basert</a:t>
            </a:r>
            <a:r>
              <a:rPr lang="sv-SE" sz="2400" dirty="0"/>
              <a:t> på </a:t>
            </a:r>
            <a:r>
              <a:rPr lang="sv-SE" sz="2400" dirty="0" err="1"/>
              <a:t>spørsmål</a:t>
            </a:r>
            <a:endParaRPr lang="sv-SE" sz="2400" dirty="0"/>
          </a:p>
          <a:p>
            <a:r>
              <a:rPr lang="sv-SE" sz="2400" dirty="0" err="1"/>
              <a:t>leksjon</a:t>
            </a:r>
            <a:r>
              <a:rPr lang="sv-SE" sz="2400" dirty="0"/>
              <a:t> 4: </a:t>
            </a:r>
            <a:r>
              <a:rPr lang="sv-SE" sz="2400" dirty="0" err="1"/>
              <a:t>Dialogpause</a:t>
            </a:r>
            <a:endParaRPr lang="sv-SE" sz="2400" dirty="0"/>
          </a:p>
          <a:p>
            <a:r>
              <a:rPr lang="sv-SE" sz="2400" dirty="0" err="1"/>
              <a:t>leksjon</a:t>
            </a:r>
            <a:r>
              <a:rPr lang="sv-SE" sz="2400" dirty="0"/>
              <a:t> 5-6: </a:t>
            </a:r>
            <a:r>
              <a:rPr lang="sv-SE" sz="2400" dirty="0" err="1"/>
              <a:t>Skape</a:t>
            </a:r>
            <a:r>
              <a:rPr lang="sv-SE" sz="2400" dirty="0"/>
              <a:t> </a:t>
            </a:r>
            <a:r>
              <a:rPr lang="sv-SE" sz="2400" dirty="0" err="1"/>
              <a:t>reklame</a:t>
            </a:r>
            <a:endParaRPr lang="sv-SE" sz="2400" dirty="0"/>
          </a:p>
          <a:p>
            <a:r>
              <a:rPr lang="sv-SE" sz="2400" dirty="0" err="1"/>
              <a:t>leksjon</a:t>
            </a:r>
            <a:r>
              <a:rPr lang="sv-SE" sz="2400" dirty="0"/>
              <a:t> 7: </a:t>
            </a:r>
            <a:r>
              <a:rPr lang="sv-SE" sz="2400" dirty="0" err="1"/>
              <a:t>Reklamefilmspremiere</a:t>
            </a:r>
            <a:endParaRPr lang="sv-SE" sz="2400" dirty="0"/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68308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45ADA5-BABB-E108-6CAC-0354E7D4A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3473"/>
            <a:ext cx="11436927" cy="1325563"/>
          </a:xfrm>
        </p:spPr>
        <p:txBody>
          <a:bodyPr>
            <a:normAutofit fontScale="90000"/>
          </a:bodyPr>
          <a:lstStyle/>
          <a:p>
            <a:r>
              <a:rPr lang="sv-SE" sz="4000" dirty="0" err="1"/>
              <a:t>Introduksjon</a:t>
            </a:r>
            <a:r>
              <a:rPr lang="sv-SE" sz="4000" dirty="0"/>
              <a:t> </a:t>
            </a:r>
            <a:r>
              <a:rPr lang="sv-SE" sz="4000" dirty="0" err="1"/>
              <a:t>til</a:t>
            </a:r>
            <a:r>
              <a:rPr lang="sv-SE" sz="4000" dirty="0"/>
              <a:t> livet i havet </a:t>
            </a:r>
            <a:r>
              <a:rPr lang="sv-SE" sz="4000" dirty="0" err="1"/>
              <a:t>og</a:t>
            </a:r>
            <a:r>
              <a:rPr lang="sv-SE" sz="4000" dirty="0"/>
              <a:t> </a:t>
            </a:r>
            <a:r>
              <a:rPr lang="sv-SE" sz="4000" dirty="0" err="1"/>
              <a:t>ansvarlig</a:t>
            </a:r>
            <a:r>
              <a:rPr lang="sv-SE" sz="4000" dirty="0"/>
              <a:t> </a:t>
            </a:r>
            <a:r>
              <a:rPr lang="sv-SE" sz="4000" dirty="0" err="1"/>
              <a:t>forbruk</a:t>
            </a:r>
            <a:br>
              <a:rPr lang="sv-SE" sz="4000" dirty="0"/>
            </a:br>
            <a:r>
              <a:rPr lang="sv-SE" sz="4000" dirty="0" err="1"/>
              <a:t>leksjon</a:t>
            </a:r>
            <a:r>
              <a:rPr lang="sv-SE" sz="4000" dirty="0"/>
              <a:t> 1-2, Plast i havet</a:t>
            </a:r>
            <a:br>
              <a:rPr lang="sv-SE" sz="4000" dirty="0"/>
            </a:br>
            <a:endParaRPr lang="da-DK" sz="40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7FED8F-86F0-BB28-3A70-73C2C6F3D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5263"/>
            <a:ext cx="7021945" cy="3280208"/>
          </a:xfrm>
        </p:spPr>
        <p:txBody>
          <a:bodyPr>
            <a:noAutofit/>
          </a:bodyPr>
          <a:lstStyle/>
          <a:p>
            <a:r>
              <a:rPr lang="sv-SE" sz="2000" dirty="0">
                <a:hlinkClick r:id="rId4"/>
              </a:rPr>
              <a:t>https://www.youtube.com/watch?v=Ru836auuJJw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>
                <a:hlinkClick r:id="rId5"/>
              </a:rPr>
              <a:t>https://www.youtube.com/watch?v=7eivTQkBYvo&amp;list=PLT-ea_4Me15LzOVbePeT5BipaQFD4r4CP</a:t>
            </a:r>
            <a:endParaRPr lang="sv-SE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Etter at klassen har sett filmen sammen, leder læreren en diskusjon om filmens innhold og skriver ned nøkkelord på tavla.</a:t>
            </a:r>
            <a:endParaRPr lang="sv-SE" sz="2000" dirty="0"/>
          </a:p>
        </p:txBody>
      </p:sp>
      <p:pic>
        <p:nvPicPr>
          <p:cNvPr id="4" name="Onlinemedia 4" title="Plast i vårt hav: Från skräp till resurs">
            <a:hlinkClick r:id="" action="ppaction://media"/>
            <a:extLst>
              <a:ext uri="{FF2B5EF4-FFF2-40B4-BE49-F238E27FC236}">
                <a16:creationId xmlns:a16="http://schemas.microsoft.com/office/drawing/2014/main" id="{D9365C81-D30A-39D6-0A9E-875F51FFE78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134599" y="2141537"/>
            <a:ext cx="3316514" cy="1873830"/>
          </a:xfrm>
          <a:prstGeom prst="rect">
            <a:avLst/>
          </a:prstGeom>
        </p:spPr>
      </p:pic>
      <p:pic>
        <p:nvPicPr>
          <p:cNvPr id="5" name="Onlinemedia 6" title="&quot;En Verden Af Plastik&quot;: Introduktion">
            <a:hlinkClick r:id="" action="ppaction://media"/>
            <a:extLst>
              <a:ext uri="{FF2B5EF4-FFF2-40B4-BE49-F238E27FC236}">
                <a16:creationId xmlns:a16="http://schemas.microsoft.com/office/drawing/2014/main" id="{F105EF47-3035-43E7-B66B-ED5014738EE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8134599" y="4150304"/>
            <a:ext cx="3316514" cy="187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5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A5CE1-8B30-B379-B445-A7C4CA7F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leksjon</a:t>
            </a:r>
            <a:r>
              <a:rPr lang="sv-SE" dirty="0"/>
              <a:t> 1-2: </a:t>
            </a:r>
            <a:r>
              <a:rPr lang="sv-SE" dirty="0" err="1"/>
              <a:t>diskusjonsspørsmål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432055-8779-5E2E-868D-273812DF7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Hvordan påvirker våre forbruksvaner livet i havet? </a:t>
            </a:r>
          </a:p>
          <a:p>
            <a:r>
              <a:rPr lang="nb-NO" sz="2400" dirty="0"/>
              <a:t>Hva betyr sirkulærøkonomi, og hvordan kan beskytte havet? </a:t>
            </a:r>
          </a:p>
          <a:p>
            <a:r>
              <a:rPr lang="nb-NO" sz="2400" dirty="0"/>
              <a:t>Hvilke ting bruker vi i hverdagen som øker forurensning i havet?</a:t>
            </a:r>
          </a:p>
          <a:p>
            <a:r>
              <a:rPr lang="nb-NO" sz="2400" dirty="0"/>
              <a:t> Hvordan kan vi gjenbruke ting i stedet for å kaste dem, slik at de ikke blir søppel i havet? </a:t>
            </a:r>
          </a:p>
          <a:p>
            <a:r>
              <a:rPr lang="nb-NO" sz="2400" dirty="0"/>
              <a:t>Kan gamle fiskegarn og plastflasker brukes til noe nytt? </a:t>
            </a:r>
          </a:p>
          <a:p>
            <a:r>
              <a:rPr lang="nb-NO" sz="2400" dirty="0"/>
              <a:t>Hva kan vi som forbrukere gjøre for å redusere søppel i havet?</a:t>
            </a:r>
            <a:r>
              <a:rPr lang="sv-SE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981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EFC50-FB3F-AF33-0860-4DAAA583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9162"/>
            <a:ext cx="10515600" cy="1325563"/>
          </a:xfrm>
        </p:spPr>
        <p:txBody>
          <a:bodyPr/>
          <a:lstStyle/>
          <a:p>
            <a:r>
              <a:rPr lang="sv-SE" dirty="0" err="1"/>
              <a:t>leksjon</a:t>
            </a:r>
            <a:r>
              <a:rPr lang="sv-SE" dirty="0"/>
              <a:t> 3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7AD347-4BFD-C7FE-2C5F-5FB9ED5E5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7516"/>
            <a:ext cx="7178964" cy="4351338"/>
          </a:xfrm>
        </p:spPr>
        <p:txBody>
          <a:bodyPr>
            <a:normAutofit/>
          </a:bodyPr>
          <a:lstStyle/>
          <a:p>
            <a:r>
              <a:rPr lang="da-DK" sz="2400" dirty="0"/>
              <a:t>Elevene skriver korte tekster basert på spørsmålene i små grupper. Tekstene skal fokusere på sirkulærøkonomi, havet og miljøet.</a:t>
            </a:r>
          </a:p>
          <a:p>
            <a:r>
              <a:rPr lang="da-DK" sz="2400" dirty="0"/>
              <a:t> Hensikten med tekstene er at elevene skal øve på å uttrykke sine meninger, argumentere og reflektere over temaet.</a:t>
            </a:r>
          </a:p>
        </p:txBody>
      </p:sp>
      <p:pic>
        <p:nvPicPr>
          <p:cNvPr id="4" name="Billede 3" descr="Et billede, der indeholder kontorartikler, Kontorredskaber, håndskrift, papir&#10;&#10;Indhold genereret af kunstig intelligens kan være forkert.">
            <a:extLst>
              <a:ext uri="{FF2B5EF4-FFF2-40B4-BE49-F238E27FC236}">
                <a16:creationId xmlns:a16="http://schemas.microsoft.com/office/drawing/2014/main" id="{AED9C8BC-FCB0-3607-2D09-39851E723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025" y="2407516"/>
            <a:ext cx="2879811" cy="21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6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7FD9F9-9560-FE07-D0B2-7C87945B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811"/>
            <a:ext cx="10515600" cy="1325563"/>
          </a:xfrm>
        </p:spPr>
        <p:txBody>
          <a:bodyPr/>
          <a:lstStyle/>
          <a:p>
            <a:r>
              <a:rPr lang="sv-SE" dirty="0" err="1"/>
              <a:t>leksjon</a:t>
            </a:r>
            <a:r>
              <a:rPr lang="sv-SE" dirty="0"/>
              <a:t> 4: </a:t>
            </a:r>
            <a:r>
              <a:rPr lang="sv-SE" dirty="0" err="1"/>
              <a:t>spilleregler</a:t>
            </a:r>
            <a:r>
              <a:rPr lang="sv-SE" dirty="0"/>
              <a:t> for en </a:t>
            </a:r>
            <a:r>
              <a:rPr lang="sv-SE" dirty="0" err="1"/>
              <a:t>Dialogpause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ABF848-25E1-5931-C595-C11E5E84C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3469"/>
            <a:ext cx="9141865" cy="438153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Lytt </a:t>
            </a:r>
            <a:r>
              <a:rPr lang="nb-NO" sz="2000" dirty="0"/>
              <a:t>til hverandre, ikke avbryt og ikke begynn å snakke om ting utenfor temaet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Delta</a:t>
            </a:r>
            <a:r>
              <a:rPr lang="nb-NO" sz="2000" dirty="0"/>
              <a:t> i den felles diskusjonen og bruk et hverdagslig språk.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Fortell</a:t>
            </a:r>
            <a:r>
              <a:rPr lang="nb-NO" sz="2000" dirty="0"/>
              <a:t> om dine egne erfaringer og tanker.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Spør</a:t>
            </a:r>
            <a:r>
              <a:rPr lang="nb-NO" sz="2000" dirty="0"/>
              <a:t> hvis det er noe du ikke forstår.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Vær til stede </a:t>
            </a:r>
            <a:r>
              <a:rPr lang="nb-NO" sz="2000" dirty="0"/>
              <a:t>og respekter andre.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Reflekter</a:t>
            </a:r>
            <a:r>
              <a:rPr lang="nb-NO" sz="2000" dirty="0"/>
              <a:t> over dialogen og oppsummer dine refleksjoner.</a:t>
            </a:r>
          </a:p>
          <a:p>
            <a:endParaRPr lang="sv-SE" sz="2000" dirty="0"/>
          </a:p>
          <a:p>
            <a:endParaRPr lang="da-DK" sz="2000" dirty="0"/>
          </a:p>
        </p:txBody>
      </p:sp>
      <p:pic>
        <p:nvPicPr>
          <p:cNvPr id="4" name="Billede 3" descr="Et billede, der indeholder skitse, tegning, tegneserie, clipart&#10;&#10;Indhold genereret af kunstig intelligens kan være forkert.">
            <a:extLst>
              <a:ext uri="{FF2B5EF4-FFF2-40B4-BE49-F238E27FC236}">
                <a16:creationId xmlns:a16="http://schemas.microsoft.com/office/drawing/2014/main" id="{29F60BEB-0332-B7DA-9BC6-C83843FA3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065" y="1027906"/>
            <a:ext cx="1798697" cy="1844936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44ADC66-5A44-969A-5FE7-E60A43C34D4F}"/>
              </a:ext>
            </a:extLst>
          </p:cNvPr>
          <p:cNvSpPr txBox="1"/>
          <p:nvPr/>
        </p:nvSpPr>
        <p:spPr>
          <a:xfrm>
            <a:off x="9980065" y="2949042"/>
            <a:ext cx="290093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i-FI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lvl="0">
              <a:buClr>
                <a:srgbClr val="000000"/>
              </a:buClr>
              <a:buSzPts val="1400"/>
              <a:defRPr/>
            </a:pPr>
            <a:r>
              <a:rPr kumimoji="0" lang="da-DK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Bild: </a:t>
            </a:r>
            <a:r>
              <a:rPr lang="da-DK" sz="600" dirty="0">
                <a:solidFill>
                  <a:srgbClr val="000000"/>
                </a:solidFill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Stiftelsen Dialogpaus, www.dialogpaus.fi </a:t>
            </a:r>
            <a:endParaRPr kumimoji="0" lang="sv-SE" sz="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50" charset="0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39343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4C35-5B1B-07BB-8873-CD4DC551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Eksempel</a:t>
            </a:r>
            <a:r>
              <a:rPr lang="sv-SE" dirty="0"/>
              <a:t> på dikt å </a:t>
            </a:r>
            <a:r>
              <a:rPr lang="sv-SE" dirty="0" err="1"/>
              <a:t>starte</a:t>
            </a:r>
            <a:r>
              <a:rPr lang="sv-SE" dirty="0"/>
              <a:t> </a:t>
            </a:r>
            <a:r>
              <a:rPr lang="sv-SE" dirty="0" err="1"/>
              <a:t>dialogpause</a:t>
            </a:r>
            <a:r>
              <a:rPr lang="sv-SE" dirty="0"/>
              <a:t> med:</a:t>
            </a:r>
            <a:endParaRPr lang="da-DK" dirty="0"/>
          </a:p>
        </p:txBody>
      </p:sp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9DF5BAE6-3AF7-B36A-35C6-FB7837DFB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500" y="1570615"/>
            <a:ext cx="3962297" cy="4710112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E8EA696-3E2E-A910-6D4F-0D1C805921DC}"/>
              </a:ext>
            </a:extLst>
          </p:cNvPr>
          <p:cNvSpPr txBox="1"/>
          <p:nvPr/>
        </p:nvSpPr>
        <p:spPr>
          <a:xfrm>
            <a:off x="6299200" y="2280185"/>
            <a:ext cx="5054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v-SE" dirty="0">
                <a:hlinkClick r:id="rId3"/>
              </a:rPr>
              <a:t>https://skjold-andersen.dk/2019/06/19/et-klimadigt-om-plastik-i-havet/</a:t>
            </a:r>
            <a:endParaRPr lang="sv-SE" dirty="0"/>
          </a:p>
        </p:txBody>
      </p:sp>
      <p:pic>
        <p:nvPicPr>
          <p:cNvPr id="7" name="Billede 6" descr="Et billede, der indeholder svømme, vand, akvarium, under vand&#10;&#10;Indhold genereret af kunstig intelligens kan være forkert.">
            <a:extLst>
              <a:ext uri="{FF2B5EF4-FFF2-40B4-BE49-F238E27FC236}">
                <a16:creationId xmlns:a16="http://schemas.microsoft.com/office/drawing/2014/main" id="{6F8DD248-8A95-E2F6-F8A3-4075178E2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674" y="3173391"/>
            <a:ext cx="4409126" cy="283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41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6913D-31BC-6944-9AB2-6E126D53F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0"/>
            <a:ext cx="10515600" cy="1325563"/>
          </a:xfrm>
        </p:spPr>
        <p:txBody>
          <a:bodyPr/>
          <a:lstStyle/>
          <a:p>
            <a:r>
              <a:rPr lang="sv-SE" dirty="0" err="1"/>
              <a:t>Dialogpause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916B51-32CA-76C2-F606-ACD08C18D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1189"/>
            <a:ext cx="10515600" cy="3706957"/>
          </a:xfrm>
        </p:spPr>
        <p:txBody>
          <a:bodyPr>
            <a:normAutofit/>
          </a:bodyPr>
          <a:lstStyle/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Introduksjon 3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 Spilleregler 3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Introduksjonstekst: dikt </a:t>
            </a:r>
            <a:r>
              <a:rPr lang="da-DK" sz="2400" dirty="0">
                <a:solidFill>
                  <a:srgbClr val="000000"/>
                </a:solidFill>
              </a:rPr>
              <a:t>7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Diskusjon i par 5 min  </a:t>
            </a:r>
          </a:p>
          <a:p>
            <a:pPr marL="0" indent="0" rtl="0" fontAlgn="base">
              <a:buNone/>
            </a:pPr>
            <a:r>
              <a:rPr lang="da-DK" sz="2400" dirty="0">
                <a:solidFill>
                  <a:srgbClr val="000000"/>
                </a:solidFill>
              </a:rPr>
              <a:t>5. Alle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 diskuterer 15 min </a:t>
            </a:r>
          </a:p>
          <a:p>
            <a:pPr marL="0" indent="0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6.</a:t>
            </a:r>
            <a:r>
              <a:rPr lang="da-DK" sz="2400" dirty="0">
                <a:solidFill>
                  <a:srgbClr val="000000"/>
                </a:solidFill>
              </a:rPr>
              <a:t> Hvilke følelser 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vekker diktet? 3 min </a:t>
            </a:r>
          </a:p>
          <a:p>
            <a:pPr marL="0" indent="0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7. Fortell hva du </a:t>
            </a:r>
            <a:r>
              <a:rPr lang="da-DK" sz="2400" dirty="0">
                <a:solidFill>
                  <a:srgbClr val="000000"/>
                </a:solidFill>
              </a:rPr>
              <a:t>følte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 7 min</a:t>
            </a:r>
          </a:p>
          <a:p>
            <a:pPr marL="0" indent="0" rtl="0" fontAlgn="base">
              <a:buNone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8. </a:t>
            </a:r>
            <a:r>
              <a:rPr lang="da-DK" sz="2400" dirty="0">
                <a:solidFill>
                  <a:srgbClr val="000000"/>
                </a:solidFill>
              </a:rPr>
              <a:t>Samling, Exit ticket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 5 min </a:t>
            </a:r>
          </a:p>
        </p:txBody>
      </p:sp>
    </p:spTree>
    <p:extLst>
      <p:ext uri="{BB962C8B-B14F-4D97-AF65-F5344CB8AC3E}">
        <p14:creationId xmlns:p14="http://schemas.microsoft.com/office/powerpoint/2010/main" val="119967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C8C6D-A319-F67B-2859-03AD4088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045" y="540616"/>
            <a:ext cx="10515600" cy="1325563"/>
          </a:xfrm>
        </p:spPr>
        <p:txBody>
          <a:bodyPr/>
          <a:lstStyle/>
          <a:p>
            <a:r>
              <a:rPr lang="sv-SE" dirty="0" err="1"/>
              <a:t>leksjon</a:t>
            </a:r>
            <a:r>
              <a:rPr lang="sv-SE" dirty="0"/>
              <a:t> 5: Reklam för havet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65BDEE-5B65-448A-12A4-60B02C1CD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283"/>
            <a:ext cx="7243618" cy="3171248"/>
          </a:xfrm>
        </p:spPr>
        <p:txBody>
          <a:bodyPr>
            <a:normAutofit/>
          </a:bodyPr>
          <a:lstStyle/>
          <a:p>
            <a:r>
              <a:rPr lang="nb-NO" sz="2400" dirty="0"/>
              <a:t>Praktisk oppgave: Elevene skal jobbe i grupper for å lage en reklamefilm/lydfil med temaet «Havets stemme». </a:t>
            </a:r>
          </a:p>
          <a:p>
            <a:r>
              <a:rPr lang="nb-NO" sz="2400" dirty="0"/>
              <a:t>Hvordan ser livet ut i havet og hva kan vi gjøre for å minske negativ klimapåvirkning?</a:t>
            </a:r>
          </a:p>
          <a:p>
            <a:r>
              <a:rPr lang="nb-NO" sz="2400" dirty="0"/>
              <a:t>Avslutt med en filmpremiere på skolen der alle gruppene viser hva de har laget.</a:t>
            </a:r>
            <a:endParaRPr lang="sv-SE" sz="2400" dirty="0"/>
          </a:p>
        </p:txBody>
      </p:sp>
      <p:pic>
        <p:nvPicPr>
          <p:cNvPr id="4" name="Billede 3" descr="Et billede, der indeholder tangnåle, fisk, søhest, Rørmundede fisk&#10;&#10;Indhold genereret af kunstig intelligens kan være forkert.">
            <a:extLst>
              <a:ext uri="{FF2B5EF4-FFF2-40B4-BE49-F238E27FC236}">
                <a16:creationId xmlns:a16="http://schemas.microsoft.com/office/drawing/2014/main" id="{53EF4F08-2071-DF48-AF3C-9E8FE8BB3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604" y="3016251"/>
            <a:ext cx="2797196" cy="2479509"/>
          </a:xfrm>
          <a:prstGeom prst="rect">
            <a:avLst/>
          </a:prstGeom>
        </p:spPr>
      </p:pic>
      <p:pic>
        <p:nvPicPr>
          <p:cNvPr id="5" name="Billede 4" descr="Et billede, der indeholder typografi&#10;&#10;Indhold genereret af kunstig intelligens kan være forkert.">
            <a:extLst>
              <a:ext uri="{FF2B5EF4-FFF2-40B4-BE49-F238E27FC236}">
                <a16:creationId xmlns:a16="http://schemas.microsoft.com/office/drawing/2014/main" id="{C263656D-9263-8F80-B174-952CB46FA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374" y="1690688"/>
            <a:ext cx="2477655" cy="114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89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2" descr="Kuva, joka sisältää kohteen teksti, kuvakaappaus, Fontti, graafinen suunnittelu&#10;&#10;Kuvaus luotu automaattisesti">
            <a:extLst>
              <a:ext uri="{FF2B5EF4-FFF2-40B4-BE49-F238E27FC236}">
                <a16:creationId xmlns:a16="http://schemas.microsoft.com/office/drawing/2014/main" id="{64D7CBFD-FC6D-91C5-626D-3B501DAC98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1188244"/>
            <a:ext cx="11950700" cy="4481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7637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imeout">
      <a:majorFont>
        <a:latin typeface="Bebas Neue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466</Words>
  <Application>Microsoft Office PowerPoint</Application>
  <PresentationFormat>Laajakuva</PresentationFormat>
  <Paragraphs>50</Paragraphs>
  <Slides>11</Slides>
  <Notes>0</Notes>
  <HiddenSlides>0</HiddenSlides>
  <MMClips>2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Bebas Neue</vt:lpstr>
      <vt:lpstr>Montserrat Light</vt:lpstr>
      <vt:lpstr>Office-teema</vt:lpstr>
      <vt:lpstr>PowerPoint-esitys</vt:lpstr>
      <vt:lpstr> Tema: Livet i Havet og ansvarlig forbruk </vt:lpstr>
      <vt:lpstr>Struktur</vt:lpstr>
      <vt:lpstr>Introduksjon til livet i havet og ansvarlig forbruk leksjon 1-2, Plast i havet </vt:lpstr>
      <vt:lpstr>leksjon 1-2: diskusjonsspørsmål</vt:lpstr>
      <vt:lpstr>leksjon 3</vt:lpstr>
      <vt:lpstr>leksjon 4: spilleregler for en Dialogpause</vt:lpstr>
      <vt:lpstr>Eksempel på dikt å starte dialogpause med:</vt:lpstr>
      <vt:lpstr>Dialogpause</vt:lpstr>
      <vt:lpstr>leksjon 5: Reklam för havet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Jessica Mukkala</dc:creator>
  <cp:lastModifiedBy>Oona Mertoniemi</cp:lastModifiedBy>
  <cp:revision>18</cp:revision>
  <dcterms:created xsi:type="dcterms:W3CDTF">2024-05-06T12:17:41Z</dcterms:created>
  <dcterms:modified xsi:type="dcterms:W3CDTF">2025-10-06T06:19:24Z</dcterms:modified>
</cp:coreProperties>
</file>