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9" r:id="rId3"/>
    <p:sldId id="266" r:id="rId4"/>
    <p:sldId id="267" r:id="rId5"/>
    <p:sldId id="287" r:id="rId6"/>
    <p:sldId id="268" r:id="rId7"/>
    <p:sldId id="295" r:id="rId8"/>
    <p:sldId id="299" r:id="rId9"/>
    <p:sldId id="284" r:id="rId10"/>
    <p:sldId id="261" r:id="rId11"/>
    <p:sldId id="286" r:id="rId12"/>
    <p:sldId id="289" r:id="rId13"/>
    <p:sldId id="290" r:id="rId14"/>
    <p:sldId id="291" r:id="rId15"/>
    <p:sldId id="292" r:id="rId16"/>
    <p:sldId id="293" r:id="rId17"/>
    <p:sldId id="294" r:id="rId18"/>
    <p:sldId id="301" r:id="rId19"/>
    <p:sldId id="300" r:id="rId20"/>
    <p:sldId id="283" r:id="rId21"/>
    <p:sldId id="269" r:id="rId22"/>
    <p:sldId id="270" r:id="rId23"/>
    <p:sldId id="271" r:id="rId24"/>
    <p:sldId id="258" r:id="rId2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707B5F-D6F0-4466-BC39-30C537A3AAF8}" v="1" dt="2024-09-05T13:52:28.5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4660"/>
  </p:normalViewPr>
  <p:slideViewPr>
    <p:cSldViewPr snapToGrid="0" showGuides="1">
      <p:cViewPr varScale="1">
        <p:scale>
          <a:sx n="112" d="100"/>
          <a:sy n="112" d="100"/>
        </p:scale>
        <p:origin x="45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661691-A2F2-4DB7-A890-724BE43E4C38}" type="datetimeFigureOut">
              <a:rPr lang="fi-FI" smtClean="0"/>
              <a:t>6.10.2025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4DF8B-D47E-466E-85E8-DA237788B53B}" type="slidenum">
              <a:rPr lang="fi-FI" smtClean="0"/>
              <a:t>‹#›</a:t>
            </a:fld>
            <a:endParaRPr lang="fi-FI"/>
          </a:p>
        </p:txBody>
      </p:sp>
    </p:spTree>
    <p:extLst>
      <p:ext uri="{BB962C8B-B14F-4D97-AF65-F5344CB8AC3E}">
        <p14:creationId xmlns:p14="http://schemas.microsoft.com/office/powerpoint/2010/main" val="1877357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1d7ad1a209_7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1d7ad1a209_7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4:notes"/>
          <p:cNvSpPr txBox="1">
            <a:spLocks noGrp="1"/>
          </p:cNvSpPr>
          <p:nvPr>
            <p:ph type="body" idx="1"/>
          </p:nvPr>
        </p:nvSpPr>
        <p:spPr>
          <a:xfrm>
            <a:off x="685944" y="4400957"/>
            <a:ext cx="5486100" cy="3600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3" name="Google Shape;23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F89DCC-D583-F8AF-C8FA-76BDDA77EBC2}"/>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C73FEE7D-A0EA-02C3-A059-053EDA8C0F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F96143E8-F730-BE37-D2BF-A8D6FFB20944}"/>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5" name="Alatunnisteen paikkamerkki 4">
            <a:extLst>
              <a:ext uri="{FF2B5EF4-FFF2-40B4-BE49-F238E27FC236}">
                <a16:creationId xmlns:a16="http://schemas.microsoft.com/office/drawing/2014/main" id="{A3981D47-6A43-1D70-4F76-6ACCCDBF5CE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4C3283D-E494-81E2-EF0C-BC974AB8487A}"/>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2828837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FA28E9-668E-1053-02BF-1D9580A4E0C9}"/>
              </a:ext>
            </a:extLst>
          </p:cNvPr>
          <p:cNvSpPr>
            <a:spLocks noGrp="1"/>
          </p:cNvSpPr>
          <p:nvPr>
            <p:ph type="title"/>
          </p:nvPr>
        </p:nvSpPr>
        <p:spPr/>
        <p:txBody>
          <a:bodyPr/>
          <a:lstStyle>
            <a:lvl1pPr>
              <a:tabLst>
                <a:tab pos="1431925" algn="l"/>
              </a:tab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F24C5016-F8E7-727A-3737-54672E32BF42}"/>
              </a:ext>
            </a:extLst>
          </p:cNvPr>
          <p:cNvSpPr>
            <a:spLocks noGrp="1"/>
          </p:cNvSpPr>
          <p:nvPr>
            <p:ph idx="1"/>
          </p:nvPr>
        </p:nvSpPr>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BE9A663D-2FFA-3DCE-D43B-E671136060AE}"/>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5" name="Alatunnisteen paikkamerkki 4">
            <a:extLst>
              <a:ext uri="{FF2B5EF4-FFF2-40B4-BE49-F238E27FC236}">
                <a16:creationId xmlns:a16="http://schemas.microsoft.com/office/drawing/2014/main" id="{ECC10A04-7CFA-C0A7-98B7-88F6FAB71FE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A8C4E0A-A7BE-4746-3289-5A4C510632E6}"/>
              </a:ext>
            </a:extLst>
          </p:cNvPr>
          <p:cNvSpPr>
            <a:spLocks noGrp="1"/>
          </p:cNvSpPr>
          <p:nvPr>
            <p:ph type="sldNum" sz="quarter" idx="12"/>
          </p:nvPr>
        </p:nvSpPr>
        <p:spPr/>
        <p:txBody>
          <a:bodyPr/>
          <a:lstStyle/>
          <a:p>
            <a:fld id="{95216888-F4C7-4B38-9465-588E844783A5}" type="slidenum">
              <a:rPr lang="fi-FI" smtClean="0"/>
              <a:t>‹#›</a:t>
            </a:fld>
            <a:endParaRPr lang="fi-FI"/>
          </a:p>
        </p:txBody>
      </p:sp>
      <p:pic>
        <p:nvPicPr>
          <p:cNvPr id="8" name="Kuva 7" descr="Kuva, joka sisältää kohteen Värikkyys, kuvio, keltainen, appelsiini&#10;&#10;Kuvaus luotu automaattisesti">
            <a:extLst>
              <a:ext uri="{FF2B5EF4-FFF2-40B4-BE49-F238E27FC236}">
                <a16:creationId xmlns:a16="http://schemas.microsoft.com/office/drawing/2014/main" id="{1379934C-C8D1-A0F7-1B3A-38DA42132BF8}"/>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t="10000"/>
          <a:stretch/>
        </p:blipFill>
        <p:spPr>
          <a:xfrm>
            <a:off x="0" y="0"/>
            <a:ext cx="12192000" cy="6858000"/>
          </a:xfrm>
          <a:prstGeom prst="rect">
            <a:avLst/>
          </a:prstGeom>
        </p:spPr>
      </p:pic>
      <p:sp>
        <p:nvSpPr>
          <p:cNvPr id="9" name="Suorakulmio 8">
            <a:extLst>
              <a:ext uri="{FF2B5EF4-FFF2-40B4-BE49-F238E27FC236}">
                <a16:creationId xmlns:a16="http://schemas.microsoft.com/office/drawing/2014/main" id="{BFD0BB3D-2986-C87E-F5FB-C61F32CA0A3F}"/>
              </a:ext>
            </a:extLst>
          </p:cNvPr>
          <p:cNvSpPr>
            <a:spLocks noGrp="1" noRot="1" noMove="1" noResize="1" noEditPoints="1" noAdjustHandles="1" noChangeArrowheads="1" noChangeShapeType="1"/>
          </p:cNvSpPr>
          <p:nvPr userDrawn="1"/>
        </p:nvSpPr>
        <p:spPr>
          <a:xfrm>
            <a:off x="326858" y="365125"/>
            <a:ext cx="11538284" cy="62161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1651575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DF2015-414D-224D-2B05-F69B609B670D}"/>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85C7499A-01EA-6C26-AD30-1901891D83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82EF030A-15DD-C8C5-F8A9-BB0995A90140}"/>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5" name="Alatunnisteen paikkamerkki 4">
            <a:extLst>
              <a:ext uri="{FF2B5EF4-FFF2-40B4-BE49-F238E27FC236}">
                <a16:creationId xmlns:a16="http://schemas.microsoft.com/office/drawing/2014/main" id="{4ED2D3ED-7D9D-28AA-767C-81DEC3E8E83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BA2194B-F21B-6D35-319A-94E555803DE9}"/>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19210044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9847BD-41C7-9A69-9427-C93B7D71446F}"/>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B351F5EC-E187-0069-688F-C9B65471DE6A}"/>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E2C2CCE0-8B86-6EA1-4093-148201A931EB}"/>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0470A289-14EB-9731-94C0-A91764BFEB39}"/>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6" name="Alatunnisteen paikkamerkki 5">
            <a:extLst>
              <a:ext uri="{FF2B5EF4-FFF2-40B4-BE49-F238E27FC236}">
                <a16:creationId xmlns:a16="http://schemas.microsoft.com/office/drawing/2014/main" id="{B5E51A6B-3B5F-C727-C0DC-89244029BED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A3E7EE8-EF42-E38F-5B4E-1FF91875636E}"/>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33069741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0EDB3C-4256-FBE2-881B-CC156BD5D500}"/>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CCF4DF30-516F-CAC4-4C7E-3DF9EA924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03A47A93-9F71-5AD8-B34C-A9C418B26473}"/>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D14D5F53-FB46-ED7D-8A6F-A052CC0FD0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453FA30E-0F34-157D-57F6-FE3457541297}"/>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56A318F7-C22B-DA75-A959-25B625A387F3}"/>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8" name="Alatunnisteen paikkamerkki 7">
            <a:extLst>
              <a:ext uri="{FF2B5EF4-FFF2-40B4-BE49-F238E27FC236}">
                <a16:creationId xmlns:a16="http://schemas.microsoft.com/office/drawing/2014/main" id="{036D30BD-C782-5EE0-3718-65CF70E93848}"/>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38DCB909-302E-1852-4967-2F2CCD4D0FDB}"/>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37071354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9D4B6E-05CD-6BF4-F57A-D5531AF56F73}"/>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6C1E654E-C733-AC6F-2D79-8362BCC4B040}"/>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4" name="Alatunnisteen paikkamerkki 3">
            <a:extLst>
              <a:ext uri="{FF2B5EF4-FFF2-40B4-BE49-F238E27FC236}">
                <a16:creationId xmlns:a16="http://schemas.microsoft.com/office/drawing/2014/main" id="{70611110-0E9E-DE31-FDAD-1EF0B04EDF3F}"/>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E5F286C5-16EE-7909-327C-2671373E7596}"/>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2381872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70AE878B-0B0F-4081-ED79-C2673466D522}"/>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3" name="Alatunnisteen paikkamerkki 2">
            <a:extLst>
              <a:ext uri="{FF2B5EF4-FFF2-40B4-BE49-F238E27FC236}">
                <a16:creationId xmlns:a16="http://schemas.microsoft.com/office/drawing/2014/main" id="{77DCD3F9-1C80-2A21-AB47-755288668586}"/>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09F707D-E6FC-2554-236B-71977962AB23}"/>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2902385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DA1A62-4C98-CCFA-EAA4-BE69A01F2754}"/>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975CCBC9-4D03-19E9-C2E2-069B4941E8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9B92C829-B08D-4CC0-B7F6-64F7BA0E47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5A9AD5A-AB6E-A36F-3439-983AA2551AFF}"/>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6" name="Alatunnisteen paikkamerkki 5">
            <a:extLst>
              <a:ext uri="{FF2B5EF4-FFF2-40B4-BE49-F238E27FC236}">
                <a16:creationId xmlns:a16="http://schemas.microsoft.com/office/drawing/2014/main" id="{C8302855-778D-C3DA-FCE0-8DAE8DDBA79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328D93B-8BF2-F07A-385A-3EEEBB954FCC}"/>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1556137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596F11-BFE8-1519-DA9D-996FCF88BAC8}"/>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7CE315D1-5FB1-B89F-60DA-8F18DF9889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77FF983F-6B71-B9C9-D9CA-4BA95D04CA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877F4175-ECC6-BF1D-7BC0-1A0574886A21}"/>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6" name="Alatunnisteen paikkamerkki 5">
            <a:extLst>
              <a:ext uri="{FF2B5EF4-FFF2-40B4-BE49-F238E27FC236}">
                <a16:creationId xmlns:a16="http://schemas.microsoft.com/office/drawing/2014/main" id="{2D6F6D47-0FD1-EF31-C4B9-5042B67FA86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95FCCA2-F554-F2E6-21A8-BC0FC58D2DEB}"/>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3279257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C572E4-E5B8-568F-BB4B-B9773060792E}"/>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15B75B30-298C-49C7-917C-C1B78403258B}"/>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B7E7C72-5675-CF7A-7E80-5278E3A6A711}"/>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5" name="Alatunnisteen paikkamerkki 4">
            <a:extLst>
              <a:ext uri="{FF2B5EF4-FFF2-40B4-BE49-F238E27FC236}">
                <a16:creationId xmlns:a16="http://schemas.microsoft.com/office/drawing/2014/main" id="{EB23E5EC-82ED-10D8-D92C-DD4E4A2E64C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A0990C8-26C4-14BD-5EE6-BF8C2BF4F4D8}"/>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297116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B7306798-D428-1068-4B2D-2A3930B2C63A}"/>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C61E6CD3-7EA3-CD07-374F-FA0AF12AC49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5CFC03D-1CEE-3CBF-94CD-4B2B9304C874}"/>
              </a:ext>
            </a:extLst>
          </p:cNvPr>
          <p:cNvSpPr>
            <a:spLocks noGrp="1"/>
          </p:cNvSpPr>
          <p:nvPr>
            <p:ph type="dt" sz="half" idx="10"/>
          </p:nvPr>
        </p:nvSpPr>
        <p:spPr/>
        <p:txBody>
          <a:bodyPr/>
          <a:lstStyle/>
          <a:p>
            <a:fld id="{D8605B8C-001D-4D8F-9A80-FCA025D5C948}" type="datetimeFigureOut">
              <a:rPr lang="fi-FI" smtClean="0"/>
              <a:t>6.10.2025</a:t>
            </a:fld>
            <a:endParaRPr lang="fi-FI"/>
          </a:p>
        </p:txBody>
      </p:sp>
      <p:sp>
        <p:nvSpPr>
          <p:cNvPr id="5" name="Alatunnisteen paikkamerkki 4">
            <a:extLst>
              <a:ext uri="{FF2B5EF4-FFF2-40B4-BE49-F238E27FC236}">
                <a16:creationId xmlns:a16="http://schemas.microsoft.com/office/drawing/2014/main" id="{5210E4BD-E911-60A2-AB3B-844C1AF98D3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D531DC9-C3D3-6A7F-0CD2-00BF9B00E723}"/>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3583547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4"/>
        <p:cNvGrpSpPr/>
        <p:nvPr/>
      </p:nvGrpSpPr>
      <p:grpSpPr>
        <a:xfrm>
          <a:off x="0" y="0"/>
          <a:ext cx="0" cy="0"/>
          <a:chOff x="0" y="0"/>
          <a:chExt cx="0" cy="0"/>
        </a:xfrm>
      </p:grpSpPr>
      <p:sp>
        <p:nvSpPr>
          <p:cNvPr id="55" name="Google Shape;55;g2d205787fd7_0_1744"/>
          <p:cNvSpPr txBox="1">
            <a:spLocks noGrp="1"/>
          </p:cNvSpPr>
          <p:nvPr>
            <p:ph type="title"/>
          </p:nvPr>
        </p:nvSpPr>
        <p:spPr>
          <a:xfrm>
            <a:off x="1923747" y="250205"/>
            <a:ext cx="8346000" cy="391200"/>
          </a:xfrm>
          <a:prstGeom prst="rect">
            <a:avLst/>
          </a:prstGeom>
          <a:noFill/>
          <a:ln>
            <a:noFill/>
          </a:ln>
        </p:spPr>
        <p:txBody>
          <a:bodyPr spcFirstLastPara="1" wrap="square" lIns="0" tIns="0" rIns="0" bIns="0" anchor="t" anchorCtr="0">
            <a:spAutoFit/>
          </a:bodyPr>
          <a:lstStyle>
            <a:lvl1pPr lvl="0" algn="l" rtl="0">
              <a:lnSpc>
                <a:spcPct val="100000"/>
              </a:lnSpc>
              <a:spcBef>
                <a:spcPts val="0"/>
              </a:spcBef>
              <a:spcAft>
                <a:spcPts val="0"/>
              </a:spcAft>
              <a:buSzPts val="800"/>
              <a:buNone/>
              <a:defRPr sz="2533" b="1" i="0" u="sng">
                <a:solidFill>
                  <a:srgbClr val="231F20"/>
                </a:solidFill>
                <a:latin typeface="Arial"/>
                <a:ea typeface="Arial"/>
                <a:cs typeface="Arial"/>
                <a:sym typeface="Arial"/>
              </a:defRPr>
            </a:lvl1pPr>
            <a:lvl2pPr lvl="1" algn="l" rtl="0">
              <a:lnSpc>
                <a:spcPct val="100000"/>
              </a:lnSpc>
              <a:spcBef>
                <a:spcPts val="0"/>
              </a:spcBef>
              <a:spcAft>
                <a:spcPts val="0"/>
              </a:spcAft>
              <a:buSzPts val="800"/>
              <a:buNone/>
              <a:defRPr/>
            </a:lvl2pPr>
            <a:lvl3pPr lvl="2" algn="l" rtl="0">
              <a:lnSpc>
                <a:spcPct val="100000"/>
              </a:lnSpc>
              <a:spcBef>
                <a:spcPts val="0"/>
              </a:spcBef>
              <a:spcAft>
                <a:spcPts val="0"/>
              </a:spcAft>
              <a:buSzPts val="800"/>
              <a:buNone/>
              <a:defRPr/>
            </a:lvl3pPr>
            <a:lvl4pPr lvl="3" algn="l" rtl="0">
              <a:lnSpc>
                <a:spcPct val="100000"/>
              </a:lnSpc>
              <a:spcBef>
                <a:spcPts val="0"/>
              </a:spcBef>
              <a:spcAft>
                <a:spcPts val="0"/>
              </a:spcAft>
              <a:buSzPts val="800"/>
              <a:buNone/>
              <a:defRPr/>
            </a:lvl4pPr>
            <a:lvl5pPr lvl="4" algn="l" rtl="0">
              <a:lnSpc>
                <a:spcPct val="100000"/>
              </a:lnSpc>
              <a:spcBef>
                <a:spcPts val="0"/>
              </a:spcBef>
              <a:spcAft>
                <a:spcPts val="0"/>
              </a:spcAft>
              <a:buSzPts val="800"/>
              <a:buNone/>
              <a:defRPr/>
            </a:lvl5pPr>
            <a:lvl6pPr lvl="5" algn="l" rtl="0">
              <a:lnSpc>
                <a:spcPct val="100000"/>
              </a:lnSpc>
              <a:spcBef>
                <a:spcPts val="0"/>
              </a:spcBef>
              <a:spcAft>
                <a:spcPts val="0"/>
              </a:spcAft>
              <a:buSzPts val="800"/>
              <a:buNone/>
              <a:defRPr/>
            </a:lvl6pPr>
            <a:lvl7pPr lvl="6" algn="l" rtl="0">
              <a:lnSpc>
                <a:spcPct val="100000"/>
              </a:lnSpc>
              <a:spcBef>
                <a:spcPts val="0"/>
              </a:spcBef>
              <a:spcAft>
                <a:spcPts val="0"/>
              </a:spcAft>
              <a:buSzPts val="800"/>
              <a:buNone/>
              <a:defRPr/>
            </a:lvl7pPr>
            <a:lvl8pPr lvl="7" algn="l" rtl="0">
              <a:lnSpc>
                <a:spcPct val="100000"/>
              </a:lnSpc>
              <a:spcBef>
                <a:spcPts val="0"/>
              </a:spcBef>
              <a:spcAft>
                <a:spcPts val="0"/>
              </a:spcAft>
              <a:buSzPts val="800"/>
              <a:buNone/>
              <a:defRPr/>
            </a:lvl8pPr>
            <a:lvl9pPr lvl="8" algn="l" rtl="0">
              <a:lnSpc>
                <a:spcPct val="100000"/>
              </a:lnSpc>
              <a:spcBef>
                <a:spcPts val="0"/>
              </a:spcBef>
              <a:spcAft>
                <a:spcPts val="0"/>
              </a:spcAft>
              <a:buSzPts val="800"/>
              <a:buNone/>
              <a:defRPr/>
            </a:lvl9pPr>
          </a:lstStyle>
          <a:p>
            <a:endParaRPr/>
          </a:p>
        </p:txBody>
      </p:sp>
      <p:sp>
        <p:nvSpPr>
          <p:cNvPr id="56" name="Google Shape;56;g2d205787fd7_0_1744"/>
          <p:cNvSpPr txBox="1">
            <a:spLocks noGrp="1"/>
          </p:cNvSpPr>
          <p:nvPr>
            <p:ph type="ftr" idx="11"/>
          </p:nvPr>
        </p:nvSpPr>
        <p:spPr>
          <a:xfrm>
            <a:off x="4145676" y="6377792"/>
            <a:ext cx="3902000" cy="184666"/>
          </a:xfrm>
          <a:prstGeom prst="rect">
            <a:avLst/>
          </a:prstGeom>
          <a:noFill/>
          <a:ln>
            <a:noFill/>
          </a:ln>
        </p:spPr>
        <p:txBody>
          <a:bodyPr spcFirstLastPara="1" wrap="square" lIns="0" tIns="0" rIns="0" bIns="0" anchor="t" anchorCtr="0">
            <a:spAutoFit/>
          </a:bodyPr>
          <a:lstStyle>
            <a:lvl1pPr lvl="0" algn="ctr" rtl="0">
              <a:lnSpc>
                <a:spcPct val="100000"/>
              </a:lnSpc>
              <a:spcBef>
                <a:spcPts val="0"/>
              </a:spcBef>
              <a:spcAft>
                <a:spcPts val="0"/>
              </a:spcAft>
              <a:buSzPts val="800"/>
              <a:buNone/>
              <a:defRPr>
                <a:solidFill>
                  <a:srgbClr val="888888"/>
                </a:solidFill>
              </a:defRPr>
            </a:lvl1pPr>
            <a:lvl2pPr lvl="1" algn="l" rtl="0">
              <a:lnSpc>
                <a:spcPct val="100000"/>
              </a:lnSpc>
              <a:spcBef>
                <a:spcPts val="0"/>
              </a:spcBef>
              <a:spcAft>
                <a:spcPts val="0"/>
              </a:spcAft>
              <a:buSzPts val="800"/>
              <a:buNone/>
              <a:defRPr/>
            </a:lvl2pPr>
            <a:lvl3pPr lvl="2" algn="l" rtl="0">
              <a:lnSpc>
                <a:spcPct val="100000"/>
              </a:lnSpc>
              <a:spcBef>
                <a:spcPts val="0"/>
              </a:spcBef>
              <a:spcAft>
                <a:spcPts val="0"/>
              </a:spcAft>
              <a:buSzPts val="800"/>
              <a:buNone/>
              <a:defRPr/>
            </a:lvl3pPr>
            <a:lvl4pPr lvl="3" algn="l" rtl="0">
              <a:lnSpc>
                <a:spcPct val="100000"/>
              </a:lnSpc>
              <a:spcBef>
                <a:spcPts val="0"/>
              </a:spcBef>
              <a:spcAft>
                <a:spcPts val="0"/>
              </a:spcAft>
              <a:buSzPts val="800"/>
              <a:buNone/>
              <a:defRPr/>
            </a:lvl4pPr>
            <a:lvl5pPr lvl="4" algn="l" rtl="0">
              <a:lnSpc>
                <a:spcPct val="100000"/>
              </a:lnSpc>
              <a:spcBef>
                <a:spcPts val="0"/>
              </a:spcBef>
              <a:spcAft>
                <a:spcPts val="0"/>
              </a:spcAft>
              <a:buSzPts val="800"/>
              <a:buNone/>
              <a:defRPr/>
            </a:lvl5pPr>
            <a:lvl6pPr lvl="5" algn="l" rtl="0">
              <a:lnSpc>
                <a:spcPct val="100000"/>
              </a:lnSpc>
              <a:spcBef>
                <a:spcPts val="0"/>
              </a:spcBef>
              <a:spcAft>
                <a:spcPts val="0"/>
              </a:spcAft>
              <a:buSzPts val="800"/>
              <a:buNone/>
              <a:defRPr/>
            </a:lvl6pPr>
            <a:lvl7pPr lvl="6" algn="l" rtl="0">
              <a:lnSpc>
                <a:spcPct val="100000"/>
              </a:lnSpc>
              <a:spcBef>
                <a:spcPts val="0"/>
              </a:spcBef>
              <a:spcAft>
                <a:spcPts val="0"/>
              </a:spcAft>
              <a:buSzPts val="800"/>
              <a:buNone/>
              <a:defRPr/>
            </a:lvl7pPr>
            <a:lvl8pPr lvl="7" algn="l" rtl="0">
              <a:lnSpc>
                <a:spcPct val="100000"/>
              </a:lnSpc>
              <a:spcBef>
                <a:spcPts val="0"/>
              </a:spcBef>
              <a:spcAft>
                <a:spcPts val="0"/>
              </a:spcAft>
              <a:buSzPts val="800"/>
              <a:buNone/>
              <a:defRPr/>
            </a:lvl8pPr>
            <a:lvl9pPr lvl="8" algn="l" rtl="0">
              <a:lnSpc>
                <a:spcPct val="100000"/>
              </a:lnSpc>
              <a:spcBef>
                <a:spcPts val="0"/>
              </a:spcBef>
              <a:spcAft>
                <a:spcPts val="0"/>
              </a:spcAft>
              <a:buSzPts val="800"/>
              <a:buNone/>
              <a:defRPr/>
            </a:lvl9pPr>
          </a:lstStyle>
          <a:p>
            <a:endParaRPr/>
          </a:p>
        </p:txBody>
      </p:sp>
      <p:sp>
        <p:nvSpPr>
          <p:cNvPr id="57" name="Google Shape;57;g2d205787fd7_0_1744"/>
          <p:cNvSpPr txBox="1">
            <a:spLocks noGrp="1"/>
          </p:cNvSpPr>
          <p:nvPr>
            <p:ph type="dt" idx="10"/>
          </p:nvPr>
        </p:nvSpPr>
        <p:spPr>
          <a:xfrm>
            <a:off x="609659" y="6377792"/>
            <a:ext cx="2804400" cy="184666"/>
          </a:xfrm>
          <a:prstGeom prst="rect">
            <a:avLst/>
          </a:prstGeom>
          <a:noFill/>
          <a:ln>
            <a:noFill/>
          </a:ln>
        </p:spPr>
        <p:txBody>
          <a:bodyPr spcFirstLastPara="1" wrap="square" lIns="0" tIns="0" rIns="0" bIns="0" anchor="t" anchorCtr="0">
            <a:spAutoFit/>
          </a:bodyPr>
          <a:lstStyle>
            <a:lvl1pPr lvl="0" algn="l" rtl="0">
              <a:lnSpc>
                <a:spcPct val="100000"/>
              </a:lnSpc>
              <a:spcBef>
                <a:spcPts val="0"/>
              </a:spcBef>
              <a:spcAft>
                <a:spcPts val="0"/>
              </a:spcAft>
              <a:buSzPts val="800"/>
              <a:buNone/>
              <a:defRPr>
                <a:solidFill>
                  <a:srgbClr val="888888"/>
                </a:solidFill>
              </a:defRPr>
            </a:lvl1pPr>
            <a:lvl2pPr lvl="1" algn="l" rtl="0">
              <a:lnSpc>
                <a:spcPct val="100000"/>
              </a:lnSpc>
              <a:spcBef>
                <a:spcPts val="0"/>
              </a:spcBef>
              <a:spcAft>
                <a:spcPts val="0"/>
              </a:spcAft>
              <a:buSzPts val="800"/>
              <a:buNone/>
              <a:defRPr/>
            </a:lvl2pPr>
            <a:lvl3pPr lvl="2" algn="l" rtl="0">
              <a:lnSpc>
                <a:spcPct val="100000"/>
              </a:lnSpc>
              <a:spcBef>
                <a:spcPts val="0"/>
              </a:spcBef>
              <a:spcAft>
                <a:spcPts val="0"/>
              </a:spcAft>
              <a:buSzPts val="800"/>
              <a:buNone/>
              <a:defRPr/>
            </a:lvl3pPr>
            <a:lvl4pPr lvl="3" algn="l" rtl="0">
              <a:lnSpc>
                <a:spcPct val="100000"/>
              </a:lnSpc>
              <a:spcBef>
                <a:spcPts val="0"/>
              </a:spcBef>
              <a:spcAft>
                <a:spcPts val="0"/>
              </a:spcAft>
              <a:buSzPts val="800"/>
              <a:buNone/>
              <a:defRPr/>
            </a:lvl4pPr>
            <a:lvl5pPr lvl="4" algn="l" rtl="0">
              <a:lnSpc>
                <a:spcPct val="100000"/>
              </a:lnSpc>
              <a:spcBef>
                <a:spcPts val="0"/>
              </a:spcBef>
              <a:spcAft>
                <a:spcPts val="0"/>
              </a:spcAft>
              <a:buSzPts val="800"/>
              <a:buNone/>
              <a:defRPr/>
            </a:lvl5pPr>
            <a:lvl6pPr lvl="5" algn="l" rtl="0">
              <a:lnSpc>
                <a:spcPct val="100000"/>
              </a:lnSpc>
              <a:spcBef>
                <a:spcPts val="0"/>
              </a:spcBef>
              <a:spcAft>
                <a:spcPts val="0"/>
              </a:spcAft>
              <a:buSzPts val="800"/>
              <a:buNone/>
              <a:defRPr/>
            </a:lvl6pPr>
            <a:lvl7pPr lvl="6" algn="l" rtl="0">
              <a:lnSpc>
                <a:spcPct val="100000"/>
              </a:lnSpc>
              <a:spcBef>
                <a:spcPts val="0"/>
              </a:spcBef>
              <a:spcAft>
                <a:spcPts val="0"/>
              </a:spcAft>
              <a:buSzPts val="800"/>
              <a:buNone/>
              <a:defRPr/>
            </a:lvl7pPr>
            <a:lvl8pPr lvl="7" algn="l" rtl="0">
              <a:lnSpc>
                <a:spcPct val="100000"/>
              </a:lnSpc>
              <a:spcBef>
                <a:spcPts val="0"/>
              </a:spcBef>
              <a:spcAft>
                <a:spcPts val="0"/>
              </a:spcAft>
              <a:buSzPts val="800"/>
              <a:buNone/>
              <a:defRPr/>
            </a:lvl8pPr>
            <a:lvl9pPr lvl="8" algn="l" rtl="0">
              <a:lnSpc>
                <a:spcPct val="100000"/>
              </a:lnSpc>
              <a:spcBef>
                <a:spcPts val="0"/>
              </a:spcBef>
              <a:spcAft>
                <a:spcPts val="0"/>
              </a:spcAft>
              <a:buSzPts val="800"/>
              <a:buNone/>
              <a:defRPr/>
            </a:lvl9pPr>
          </a:lstStyle>
          <a:p>
            <a:endParaRPr/>
          </a:p>
        </p:txBody>
      </p:sp>
      <p:sp>
        <p:nvSpPr>
          <p:cNvPr id="58" name="Google Shape;58;g2d205787fd7_0_1744"/>
          <p:cNvSpPr txBox="1">
            <a:spLocks noGrp="1"/>
          </p:cNvSpPr>
          <p:nvPr>
            <p:ph type="sldNum" idx="12"/>
          </p:nvPr>
        </p:nvSpPr>
        <p:spPr>
          <a:xfrm>
            <a:off x="8779079" y="6377793"/>
            <a:ext cx="2804400" cy="205121"/>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9pPr>
          </a:lstStyle>
          <a:p>
            <a:fld id="{00000000-1234-1234-1234-123412341234}" type="slidenum">
              <a:rPr lang="fi" smtClean="0"/>
              <a:pPr/>
              <a:t>‹#›</a:t>
            </a:fld>
            <a:endParaRPr lang="fi"/>
          </a:p>
        </p:txBody>
      </p:sp>
    </p:spTree>
    <p:extLst>
      <p:ext uri="{BB962C8B-B14F-4D97-AF65-F5344CB8AC3E}">
        <p14:creationId xmlns:p14="http://schemas.microsoft.com/office/powerpoint/2010/main" val="255509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AB5DC48F-307F-B57F-B8B8-32031FC489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85C58C6B-3633-5B48-EC3B-7921BE5771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DE095149-E4E8-DA8D-2BA1-8C771C909C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605B8C-001D-4D8F-9A80-FCA025D5C948}" type="datetimeFigureOut">
              <a:rPr lang="fi-FI" smtClean="0"/>
              <a:t>6.10.2025</a:t>
            </a:fld>
            <a:endParaRPr lang="fi-FI"/>
          </a:p>
        </p:txBody>
      </p:sp>
      <p:sp>
        <p:nvSpPr>
          <p:cNvPr id="5" name="Alatunnisteen paikkamerkki 4">
            <a:extLst>
              <a:ext uri="{FF2B5EF4-FFF2-40B4-BE49-F238E27FC236}">
                <a16:creationId xmlns:a16="http://schemas.microsoft.com/office/drawing/2014/main" id="{E43F4031-2858-093F-8347-AE0F0F9DD7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5C86BAFA-D80A-D65A-6A9A-2F52F8D1FF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216888-F4C7-4B38-9465-588E844783A5}" type="slidenum">
              <a:rPr lang="fi-FI" smtClean="0"/>
              <a:t>‹#›</a:t>
            </a:fld>
            <a:endParaRPr lang="fi-FI"/>
          </a:p>
        </p:txBody>
      </p:sp>
    </p:spTree>
    <p:extLst>
      <p:ext uri="{BB962C8B-B14F-4D97-AF65-F5344CB8AC3E}">
        <p14:creationId xmlns:p14="http://schemas.microsoft.com/office/powerpoint/2010/main" val="725721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Re-pdxJjD08" TargetMode="External"/><Relationship Id="rId2" Type="http://schemas.openxmlformats.org/officeDocument/2006/relationships/hyperlink" Target="https://pedagog.rafiki.se/pedagogtips/filmer-om-globala-malen/" TargetMode="External"/><Relationship Id="rId1" Type="http://schemas.openxmlformats.org/officeDocument/2006/relationships/slideLayout" Target="../slideLayouts/slideLayout2.xml"/><Relationship Id="rId5" Type="http://schemas.openxmlformats.org/officeDocument/2006/relationships/hyperlink" Target="https://www.verdensmaalene.dk/maal/6"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miljolare.no/aktiviteter/vann/ressurs/vr7/?vis=veiledning" TargetMode="External"/><Relationship Id="rId2" Type="http://schemas.openxmlformats.org/officeDocument/2006/relationships/hyperlink" Target="https://www.nsva.se/rad-och-tips/skola/vattenexperiment/gor-ett-eget-avloppsreningsverk/"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dialogpaus.fi/ung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dialogpaus.fi/verktyg/spelreglerna-for-en-konstruktiv-diskussion-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dialogpaus.fi/verktyg/stodmaterial-for-diskussionsledaren/"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forms.gle/cNzgLYCNL7T76q2d7"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Kuva, joka sisältää kohteen teksti, Grafiikka, graafinen suunnittelu, juliste&#10;&#10;Kuvaus luotu automaattisesti">
            <a:extLst>
              <a:ext uri="{FF2B5EF4-FFF2-40B4-BE49-F238E27FC236}">
                <a16:creationId xmlns:a16="http://schemas.microsoft.com/office/drawing/2014/main" id="{76F1D87B-6033-A3B0-6775-AF90F26C66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63" y="0"/>
            <a:ext cx="11563073" cy="6858000"/>
          </a:xfrm>
          <a:prstGeom prst="rect">
            <a:avLst/>
          </a:prstGeom>
        </p:spPr>
      </p:pic>
    </p:spTree>
    <p:extLst>
      <p:ext uri="{BB962C8B-B14F-4D97-AF65-F5344CB8AC3E}">
        <p14:creationId xmlns:p14="http://schemas.microsoft.com/office/powerpoint/2010/main" val="70510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8CEF86-20AF-41B8-B005-41AF9AD9B85C}"/>
              </a:ext>
            </a:extLst>
          </p:cNvPr>
          <p:cNvSpPr>
            <a:spLocks noGrp="1"/>
          </p:cNvSpPr>
          <p:nvPr>
            <p:ph type="title"/>
          </p:nvPr>
        </p:nvSpPr>
        <p:spPr>
          <a:xfrm>
            <a:off x="772783" y="117475"/>
            <a:ext cx="10646434" cy="2758219"/>
          </a:xfrm>
        </p:spPr>
        <p:txBody>
          <a:bodyPr>
            <a:normAutofit/>
          </a:bodyPr>
          <a:lstStyle/>
          <a:p>
            <a:r>
              <a:rPr lang="sv-SE" sz="4400" b="1" dirty="0">
                <a:solidFill>
                  <a:srgbClr val="000000"/>
                </a:solidFill>
                <a:highlight>
                  <a:srgbClr val="FFFFFF"/>
                </a:highlight>
                <a:ea typeface="Gill Sans"/>
                <a:cs typeface="Gill Sans"/>
                <a:sym typeface="Gill Sans"/>
              </a:rPr>
              <a:t>TEMA: </a:t>
            </a:r>
            <a:r>
              <a:rPr lang="sv-SE" sz="4400" b="1" dirty="0">
                <a:highlight>
                  <a:srgbClr val="FFFFFF"/>
                </a:highlight>
                <a:ea typeface="Gill Sans"/>
                <a:cs typeface="Gill Sans"/>
                <a:sym typeface="Gill Sans"/>
              </a:rPr>
              <a:t>vann</a:t>
            </a:r>
            <a:endParaRPr lang="fi-FI" dirty="0"/>
          </a:p>
        </p:txBody>
      </p:sp>
      <p:sp>
        <p:nvSpPr>
          <p:cNvPr id="3" name="Sisällön paikkamerkki 2">
            <a:extLst>
              <a:ext uri="{FF2B5EF4-FFF2-40B4-BE49-F238E27FC236}">
                <a16:creationId xmlns:a16="http://schemas.microsoft.com/office/drawing/2014/main" id="{014CF09D-61D6-3D63-F912-806967865DBA}"/>
              </a:ext>
            </a:extLst>
          </p:cNvPr>
          <p:cNvSpPr>
            <a:spLocks noGrp="1"/>
          </p:cNvSpPr>
          <p:nvPr>
            <p:ph idx="1"/>
          </p:nvPr>
        </p:nvSpPr>
        <p:spPr>
          <a:xfrm>
            <a:off x="772783" y="2183179"/>
            <a:ext cx="8048445" cy="3787445"/>
          </a:xfrm>
        </p:spPr>
        <p:txBody>
          <a:bodyPr>
            <a:normAutofit/>
          </a:bodyPr>
          <a:lstStyle/>
          <a:p>
            <a:pPr marL="0" indent="0">
              <a:lnSpc>
                <a:spcPct val="115000"/>
              </a:lnSpc>
              <a:buClr>
                <a:srgbClr val="000000"/>
              </a:buClr>
              <a:buSzPts val="1600"/>
              <a:buNone/>
            </a:pPr>
            <a:r>
              <a:rPr lang="nb-NO" sz="2000" dirty="0">
                <a:solidFill>
                  <a:schemeClr val="dk1"/>
                </a:solidFill>
                <a:ea typeface="Gill Sans"/>
                <a:cs typeface="Gill Sans"/>
                <a:sym typeface="Gill Sans"/>
              </a:rPr>
              <a:t>I materialet inngår et praktisk eksperiment, et manus for en dialogpausesamtale og instruksjoner for en konkurranse om hvordan man kan spare vann.</a:t>
            </a:r>
            <a:endParaRPr lang="fi-FI" sz="2000" dirty="0">
              <a:solidFill>
                <a:schemeClr val="dk1"/>
              </a:solidFill>
              <a:ea typeface="Gill Sans"/>
              <a:cs typeface="Gill Sans"/>
              <a:sym typeface="Gill Sans"/>
            </a:endParaRPr>
          </a:p>
          <a:p>
            <a:pPr>
              <a:lnSpc>
                <a:spcPct val="115000"/>
              </a:lnSpc>
              <a:buClr>
                <a:srgbClr val="000000"/>
              </a:buClr>
              <a:buSzPts val="1600"/>
            </a:pPr>
            <a:r>
              <a:rPr lang="fi-FI" sz="2000" dirty="0" err="1">
                <a:solidFill>
                  <a:schemeClr val="dk1"/>
                </a:solidFill>
                <a:ea typeface="Gill Sans"/>
                <a:cs typeface="Gill Sans"/>
                <a:sym typeface="Gill Sans"/>
              </a:rPr>
              <a:t>Målgruppe</a:t>
            </a:r>
            <a:r>
              <a:rPr lang="fi-FI" sz="2000" dirty="0">
                <a:solidFill>
                  <a:schemeClr val="dk1"/>
                </a:solidFill>
                <a:ea typeface="Gill Sans"/>
                <a:cs typeface="Gill Sans"/>
                <a:sym typeface="Gill Sans"/>
              </a:rPr>
              <a:t>: </a:t>
            </a:r>
            <a:r>
              <a:rPr lang="fi-FI" sz="2000" dirty="0" err="1">
                <a:solidFill>
                  <a:schemeClr val="dk1"/>
                </a:solidFill>
                <a:ea typeface="Gill Sans"/>
                <a:cs typeface="Gill Sans"/>
                <a:sym typeface="Gill Sans"/>
              </a:rPr>
              <a:t>årstrinn</a:t>
            </a:r>
            <a:r>
              <a:rPr lang="fi-FI" sz="2000" dirty="0">
                <a:solidFill>
                  <a:schemeClr val="dk1"/>
                </a:solidFill>
                <a:ea typeface="Gill Sans"/>
                <a:cs typeface="Gill Sans"/>
                <a:sym typeface="Gill Sans"/>
              </a:rPr>
              <a:t> 7 (12-13 </a:t>
            </a:r>
            <a:r>
              <a:rPr lang="fi-FI" sz="2000" dirty="0" err="1">
                <a:solidFill>
                  <a:schemeClr val="dk1"/>
                </a:solidFill>
                <a:ea typeface="Gill Sans"/>
                <a:cs typeface="Gill Sans"/>
                <a:sym typeface="Gill Sans"/>
              </a:rPr>
              <a:t>år</a:t>
            </a:r>
            <a:r>
              <a:rPr lang="fi-FI" sz="2000" dirty="0">
                <a:solidFill>
                  <a:schemeClr val="dk1"/>
                </a:solidFill>
                <a:ea typeface="Gill Sans"/>
                <a:cs typeface="Gill Sans"/>
                <a:sym typeface="Gill Sans"/>
              </a:rPr>
              <a:t>)</a:t>
            </a:r>
          </a:p>
          <a:p>
            <a:pPr>
              <a:lnSpc>
                <a:spcPct val="115000"/>
              </a:lnSpc>
              <a:buClr>
                <a:srgbClr val="000000"/>
              </a:buClr>
              <a:buSzPts val="1600"/>
            </a:pPr>
            <a:r>
              <a:rPr lang="fi-FI" sz="2000" dirty="0" err="1">
                <a:solidFill>
                  <a:schemeClr val="dk1"/>
                </a:solidFill>
                <a:ea typeface="Gill Sans"/>
                <a:cs typeface="Gill Sans"/>
                <a:sym typeface="Gill Sans"/>
              </a:rPr>
              <a:t>Lengde</a:t>
            </a:r>
            <a:r>
              <a:rPr lang="fi-FI" sz="2000" dirty="0">
                <a:solidFill>
                  <a:schemeClr val="dk1"/>
                </a:solidFill>
                <a:ea typeface="Gill Sans"/>
                <a:cs typeface="Gill Sans"/>
                <a:sym typeface="Gill Sans"/>
              </a:rPr>
              <a:t> 4 x 45/75 min </a:t>
            </a:r>
            <a:r>
              <a:rPr lang="fi-FI" sz="2000" dirty="0" err="1">
                <a:solidFill>
                  <a:schemeClr val="dk1"/>
                </a:solidFill>
                <a:ea typeface="Gill Sans"/>
                <a:cs typeface="Gill Sans"/>
                <a:sym typeface="Gill Sans"/>
              </a:rPr>
              <a:t>leksjoner</a:t>
            </a:r>
            <a:r>
              <a:rPr lang="fi-FI" sz="2000" dirty="0">
                <a:solidFill>
                  <a:schemeClr val="dk1"/>
                </a:solidFill>
                <a:ea typeface="Gill Sans"/>
                <a:cs typeface="Gill Sans"/>
                <a:sym typeface="Gill Sans"/>
              </a:rPr>
              <a:t> (</a:t>
            </a:r>
            <a:r>
              <a:rPr lang="fi-FI" sz="2000" dirty="0" err="1">
                <a:solidFill>
                  <a:schemeClr val="dk1"/>
                </a:solidFill>
                <a:ea typeface="Gill Sans"/>
                <a:cs typeface="Gill Sans"/>
                <a:sym typeface="Gill Sans"/>
              </a:rPr>
              <a:t>prosjektuke</a:t>
            </a:r>
            <a:r>
              <a:rPr lang="fi-FI" sz="2000" dirty="0">
                <a:solidFill>
                  <a:schemeClr val="dk1"/>
                </a:solidFill>
                <a:ea typeface="Gill Sans"/>
                <a:cs typeface="Gill Sans"/>
                <a:sym typeface="Gill Sans"/>
              </a:rPr>
              <a:t>)</a:t>
            </a:r>
          </a:p>
          <a:p>
            <a:pPr>
              <a:lnSpc>
                <a:spcPct val="115000"/>
              </a:lnSpc>
              <a:buClr>
                <a:srgbClr val="000000"/>
              </a:buClr>
              <a:buSzPts val="1600"/>
            </a:pPr>
            <a:r>
              <a:rPr lang="fi-FI" sz="2000" dirty="0" err="1">
                <a:solidFill>
                  <a:schemeClr val="dk1"/>
                </a:solidFill>
                <a:ea typeface="Gill Sans"/>
                <a:cs typeface="Gill Sans"/>
                <a:sym typeface="Gill Sans"/>
              </a:rPr>
              <a:t>Fag</a:t>
            </a:r>
            <a:r>
              <a:rPr lang="fi-FI" sz="2000" dirty="0">
                <a:solidFill>
                  <a:schemeClr val="dk1"/>
                </a:solidFill>
                <a:ea typeface="Gill Sans"/>
                <a:cs typeface="Gill Sans"/>
                <a:sym typeface="Gill Sans"/>
              </a:rPr>
              <a:t>: </a:t>
            </a:r>
            <a:r>
              <a:rPr lang="fi-FI" sz="2000" dirty="0" err="1">
                <a:solidFill>
                  <a:schemeClr val="dk1"/>
                </a:solidFill>
                <a:ea typeface="Gill Sans"/>
                <a:cs typeface="Gill Sans"/>
                <a:sym typeface="Gill Sans"/>
              </a:rPr>
              <a:t>naturfag</a:t>
            </a:r>
            <a:r>
              <a:rPr lang="fi-FI" sz="2000" dirty="0">
                <a:solidFill>
                  <a:schemeClr val="dk1"/>
                </a:solidFill>
                <a:ea typeface="Gill Sans"/>
                <a:cs typeface="Gill Sans"/>
                <a:sym typeface="Gill Sans"/>
              </a:rPr>
              <a:t>, biologi, </a:t>
            </a:r>
            <a:r>
              <a:rPr lang="fi-FI" sz="2000" dirty="0" err="1">
                <a:solidFill>
                  <a:schemeClr val="dk1"/>
                </a:solidFill>
                <a:ea typeface="Gill Sans"/>
                <a:cs typeface="Gill Sans"/>
                <a:sym typeface="Gill Sans"/>
              </a:rPr>
              <a:t>geografi</a:t>
            </a:r>
            <a:endParaRPr lang="fi-FI" sz="2000" dirty="0">
              <a:solidFill>
                <a:schemeClr val="dk1"/>
              </a:solidFill>
              <a:ea typeface="Gill Sans"/>
              <a:cs typeface="Gill Sans"/>
              <a:sym typeface="Gill Sans"/>
            </a:endParaRPr>
          </a:p>
          <a:p>
            <a:pPr>
              <a:lnSpc>
                <a:spcPct val="115000"/>
              </a:lnSpc>
              <a:buClr>
                <a:srgbClr val="000000"/>
              </a:buClr>
              <a:buSzPts val="1600"/>
            </a:pPr>
            <a:r>
              <a:rPr lang="sv-SE" sz="2000" i="0" dirty="0">
                <a:effectLst/>
                <a:highlight>
                  <a:srgbClr val="FFFFFF"/>
                </a:highlight>
              </a:rPr>
              <a:t>FNs B</a:t>
            </a:r>
            <a:r>
              <a:rPr lang="nb-NO" sz="2000" i="0" dirty="0">
                <a:effectLst/>
                <a:highlight>
                  <a:srgbClr val="FFFFFF"/>
                </a:highlight>
              </a:rPr>
              <a:t>ærekraftsmål</a:t>
            </a:r>
            <a:r>
              <a:rPr lang="sv-SE" sz="2000" dirty="0">
                <a:highlight>
                  <a:srgbClr val="FFFFFF"/>
                </a:highlight>
              </a:rPr>
              <a:t> 6:</a:t>
            </a:r>
            <a:br>
              <a:rPr lang="sv-SE" sz="2000" i="0" dirty="0">
                <a:solidFill>
                  <a:srgbClr val="393939"/>
                </a:solidFill>
                <a:effectLst/>
                <a:highlight>
                  <a:srgbClr val="FFFFFF"/>
                </a:highlight>
              </a:rPr>
            </a:br>
            <a:r>
              <a:rPr lang="fi-FI" sz="2000" dirty="0">
                <a:solidFill>
                  <a:schemeClr val="dk1"/>
                </a:solidFill>
                <a:ea typeface="Gill Sans"/>
                <a:cs typeface="Gill Sans"/>
                <a:sym typeface="Gill Sans"/>
              </a:rPr>
              <a:t>Rent </a:t>
            </a:r>
            <a:r>
              <a:rPr lang="fi-FI" sz="2000" dirty="0" err="1">
                <a:solidFill>
                  <a:schemeClr val="dk1"/>
                </a:solidFill>
                <a:ea typeface="Gill Sans"/>
                <a:cs typeface="Gill Sans"/>
                <a:sym typeface="Gill Sans"/>
              </a:rPr>
              <a:t>vann</a:t>
            </a:r>
            <a:r>
              <a:rPr lang="fi-FI" sz="2000" dirty="0">
                <a:solidFill>
                  <a:schemeClr val="dk1"/>
                </a:solidFill>
                <a:ea typeface="Gill Sans"/>
                <a:cs typeface="Gill Sans"/>
                <a:sym typeface="Gill Sans"/>
              </a:rPr>
              <a:t> </a:t>
            </a:r>
            <a:r>
              <a:rPr lang="fi-FI" sz="2000" dirty="0" err="1">
                <a:solidFill>
                  <a:schemeClr val="dk1"/>
                </a:solidFill>
                <a:ea typeface="Gill Sans"/>
                <a:cs typeface="Gill Sans"/>
                <a:sym typeface="Gill Sans"/>
              </a:rPr>
              <a:t>og</a:t>
            </a:r>
            <a:r>
              <a:rPr lang="fi-FI" sz="2000" dirty="0">
                <a:solidFill>
                  <a:schemeClr val="dk1"/>
                </a:solidFill>
                <a:ea typeface="Gill Sans"/>
                <a:cs typeface="Gill Sans"/>
                <a:sym typeface="Gill Sans"/>
              </a:rPr>
              <a:t> </a:t>
            </a:r>
            <a:r>
              <a:rPr lang="fi-FI" sz="2000" dirty="0" err="1">
                <a:solidFill>
                  <a:schemeClr val="dk1"/>
                </a:solidFill>
                <a:ea typeface="Gill Sans"/>
                <a:cs typeface="Gill Sans"/>
                <a:sym typeface="Gill Sans"/>
              </a:rPr>
              <a:t>gode</a:t>
            </a:r>
            <a:r>
              <a:rPr lang="fi-FI" sz="2000" dirty="0">
                <a:solidFill>
                  <a:schemeClr val="dk1"/>
                </a:solidFill>
                <a:ea typeface="Gill Sans"/>
                <a:cs typeface="Gill Sans"/>
                <a:sym typeface="Gill Sans"/>
              </a:rPr>
              <a:t> </a:t>
            </a:r>
            <a:r>
              <a:rPr lang="fi-FI" sz="2000" dirty="0" err="1">
                <a:solidFill>
                  <a:schemeClr val="dk1"/>
                </a:solidFill>
                <a:ea typeface="Gill Sans"/>
                <a:cs typeface="Gill Sans"/>
                <a:sym typeface="Gill Sans"/>
              </a:rPr>
              <a:t>sanitærforhold</a:t>
            </a:r>
            <a:endParaRPr lang="fi-FI" sz="2000" dirty="0">
              <a:solidFill>
                <a:schemeClr val="dk1"/>
              </a:solidFill>
              <a:ea typeface="Gill Sans"/>
              <a:cs typeface="Gill Sans"/>
              <a:sym typeface="Gill Sans"/>
            </a:endParaRPr>
          </a:p>
          <a:p>
            <a:pPr>
              <a:buClr>
                <a:srgbClr val="000000"/>
              </a:buClr>
              <a:buSzPts val="1900"/>
            </a:pPr>
            <a:endParaRPr lang="fi-FI" sz="2000" dirty="0">
              <a:solidFill>
                <a:schemeClr val="dk1"/>
              </a:solidFill>
              <a:ea typeface="Gill Sans"/>
              <a:cs typeface="Gill Sans"/>
              <a:sym typeface="Gill Sans"/>
            </a:endParaRPr>
          </a:p>
          <a:p>
            <a:endParaRPr lang="fi-FI" sz="2400" dirty="0"/>
          </a:p>
        </p:txBody>
      </p:sp>
      <p:pic>
        <p:nvPicPr>
          <p:cNvPr id="6" name="Kuva 5">
            <a:extLst>
              <a:ext uri="{FF2B5EF4-FFF2-40B4-BE49-F238E27FC236}">
                <a16:creationId xmlns:a16="http://schemas.microsoft.com/office/drawing/2014/main" id="{E47F41A6-FFB7-E8BC-CC16-244A05B5EF05}"/>
              </a:ext>
            </a:extLst>
          </p:cNvPr>
          <p:cNvPicPr>
            <a:picLocks noChangeAspect="1"/>
          </p:cNvPicPr>
          <p:nvPr/>
        </p:nvPicPr>
        <p:blipFill>
          <a:blip r:embed="rId2"/>
          <a:stretch>
            <a:fillRect/>
          </a:stretch>
        </p:blipFill>
        <p:spPr>
          <a:xfrm>
            <a:off x="9198632" y="1886422"/>
            <a:ext cx="1676400" cy="1666875"/>
          </a:xfrm>
          <a:prstGeom prst="rect">
            <a:avLst/>
          </a:prstGeom>
        </p:spPr>
      </p:pic>
      <p:pic>
        <p:nvPicPr>
          <p:cNvPr id="7" name="Kuva 6">
            <a:extLst>
              <a:ext uri="{FF2B5EF4-FFF2-40B4-BE49-F238E27FC236}">
                <a16:creationId xmlns:a16="http://schemas.microsoft.com/office/drawing/2014/main" id="{ECAFC505-D64B-0C21-FD5A-C5485E3F8D7C}"/>
              </a:ext>
            </a:extLst>
          </p:cNvPr>
          <p:cNvPicPr>
            <a:picLocks noChangeAspect="1"/>
          </p:cNvPicPr>
          <p:nvPr/>
        </p:nvPicPr>
        <p:blipFill>
          <a:blip r:embed="rId3"/>
          <a:stretch>
            <a:fillRect/>
          </a:stretch>
        </p:blipFill>
        <p:spPr>
          <a:xfrm>
            <a:off x="9231289" y="3982307"/>
            <a:ext cx="1795940" cy="1758052"/>
          </a:xfrm>
          <a:prstGeom prst="rect">
            <a:avLst/>
          </a:prstGeom>
        </p:spPr>
      </p:pic>
    </p:spTree>
    <p:extLst>
      <p:ext uri="{BB962C8B-B14F-4D97-AF65-F5344CB8AC3E}">
        <p14:creationId xmlns:p14="http://schemas.microsoft.com/office/powerpoint/2010/main" val="250592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4BA939-66FE-586B-DC0A-934507942AC4}"/>
              </a:ext>
            </a:extLst>
          </p:cNvPr>
          <p:cNvSpPr>
            <a:spLocks noGrp="1"/>
          </p:cNvSpPr>
          <p:nvPr>
            <p:ph type="title"/>
          </p:nvPr>
        </p:nvSpPr>
        <p:spPr>
          <a:xfrm>
            <a:off x="838200" y="434047"/>
            <a:ext cx="10515600" cy="1753797"/>
          </a:xfrm>
        </p:spPr>
        <p:txBody>
          <a:bodyPr>
            <a:normAutofit/>
          </a:bodyPr>
          <a:lstStyle/>
          <a:p>
            <a:r>
              <a:rPr lang="fi-FI" dirty="0" err="1"/>
              <a:t>leksjon</a:t>
            </a:r>
            <a:r>
              <a:rPr lang="fi-FI" dirty="0"/>
              <a:t> 1, </a:t>
            </a:r>
            <a:br>
              <a:rPr lang="fi-FI" dirty="0"/>
            </a:br>
            <a:r>
              <a:rPr lang="fi-FI" sz="2700" dirty="0" err="1"/>
              <a:t>Introduksjon</a:t>
            </a:r>
            <a:r>
              <a:rPr lang="fi-FI" sz="2700" dirty="0"/>
              <a:t> </a:t>
            </a:r>
            <a:r>
              <a:rPr lang="fi-FI" sz="2700" dirty="0" err="1"/>
              <a:t>til</a:t>
            </a:r>
            <a:r>
              <a:rPr lang="fi-FI" sz="2700" dirty="0"/>
              <a:t> </a:t>
            </a:r>
            <a:r>
              <a:rPr lang="fi-FI" sz="2700" dirty="0" err="1"/>
              <a:t>temaet</a:t>
            </a:r>
            <a:r>
              <a:rPr lang="fi-FI" sz="2700" dirty="0"/>
              <a:t>; </a:t>
            </a:r>
            <a:br>
              <a:rPr lang="fi-FI" sz="2700" dirty="0"/>
            </a:br>
            <a:r>
              <a:rPr lang="fi-FI" sz="2700" dirty="0" err="1"/>
              <a:t>Bakgrunnskunnskap</a:t>
            </a:r>
            <a:r>
              <a:rPr lang="fi-FI" sz="2700" dirty="0"/>
              <a:t> for en </a:t>
            </a:r>
            <a:r>
              <a:rPr lang="fi-FI" sz="2700" dirty="0" err="1"/>
              <a:t>dialogpausediskusjon</a:t>
            </a:r>
            <a:endParaRPr lang="fi-FI" sz="2700" dirty="0"/>
          </a:p>
        </p:txBody>
      </p:sp>
      <p:sp>
        <p:nvSpPr>
          <p:cNvPr id="3" name="Sisällön paikkamerkki 2">
            <a:extLst>
              <a:ext uri="{FF2B5EF4-FFF2-40B4-BE49-F238E27FC236}">
                <a16:creationId xmlns:a16="http://schemas.microsoft.com/office/drawing/2014/main" id="{A481462D-F380-3E02-C8FD-CEF0259DABD9}"/>
              </a:ext>
            </a:extLst>
          </p:cNvPr>
          <p:cNvSpPr>
            <a:spLocks noGrp="1"/>
          </p:cNvSpPr>
          <p:nvPr>
            <p:ph idx="1"/>
          </p:nvPr>
        </p:nvSpPr>
        <p:spPr>
          <a:xfrm>
            <a:off x="838200" y="2412131"/>
            <a:ext cx="5062269" cy="4080744"/>
          </a:xfrm>
        </p:spPr>
        <p:txBody>
          <a:bodyPr>
            <a:normAutofit/>
          </a:bodyPr>
          <a:lstStyle/>
          <a:p>
            <a:r>
              <a:rPr lang="nb-NO" sz="2000" dirty="0">
                <a:latin typeface="Montserrat Light" panose="00000400000000000000" pitchFamily="50" charset="0"/>
                <a:ea typeface="Lato"/>
                <a:cs typeface="Lato"/>
                <a:sym typeface="Lato"/>
              </a:rPr>
              <a:t>Introduser prosjektet ved hjelp av en video. Dette har som mål å gi elevene et bilde av temaet og et felles utgangspunkt å diskutere kring.</a:t>
            </a:r>
            <a:endParaRPr lang="sv-SE" sz="2000" dirty="0">
              <a:latin typeface="Montserrat Light" panose="00000400000000000000" pitchFamily="50" charset="0"/>
              <a:ea typeface="Lato"/>
              <a:cs typeface="Lato"/>
              <a:sym typeface="Lato"/>
            </a:endParaRPr>
          </a:p>
          <a:p>
            <a:pPr marL="0" indent="0">
              <a:buNone/>
            </a:pPr>
            <a:r>
              <a:rPr lang="sv-SE" sz="2000" dirty="0" err="1">
                <a:solidFill>
                  <a:schemeClr val="dk2"/>
                </a:solidFill>
                <a:ea typeface="Times New Roman"/>
                <a:cs typeface="Times New Roman"/>
                <a:sym typeface="Times New Roman"/>
              </a:rPr>
              <a:t>Forslag</a:t>
            </a:r>
            <a:r>
              <a:rPr lang="sv-SE" sz="2000" dirty="0">
                <a:solidFill>
                  <a:schemeClr val="dk2"/>
                </a:solidFill>
                <a:ea typeface="Times New Roman"/>
                <a:cs typeface="Times New Roman"/>
                <a:sym typeface="Times New Roman"/>
              </a:rPr>
              <a:t>:</a:t>
            </a:r>
          </a:p>
          <a:p>
            <a:r>
              <a:rPr lang="da-DK" sz="2000" dirty="0">
                <a:solidFill>
                  <a:schemeClr val="dk2"/>
                </a:solidFill>
                <a:ea typeface="Times New Roman"/>
                <a:cs typeface="Times New Roman"/>
                <a:sym typeface="Times New Roman"/>
                <a:hlinkClick r:id="rId2"/>
              </a:rPr>
              <a:t>https://pedagog.rafiki.se/pedagogtips/filmer-om-globala-malen/</a:t>
            </a:r>
            <a:r>
              <a:rPr lang="da-DK" sz="2000" dirty="0">
                <a:solidFill>
                  <a:schemeClr val="dk2"/>
                </a:solidFill>
                <a:ea typeface="Times New Roman"/>
                <a:cs typeface="Times New Roman"/>
                <a:sym typeface="Times New Roman"/>
              </a:rPr>
              <a:t> </a:t>
            </a:r>
          </a:p>
          <a:p>
            <a:r>
              <a:rPr lang="da-DK" sz="2000" dirty="0">
                <a:solidFill>
                  <a:schemeClr val="dk2"/>
                </a:solidFill>
                <a:ea typeface="Times New Roman"/>
                <a:cs typeface="Times New Roman"/>
                <a:sym typeface="Times New Roman"/>
                <a:hlinkClick r:id="rId3"/>
              </a:rPr>
              <a:t>https://www.youtube.com/watch?v=Re-pdxJjD08</a:t>
            </a:r>
            <a:r>
              <a:rPr lang="da-DK" sz="2000" dirty="0">
                <a:solidFill>
                  <a:schemeClr val="dk2"/>
                </a:solidFill>
                <a:ea typeface="Times New Roman"/>
                <a:cs typeface="Times New Roman"/>
                <a:sym typeface="Times New Roman"/>
              </a:rPr>
              <a:t> </a:t>
            </a:r>
          </a:p>
        </p:txBody>
      </p:sp>
      <p:pic>
        <p:nvPicPr>
          <p:cNvPr id="4" name="Kuva 3">
            <a:extLst>
              <a:ext uri="{FF2B5EF4-FFF2-40B4-BE49-F238E27FC236}">
                <a16:creationId xmlns:a16="http://schemas.microsoft.com/office/drawing/2014/main" id="{FE0CF70E-E042-8192-F51D-A6DB7E83F4EE}"/>
              </a:ext>
            </a:extLst>
          </p:cNvPr>
          <p:cNvPicPr>
            <a:picLocks noChangeAspect="1"/>
          </p:cNvPicPr>
          <p:nvPr/>
        </p:nvPicPr>
        <p:blipFill>
          <a:blip r:embed="rId4"/>
          <a:stretch>
            <a:fillRect/>
          </a:stretch>
        </p:blipFill>
        <p:spPr>
          <a:xfrm>
            <a:off x="6711351" y="2567496"/>
            <a:ext cx="4680367" cy="2616979"/>
          </a:xfrm>
          <a:prstGeom prst="rect">
            <a:avLst/>
          </a:prstGeom>
        </p:spPr>
      </p:pic>
      <p:sp>
        <p:nvSpPr>
          <p:cNvPr id="7" name="Tekstiruutu 6">
            <a:extLst>
              <a:ext uri="{FF2B5EF4-FFF2-40B4-BE49-F238E27FC236}">
                <a16:creationId xmlns:a16="http://schemas.microsoft.com/office/drawing/2014/main" id="{B45EA5BF-0DE1-08D4-7151-70E1E29E9B88}"/>
              </a:ext>
            </a:extLst>
          </p:cNvPr>
          <p:cNvSpPr txBox="1"/>
          <p:nvPr/>
        </p:nvSpPr>
        <p:spPr>
          <a:xfrm>
            <a:off x="6711351" y="5633049"/>
            <a:ext cx="4743606" cy="646331"/>
          </a:xfrm>
          <a:prstGeom prst="rect">
            <a:avLst/>
          </a:prstGeom>
          <a:noFill/>
        </p:spPr>
        <p:txBody>
          <a:bodyPr wrap="none" rtlCol="0">
            <a:spAutoFit/>
          </a:bodyPr>
          <a:lstStyle/>
          <a:p>
            <a:r>
              <a:rPr kumimoji="0" lang="fi-FI" sz="1800" b="0" i="0" u="sng" strike="noStrike" kern="1200" cap="none" spc="0" normalizeH="0" baseline="0" noProof="0" dirty="0">
                <a:ln>
                  <a:noFill/>
                </a:ln>
                <a:solidFill>
                  <a:srgbClr val="467886"/>
                </a:solidFill>
                <a:effectLst/>
                <a:uLnTx/>
                <a:uFillTx/>
                <a:latin typeface="Montserrat Light"/>
                <a:ea typeface="+mn-ea"/>
                <a:cs typeface="+mn-cs"/>
                <a:hlinkClick r:id="rId5"/>
              </a:rPr>
              <a:t>https://www.verdensmaalene.dk/maal/6</a:t>
            </a:r>
            <a:endParaRPr kumimoji="0" lang="fi-FI" sz="1800" b="0" i="0" u="none" strike="noStrike" kern="1200" cap="none" spc="0" normalizeH="0" baseline="0" noProof="0" dirty="0">
              <a:ln>
                <a:noFill/>
              </a:ln>
              <a:solidFill>
                <a:srgbClr val="0E2841"/>
              </a:solidFill>
              <a:effectLst/>
              <a:uLnTx/>
              <a:uFillTx/>
              <a:latin typeface="Montserrat Light"/>
              <a:ea typeface="+mn-ea"/>
              <a:cs typeface="+mn-cs"/>
            </a:endParaRPr>
          </a:p>
          <a:p>
            <a:endParaRPr lang="fi-FI" dirty="0"/>
          </a:p>
        </p:txBody>
      </p:sp>
    </p:spTree>
    <p:extLst>
      <p:ext uri="{BB962C8B-B14F-4D97-AF65-F5344CB8AC3E}">
        <p14:creationId xmlns:p14="http://schemas.microsoft.com/office/powerpoint/2010/main" val="3776881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A5E0FE-525A-059E-7BE4-B391F2DF717B}"/>
              </a:ext>
            </a:extLst>
          </p:cNvPr>
          <p:cNvSpPr>
            <a:spLocks noGrp="1"/>
          </p:cNvSpPr>
          <p:nvPr>
            <p:ph type="title"/>
          </p:nvPr>
        </p:nvSpPr>
        <p:spPr>
          <a:xfrm>
            <a:off x="838200" y="706916"/>
            <a:ext cx="10515600" cy="1325563"/>
          </a:xfrm>
        </p:spPr>
        <p:txBody>
          <a:bodyPr/>
          <a:lstStyle/>
          <a:p>
            <a:r>
              <a:rPr lang="fi-FI" dirty="0" err="1"/>
              <a:t>leksjon</a:t>
            </a:r>
            <a:r>
              <a:rPr lang="fi-FI" dirty="0"/>
              <a:t> 1 – et </a:t>
            </a:r>
            <a:r>
              <a:rPr lang="fi-FI" dirty="0" err="1"/>
              <a:t>eksperiment</a:t>
            </a:r>
            <a:r>
              <a:rPr lang="da-DK" dirty="0">
                <a:solidFill>
                  <a:schemeClr val="dk2"/>
                </a:solidFill>
                <a:ea typeface="Times New Roman"/>
                <a:cs typeface="Times New Roman"/>
                <a:sym typeface="Times New Roman"/>
              </a:rPr>
              <a:t> </a:t>
            </a:r>
            <a:endParaRPr lang="fi-FI" dirty="0"/>
          </a:p>
        </p:txBody>
      </p:sp>
      <p:sp>
        <p:nvSpPr>
          <p:cNvPr id="3" name="Sisällön paikkamerkki 2">
            <a:extLst>
              <a:ext uri="{FF2B5EF4-FFF2-40B4-BE49-F238E27FC236}">
                <a16:creationId xmlns:a16="http://schemas.microsoft.com/office/drawing/2014/main" id="{718C4ED2-919D-2D95-53FA-545BE99EA8DF}"/>
              </a:ext>
            </a:extLst>
          </p:cNvPr>
          <p:cNvSpPr>
            <a:spLocks noGrp="1"/>
          </p:cNvSpPr>
          <p:nvPr>
            <p:ph idx="1"/>
          </p:nvPr>
        </p:nvSpPr>
        <p:spPr>
          <a:xfrm>
            <a:off x="838200" y="1825625"/>
            <a:ext cx="5942744" cy="4351338"/>
          </a:xfrm>
        </p:spPr>
        <p:txBody>
          <a:bodyPr>
            <a:normAutofit/>
          </a:bodyPr>
          <a:lstStyle/>
          <a:p>
            <a:pPr marL="0" indent="0">
              <a:buNone/>
            </a:pPr>
            <a:endParaRPr lang="da-DK" sz="2000" dirty="0">
              <a:solidFill>
                <a:schemeClr val="dk2"/>
              </a:solidFill>
              <a:ea typeface="Times New Roman"/>
              <a:cs typeface="Times New Roman"/>
              <a:sym typeface="Times New Roman"/>
            </a:endParaRPr>
          </a:p>
          <a:p>
            <a:pPr marL="609585">
              <a:lnSpc>
                <a:spcPct val="115000"/>
              </a:lnSpc>
              <a:spcBef>
                <a:spcPts val="1600"/>
              </a:spcBef>
            </a:pPr>
            <a:r>
              <a:rPr lang="da-DK" sz="2000" dirty="0"/>
              <a:t>Elevene deles inn i grupper og de utfører eksperimentet om å rense avløpsvann:</a:t>
            </a:r>
          </a:p>
          <a:p>
            <a:pPr marL="609585">
              <a:lnSpc>
                <a:spcPct val="115000"/>
              </a:lnSpc>
              <a:spcBef>
                <a:spcPts val="1600"/>
              </a:spcBef>
            </a:pPr>
            <a:r>
              <a:rPr lang="da-DK" sz="2000" u="sng" dirty="0">
                <a:solidFill>
                  <a:schemeClr val="accent5"/>
                </a:solidFill>
                <a:hlinkClick r:id="rId2">
                  <a:extLst>
                    <a:ext uri="{A12FA001-AC4F-418D-AE19-62706E023703}">
                      <ahyp:hlinkClr xmlns:ahyp="http://schemas.microsoft.com/office/drawing/2018/hyperlinkcolor" val="tx"/>
                    </a:ext>
                  </a:extLst>
                </a:hlinkClick>
              </a:rPr>
              <a:t>https://www.nsva.se/rad-och-tips/skola/vattenexperiment/gor-ett-eget-avloppsreningsverk/</a:t>
            </a:r>
            <a:endParaRPr lang="da-DK" sz="2000" u="sng" dirty="0">
              <a:solidFill>
                <a:schemeClr val="accent5"/>
              </a:solidFill>
            </a:endParaRPr>
          </a:p>
          <a:p>
            <a:pPr marL="609585">
              <a:lnSpc>
                <a:spcPct val="115000"/>
              </a:lnSpc>
              <a:spcBef>
                <a:spcPts val="1600"/>
              </a:spcBef>
            </a:pPr>
            <a:r>
              <a:rPr lang="da-DK" sz="2000" dirty="0">
                <a:solidFill>
                  <a:schemeClr val="dk2"/>
                </a:solidFill>
                <a:hlinkClick r:id="rId3"/>
              </a:rPr>
              <a:t>https://www.miljolare.no/aktiviteter/vann/ressurs/vr7/?vis=veiledning</a:t>
            </a:r>
            <a:r>
              <a:rPr lang="da-DK" sz="2000" dirty="0">
                <a:solidFill>
                  <a:schemeClr val="dk2"/>
                </a:solidFill>
              </a:rPr>
              <a:t> </a:t>
            </a:r>
            <a:br>
              <a:rPr lang="da-DK" sz="2000" dirty="0">
                <a:solidFill>
                  <a:schemeClr val="dk2"/>
                </a:solidFill>
              </a:rPr>
            </a:br>
            <a:r>
              <a:rPr lang="da-DK" sz="2000" dirty="0">
                <a:solidFill>
                  <a:schemeClr val="dk2"/>
                </a:solidFill>
                <a:highlight>
                  <a:srgbClr val="FFFF00"/>
                </a:highlight>
              </a:rPr>
              <a:t>(en lignende veiledning på norsk)</a:t>
            </a:r>
          </a:p>
          <a:p>
            <a:endParaRPr lang="da-DK" sz="2000" dirty="0">
              <a:solidFill>
                <a:schemeClr val="dk2"/>
              </a:solidFill>
              <a:ea typeface="Times New Roman"/>
              <a:cs typeface="Times New Roman"/>
              <a:sym typeface="Times New Roman"/>
            </a:endParaRPr>
          </a:p>
          <a:p>
            <a:endParaRPr lang="fi-FI" sz="2000" dirty="0"/>
          </a:p>
        </p:txBody>
      </p:sp>
      <p:pic>
        <p:nvPicPr>
          <p:cNvPr id="4" name="Kuva 3">
            <a:extLst>
              <a:ext uri="{FF2B5EF4-FFF2-40B4-BE49-F238E27FC236}">
                <a16:creationId xmlns:a16="http://schemas.microsoft.com/office/drawing/2014/main" id="{DCAC8FFF-B3EB-1736-712D-65A1785BF7E9}"/>
              </a:ext>
            </a:extLst>
          </p:cNvPr>
          <p:cNvPicPr>
            <a:picLocks noChangeAspect="1"/>
          </p:cNvPicPr>
          <p:nvPr/>
        </p:nvPicPr>
        <p:blipFill>
          <a:blip r:embed="rId4"/>
          <a:stretch>
            <a:fillRect/>
          </a:stretch>
        </p:blipFill>
        <p:spPr>
          <a:xfrm>
            <a:off x="6916446" y="2514286"/>
            <a:ext cx="4323482" cy="2974016"/>
          </a:xfrm>
          <a:prstGeom prst="rect">
            <a:avLst/>
          </a:prstGeom>
        </p:spPr>
      </p:pic>
    </p:spTree>
    <p:extLst>
      <p:ext uri="{BB962C8B-B14F-4D97-AF65-F5344CB8AC3E}">
        <p14:creationId xmlns:p14="http://schemas.microsoft.com/office/powerpoint/2010/main" val="4104860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26704A-3CCC-6483-2B8B-0D13FD39773B}"/>
              </a:ext>
            </a:extLst>
          </p:cNvPr>
          <p:cNvSpPr>
            <a:spLocks noGrp="1"/>
          </p:cNvSpPr>
          <p:nvPr>
            <p:ph type="title"/>
          </p:nvPr>
        </p:nvSpPr>
        <p:spPr/>
        <p:txBody>
          <a:bodyPr/>
          <a:lstStyle/>
          <a:p>
            <a:r>
              <a:rPr lang="fi-FI" dirty="0" err="1"/>
              <a:t>leksjon</a:t>
            </a:r>
            <a:r>
              <a:rPr lang="fi-FI" dirty="0"/>
              <a:t> 2 – </a:t>
            </a:r>
            <a:r>
              <a:rPr lang="fi-FI" dirty="0" err="1"/>
              <a:t>tema</a:t>
            </a:r>
            <a:r>
              <a:rPr lang="fi-FI" dirty="0"/>
              <a:t>: </a:t>
            </a:r>
            <a:r>
              <a:rPr lang="fi-FI" dirty="0" err="1"/>
              <a:t>vann</a:t>
            </a:r>
            <a:r>
              <a:rPr lang="fi-FI" dirty="0"/>
              <a:t> </a:t>
            </a:r>
          </a:p>
        </p:txBody>
      </p:sp>
      <p:sp>
        <p:nvSpPr>
          <p:cNvPr id="3" name="Sisällön paikkamerkki 2">
            <a:extLst>
              <a:ext uri="{FF2B5EF4-FFF2-40B4-BE49-F238E27FC236}">
                <a16:creationId xmlns:a16="http://schemas.microsoft.com/office/drawing/2014/main" id="{95333B21-7558-41DE-FCC6-4BDC24C65E15}"/>
              </a:ext>
            </a:extLst>
          </p:cNvPr>
          <p:cNvSpPr>
            <a:spLocks noGrp="1"/>
          </p:cNvSpPr>
          <p:nvPr>
            <p:ph idx="1"/>
          </p:nvPr>
        </p:nvSpPr>
        <p:spPr/>
        <p:txBody>
          <a:bodyPr>
            <a:normAutofit/>
          </a:bodyPr>
          <a:lstStyle/>
          <a:p>
            <a:pPr marL="0" indent="0">
              <a:buNone/>
            </a:pPr>
            <a:r>
              <a:rPr lang="nb-NO" sz="2100" dirty="0">
                <a:solidFill>
                  <a:schemeClr val="dk1"/>
                </a:solidFill>
              </a:rPr>
              <a:t>I utlandet kan det hende at du ikke kan drikke vannet fra springen og må kjøpe vann til både drikke og matlaging. På den andre siden skylles det her hjemme rent drikkevann ned i toalettet/vaskemaskinen osv.</a:t>
            </a:r>
            <a:br>
              <a:rPr lang="sv-SE" sz="2100" dirty="0">
                <a:solidFill>
                  <a:schemeClr val="dk1"/>
                </a:solidFill>
              </a:rPr>
            </a:br>
            <a:endParaRPr lang="sv-SE" sz="2100" dirty="0">
              <a:solidFill>
                <a:schemeClr val="dk1"/>
              </a:solidFill>
            </a:endParaRPr>
          </a:p>
          <a:p>
            <a:r>
              <a:rPr lang="nb-NO" sz="2100" dirty="0">
                <a:solidFill>
                  <a:schemeClr val="dk1"/>
                </a:solidFill>
              </a:rPr>
              <a:t>Hvordan bruker du vann i hverdagen?</a:t>
            </a:r>
          </a:p>
          <a:p>
            <a:r>
              <a:rPr lang="nb-NO" sz="2100" dirty="0">
                <a:solidFill>
                  <a:schemeClr val="dk1"/>
                </a:solidFill>
              </a:rPr>
              <a:t>Kan du endre måten du bruker vann på i hverdagen?</a:t>
            </a:r>
          </a:p>
          <a:p>
            <a:r>
              <a:rPr lang="nb-NO" sz="2100" dirty="0">
                <a:solidFill>
                  <a:schemeClr val="dk1"/>
                </a:solidFill>
              </a:rPr>
              <a:t>Kan vi sammen endre hvordan vann brukes i toalettet, vaskemaskinen, badekaret osv.</a:t>
            </a:r>
          </a:p>
          <a:p>
            <a:r>
              <a:rPr lang="nb-NO" sz="2100" dirty="0">
                <a:solidFill>
                  <a:schemeClr val="dk1"/>
                </a:solidFill>
              </a:rPr>
              <a:t>Hva synes du om at rent drikkevann brukes til å skylle ned toaletter mens andre mennesker i verden ikke har rent drikkevann?</a:t>
            </a:r>
            <a:endParaRPr lang="da-DK" sz="2100" dirty="0">
              <a:solidFill>
                <a:schemeClr val="dk1"/>
              </a:solidFill>
            </a:endParaRPr>
          </a:p>
          <a:p>
            <a:endParaRPr lang="fi-FI" sz="2100" dirty="0"/>
          </a:p>
        </p:txBody>
      </p:sp>
    </p:spTree>
    <p:extLst>
      <p:ext uri="{BB962C8B-B14F-4D97-AF65-F5344CB8AC3E}">
        <p14:creationId xmlns:p14="http://schemas.microsoft.com/office/powerpoint/2010/main" val="4150769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26704A-3CCC-6483-2B8B-0D13FD39773B}"/>
              </a:ext>
            </a:extLst>
          </p:cNvPr>
          <p:cNvSpPr>
            <a:spLocks noGrp="1"/>
          </p:cNvSpPr>
          <p:nvPr>
            <p:ph type="title"/>
          </p:nvPr>
        </p:nvSpPr>
        <p:spPr/>
        <p:txBody>
          <a:bodyPr/>
          <a:lstStyle/>
          <a:p>
            <a:r>
              <a:rPr lang="fi-FI" dirty="0" err="1"/>
              <a:t>dialogpause</a:t>
            </a:r>
            <a:r>
              <a:rPr lang="fi-FI" dirty="0"/>
              <a:t> - </a:t>
            </a:r>
            <a:r>
              <a:rPr lang="fi-FI" b="1" dirty="0" err="1"/>
              <a:t>Til</a:t>
            </a:r>
            <a:r>
              <a:rPr lang="fi-FI" b="1" dirty="0"/>
              <a:t> </a:t>
            </a:r>
            <a:r>
              <a:rPr lang="fi-FI" b="1" dirty="0" err="1"/>
              <a:t>diskusjonslederen</a:t>
            </a:r>
            <a:endParaRPr lang="fi-FI" dirty="0"/>
          </a:p>
        </p:txBody>
      </p:sp>
      <p:sp>
        <p:nvSpPr>
          <p:cNvPr id="3" name="Sisällön paikkamerkki 2">
            <a:extLst>
              <a:ext uri="{FF2B5EF4-FFF2-40B4-BE49-F238E27FC236}">
                <a16:creationId xmlns:a16="http://schemas.microsoft.com/office/drawing/2014/main" id="{95333B21-7558-41DE-FCC6-4BDC24C65E15}"/>
              </a:ext>
            </a:extLst>
          </p:cNvPr>
          <p:cNvSpPr>
            <a:spLocks noGrp="1"/>
          </p:cNvSpPr>
          <p:nvPr>
            <p:ph idx="1"/>
          </p:nvPr>
        </p:nvSpPr>
        <p:spPr>
          <a:xfrm>
            <a:off x="838200" y="1337094"/>
            <a:ext cx="10515600" cy="4839869"/>
          </a:xfrm>
        </p:spPr>
        <p:txBody>
          <a:bodyPr>
            <a:noAutofit/>
          </a:bodyPr>
          <a:lstStyle/>
          <a:p>
            <a:pPr marL="0" indent="0">
              <a:buNone/>
            </a:pPr>
            <a:endParaRPr lang="da-DK" sz="1800" dirty="0">
              <a:solidFill>
                <a:schemeClr val="dk1"/>
              </a:solidFill>
            </a:endParaRPr>
          </a:p>
          <a:p>
            <a:pPr>
              <a:lnSpc>
                <a:spcPct val="115000"/>
              </a:lnSpc>
              <a:buClr>
                <a:schemeClr val="dk1"/>
              </a:buClr>
              <a:buSzPts val="1100"/>
            </a:pPr>
            <a:r>
              <a:rPr lang="nb-NO" sz="1800" dirty="0">
                <a:solidFill>
                  <a:schemeClr val="dk1"/>
                </a:solidFill>
                <a:ea typeface="Arial"/>
                <a:cs typeface="Arial"/>
                <a:sym typeface="Arial"/>
              </a:rPr>
              <a:t>Dialogpause er en metode som støtter læring av diskusjons- og lytteferdigheter. </a:t>
            </a:r>
          </a:p>
          <a:p>
            <a:pPr>
              <a:lnSpc>
                <a:spcPct val="115000"/>
              </a:lnSpc>
              <a:buClr>
                <a:schemeClr val="dk1"/>
              </a:buClr>
              <a:buSzPts val="1100"/>
            </a:pPr>
            <a:r>
              <a:rPr lang="nb-NO" sz="1800" dirty="0">
                <a:solidFill>
                  <a:schemeClr val="dk1"/>
                </a:solidFill>
                <a:ea typeface="Arial"/>
                <a:cs typeface="Arial"/>
                <a:sym typeface="Arial"/>
              </a:rPr>
              <a:t>En dialogpause er en diskusjon som reflekterer deltakerne, der det ikke er behov for å strebe etter perfeksjon. </a:t>
            </a:r>
          </a:p>
          <a:p>
            <a:pPr>
              <a:lnSpc>
                <a:spcPct val="115000"/>
              </a:lnSpc>
              <a:buClr>
                <a:schemeClr val="dk1"/>
              </a:buClr>
              <a:buSzPts val="1100"/>
            </a:pPr>
            <a:r>
              <a:rPr lang="nb-NO" sz="1800" dirty="0">
                <a:solidFill>
                  <a:schemeClr val="dk1"/>
                </a:solidFill>
                <a:ea typeface="Arial"/>
                <a:cs typeface="Arial"/>
                <a:sym typeface="Arial"/>
              </a:rPr>
              <a:t>En dialogpause kan brukes til å øve på å lytte, snakke, stille spørsmål og legge til rette for dialog. </a:t>
            </a:r>
          </a:p>
          <a:p>
            <a:pPr>
              <a:lnSpc>
                <a:spcPct val="115000"/>
              </a:lnSpc>
              <a:buClr>
                <a:schemeClr val="dk1"/>
              </a:buClr>
              <a:buSzPts val="1100"/>
            </a:pPr>
            <a:r>
              <a:rPr lang="nb-NO" sz="1800" dirty="0">
                <a:solidFill>
                  <a:schemeClr val="dk1"/>
                </a:solidFill>
                <a:ea typeface="Arial"/>
                <a:cs typeface="Arial"/>
                <a:sym typeface="Arial"/>
              </a:rPr>
              <a:t>Materialet </a:t>
            </a:r>
            <a:r>
              <a:rPr lang="nb-NO" sz="1800" i="1" dirty="0">
                <a:solidFill>
                  <a:schemeClr val="dk1"/>
                </a:solidFill>
                <a:ea typeface="Arial"/>
                <a:cs typeface="Arial"/>
                <a:sym typeface="Arial"/>
              </a:rPr>
              <a:t>Dialogpause for unge </a:t>
            </a:r>
            <a:r>
              <a:rPr lang="nb-NO" sz="1800" dirty="0">
                <a:solidFill>
                  <a:schemeClr val="dk1"/>
                </a:solidFill>
                <a:ea typeface="Arial"/>
                <a:cs typeface="Arial"/>
                <a:sym typeface="Arial"/>
              </a:rPr>
              <a:t>inkluderer også en rekke aktiviteter for å øve på diskusjonsferdigheter. Dette kan gjøres enten i god tid eller alternativt rett før din egen dialogpausediskusjon. </a:t>
            </a:r>
            <a:r>
              <a:rPr lang="sv-SE" sz="1800" dirty="0">
                <a:solidFill>
                  <a:schemeClr val="dk1"/>
                </a:solidFill>
                <a:ea typeface="Arial"/>
                <a:cs typeface="Arial"/>
                <a:sym typeface="Arial"/>
                <a:hlinkClick r:id="rId2"/>
              </a:rPr>
              <a:t>https://www.dialogpaus.fi/unga/</a:t>
            </a:r>
            <a:endParaRPr lang="nb-NO" sz="1800" dirty="0">
              <a:solidFill>
                <a:schemeClr val="dk1"/>
              </a:solidFill>
              <a:ea typeface="Arial"/>
              <a:cs typeface="Arial"/>
              <a:sym typeface="Arial"/>
            </a:endParaRPr>
          </a:p>
          <a:p>
            <a:pPr>
              <a:lnSpc>
                <a:spcPct val="115000"/>
              </a:lnSpc>
              <a:buClr>
                <a:schemeClr val="dk1"/>
              </a:buClr>
              <a:buSzPts val="1100"/>
            </a:pPr>
            <a:r>
              <a:rPr lang="nb-NO" sz="1800" dirty="0">
                <a:solidFill>
                  <a:schemeClr val="dk1"/>
                </a:solidFill>
                <a:ea typeface="Arial"/>
                <a:cs typeface="Arial"/>
                <a:sym typeface="Arial"/>
              </a:rPr>
              <a:t>Hver dialogpauseøkt er en læringsopplevelse, og den neste økten er en mulighet til å bygge videre på det du har lært. Jo flere dialogpausediskusjoner du leder, desto mer vil du lære. Du vil aldri bli ferdig, og det er greit.</a:t>
            </a:r>
            <a:endParaRPr lang="sv-SE" sz="1800" dirty="0">
              <a:solidFill>
                <a:schemeClr val="dk1"/>
              </a:solidFill>
              <a:ea typeface="Arial"/>
              <a:cs typeface="Arial"/>
              <a:sym typeface="Arial"/>
            </a:endParaRPr>
          </a:p>
        </p:txBody>
      </p:sp>
    </p:spTree>
    <p:extLst>
      <p:ext uri="{BB962C8B-B14F-4D97-AF65-F5344CB8AC3E}">
        <p14:creationId xmlns:p14="http://schemas.microsoft.com/office/powerpoint/2010/main" val="3210566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6AF3E172-F5C4-50D5-E207-04DDDD553721}"/>
              </a:ext>
            </a:extLst>
          </p:cNvPr>
          <p:cNvSpPr>
            <a:spLocks noGrp="1"/>
          </p:cNvSpPr>
          <p:nvPr>
            <p:ph idx="1"/>
          </p:nvPr>
        </p:nvSpPr>
        <p:spPr>
          <a:xfrm>
            <a:off x="838200" y="1406525"/>
            <a:ext cx="10515600" cy="4351338"/>
          </a:xfrm>
        </p:spPr>
        <p:txBody>
          <a:bodyPr>
            <a:normAutofit/>
          </a:bodyPr>
          <a:lstStyle/>
          <a:p>
            <a:pPr marL="457200" lvl="1" indent="0">
              <a:lnSpc>
                <a:spcPct val="115000"/>
              </a:lnSpc>
              <a:spcBef>
                <a:spcPts val="1333"/>
              </a:spcBef>
              <a:buClr>
                <a:schemeClr val="dk1"/>
              </a:buClr>
              <a:buSzPts val="1100"/>
              <a:buNone/>
            </a:pPr>
            <a:r>
              <a:rPr lang="sv-SE" sz="1800" dirty="0">
                <a:solidFill>
                  <a:schemeClr val="dk1"/>
                </a:solidFill>
                <a:ea typeface="Arial"/>
                <a:cs typeface="Arial"/>
                <a:sym typeface="Arial"/>
              </a:rPr>
              <a:t>I begynnelsen av </a:t>
            </a:r>
            <a:r>
              <a:rPr lang="sv-SE" sz="1800" dirty="0" err="1">
                <a:solidFill>
                  <a:schemeClr val="dk1"/>
                </a:solidFill>
                <a:ea typeface="Arial"/>
                <a:cs typeface="Arial"/>
                <a:sym typeface="Arial"/>
              </a:rPr>
              <a:t>hver</a:t>
            </a:r>
            <a:r>
              <a:rPr lang="sv-SE" sz="1800" dirty="0">
                <a:solidFill>
                  <a:schemeClr val="dk1"/>
                </a:solidFill>
                <a:ea typeface="Arial"/>
                <a:cs typeface="Arial"/>
                <a:sym typeface="Arial"/>
              </a:rPr>
              <a:t> </a:t>
            </a:r>
            <a:r>
              <a:rPr lang="sv-SE" sz="1800" dirty="0" err="1">
                <a:solidFill>
                  <a:schemeClr val="dk1"/>
                </a:solidFill>
                <a:ea typeface="Arial"/>
                <a:cs typeface="Arial"/>
                <a:sym typeface="Arial"/>
              </a:rPr>
              <a:t>dialogpause</a:t>
            </a:r>
            <a:r>
              <a:rPr lang="sv-SE" sz="1800" dirty="0">
                <a:solidFill>
                  <a:schemeClr val="dk1"/>
                </a:solidFill>
                <a:ea typeface="Arial"/>
                <a:cs typeface="Arial"/>
                <a:sym typeface="Arial"/>
              </a:rPr>
              <a:t>:</a:t>
            </a:r>
          </a:p>
          <a:p>
            <a:pPr marL="800100" lvl="1" indent="-342900">
              <a:lnSpc>
                <a:spcPct val="115000"/>
              </a:lnSpc>
              <a:spcBef>
                <a:spcPts val="1333"/>
              </a:spcBef>
              <a:buClr>
                <a:schemeClr val="dk1"/>
              </a:buClr>
              <a:buSzPts val="1100"/>
              <a:buFont typeface="+mj-lt"/>
              <a:buAutoNum type="arabicPeriod"/>
            </a:pPr>
            <a:r>
              <a:rPr lang="nb-NO" sz="1800" dirty="0">
                <a:solidFill>
                  <a:schemeClr val="dk1"/>
                </a:solidFill>
                <a:ea typeface="Arial"/>
                <a:cs typeface="Arial"/>
                <a:sym typeface="Arial"/>
              </a:rPr>
              <a:t>Gå gjennom spillereglene for en konstruktiv diskusjon, og ta dem opp etter behov under diskusjonen.</a:t>
            </a:r>
            <a:br>
              <a:rPr lang="sv-SE" sz="1800" dirty="0">
                <a:solidFill>
                  <a:schemeClr val="dk1"/>
                </a:solidFill>
                <a:ea typeface="Arial"/>
                <a:cs typeface="Arial"/>
                <a:sym typeface="Arial"/>
              </a:rPr>
            </a:br>
            <a:r>
              <a:rPr lang="sv-SE" sz="1800" dirty="0">
                <a:solidFill>
                  <a:schemeClr val="dk1"/>
                </a:solidFill>
                <a:ea typeface="Arial"/>
                <a:cs typeface="Arial"/>
                <a:sym typeface="Arial"/>
              </a:rPr>
              <a:t> </a:t>
            </a:r>
            <a:r>
              <a:rPr lang="sv-SE" sz="1800" dirty="0">
                <a:solidFill>
                  <a:schemeClr val="dk1"/>
                </a:solidFill>
                <a:ea typeface="Arial"/>
                <a:cs typeface="Arial"/>
                <a:sym typeface="Arial"/>
                <a:hlinkClick r:id="rId2"/>
              </a:rPr>
              <a:t>https://www.dialogpaus.fi/verktyg/spelreglerna-for-en-konstruktiv-diskussion-2/</a:t>
            </a:r>
            <a:r>
              <a:rPr lang="sv-SE" sz="1800" dirty="0">
                <a:solidFill>
                  <a:schemeClr val="dk1"/>
                </a:solidFill>
                <a:ea typeface="Arial"/>
                <a:cs typeface="Arial"/>
                <a:sym typeface="Arial"/>
              </a:rPr>
              <a:t> </a:t>
            </a:r>
          </a:p>
          <a:p>
            <a:pPr marL="800100" lvl="1" indent="-342900">
              <a:lnSpc>
                <a:spcPct val="115000"/>
              </a:lnSpc>
              <a:spcBef>
                <a:spcPts val="1333"/>
              </a:spcBef>
              <a:buClr>
                <a:schemeClr val="dk1"/>
              </a:buClr>
              <a:buSzPts val="1100"/>
              <a:buFont typeface="+mj-lt"/>
              <a:buAutoNum type="arabicPeriod"/>
            </a:pPr>
            <a:r>
              <a:rPr lang="nb-NO" sz="1800" dirty="0">
                <a:solidFill>
                  <a:schemeClr val="dk1"/>
                </a:solidFill>
                <a:ea typeface="Arial"/>
                <a:cs typeface="Arial"/>
                <a:sym typeface="Arial"/>
              </a:rPr>
              <a:t>Sørg for at alle har en mulighet til å dele sine egne erfaringer eller ideer.</a:t>
            </a:r>
          </a:p>
          <a:p>
            <a:pPr marL="800100" lvl="1" indent="-342900">
              <a:lnSpc>
                <a:spcPct val="115000"/>
              </a:lnSpc>
              <a:spcBef>
                <a:spcPts val="1333"/>
              </a:spcBef>
              <a:buClr>
                <a:schemeClr val="dk1"/>
              </a:buClr>
              <a:buSzPts val="1100"/>
              <a:buFont typeface="+mj-lt"/>
              <a:buAutoNum type="arabicPeriod"/>
            </a:pPr>
            <a:r>
              <a:rPr lang="nb-NO" sz="1800" dirty="0">
                <a:solidFill>
                  <a:schemeClr val="dk1"/>
                </a:solidFill>
                <a:ea typeface="Arial"/>
                <a:cs typeface="Arial"/>
                <a:sym typeface="Arial"/>
              </a:rPr>
              <a:t>Gi deltakerne papir og penn slik at de kan skrive ned tankene og innsiktene sine.</a:t>
            </a:r>
            <a:endParaRPr lang="sv-SE" sz="1800" dirty="0">
              <a:solidFill>
                <a:schemeClr val="dk1"/>
              </a:solidFill>
              <a:ea typeface="Arial"/>
              <a:cs typeface="Arial"/>
              <a:sym typeface="Arial"/>
            </a:endParaRPr>
          </a:p>
        </p:txBody>
      </p:sp>
      <p:pic>
        <p:nvPicPr>
          <p:cNvPr id="4" name="Kuva 3">
            <a:extLst>
              <a:ext uri="{FF2B5EF4-FFF2-40B4-BE49-F238E27FC236}">
                <a16:creationId xmlns:a16="http://schemas.microsoft.com/office/drawing/2014/main" id="{BDFB7C92-C46B-126D-E373-983A68384C1E}"/>
              </a:ext>
            </a:extLst>
          </p:cNvPr>
          <p:cNvPicPr>
            <a:picLocks noChangeAspect="1"/>
          </p:cNvPicPr>
          <p:nvPr/>
        </p:nvPicPr>
        <p:blipFill>
          <a:blip r:embed="rId3"/>
          <a:stretch>
            <a:fillRect/>
          </a:stretch>
        </p:blipFill>
        <p:spPr>
          <a:xfrm>
            <a:off x="7506491" y="3996647"/>
            <a:ext cx="3642142" cy="1632860"/>
          </a:xfrm>
          <a:prstGeom prst="rect">
            <a:avLst/>
          </a:prstGeom>
        </p:spPr>
      </p:pic>
      <p:sp>
        <p:nvSpPr>
          <p:cNvPr id="2" name="Tekstiruutu 4">
            <a:extLst>
              <a:ext uri="{FF2B5EF4-FFF2-40B4-BE49-F238E27FC236}">
                <a16:creationId xmlns:a16="http://schemas.microsoft.com/office/drawing/2014/main" id="{CE6D591E-2DB5-0E31-097B-8A3480C9CDD3}"/>
              </a:ext>
            </a:extLst>
          </p:cNvPr>
          <p:cNvSpPr txBox="1"/>
          <p:nvPr/>
        </p:nvSpPr>
        <p:spPr>
          <a:xfrm>
            <a:off x="8247702" y="5757863"/>
            <a:ext cx="2900931" cy="215444"/>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0000"/>
              </a:buClr>
              <a:buSzPts val="1400"/>
              <a:defRPr/>
            </a:pPr>
            <a:r>
              <a:rPr kumimoji="0" lang="da-DK" sz="800" b="0" i="0" u="none" strike="noStrike" kern="1200" cap="none" spc="0" normalizeH="0" baseline="0" noProof="0" dirty="0">
                <a:ln>
                  <a:noFill/>
                </a:ln>
                <a:solidFill>
                  <a:srgbClr val="000000"/>
                </a:solidFill>
                <a:effectLst/>
                <a:uLnTx/>
                <a:uFillTx/>
                <a:ea typeface="Gill Sans"/>
                <a:cs typeface="Gill Sans"/>
                <a:sym typeface="Gill Sans"/>
              </a:rPr>
              <a:t>Bild: </a:t>
            </a:r>
            <a:r>
              <a:rPr lang="da-DK" sz="800" dirty="0">
                <a:solidFill>
                  <a:srgbClr val="000000"/>
                </a:solidFill>
                <a:ea typeface="Gill Sans"/>
                <a:cs typeface="Gill Sans"/>
                <a:sym typeface="Gill Sans"/>
              </a:rPr>
              <a:t>Stiftelsen Dialogpaus, www.dialogpaus.fi </a:t>
            </a:r>
            <a:endParaRPr kumimoji="0" lang="sv-SE" sz="8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2234094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8B0F72-AD5D-45AF-83BB-FEB3B53109CA}"/>
              </a:ext>
            </a:extLst>
          </p:cNvPr>
          <p:cNvSpPr>
            <a:spLocks noGrp="1"/>
          </p:cNvSpPr>
          <p:nvPr>
            <p:ph type="title"/>
          </p:nvPr>
        </p:nvSpPr>
        <p:spPr/>
        <p:txBody>
          <a:bodyPr/>
          <a:lstStyle/>
          <a:p>
            <a:r>
              <a:rPr lang="fi-FI" dirty="0" err="1"/>
              <a:t>Alternative</a:t>
            </a:r>
            <a:r>
              <a:rPr lang="fi-FI" dirty="0"/>
              <a:t> </a:t>
            </a:r>
            <a:r>
              <a:rPr lang="fi-FI" dirty="0" err="1"/>
              <a:t>leksjonsplaner</a:t>
            </a:r>
            <a:endParaRPr lang="fi-FI" dirty="0"/>
          </a:p>
        </p:txBody>
      </p:sp>
      <p:sp>
        <p:nvSpPr>
          <p:cNvPr id="3" name="Sisällön paikkamerkki 2">
            <a:extLst>
              <a:ext uri="{FF2B5EF4-FFF2-40B4-BE49-F238E27FC236}">
                <a16:creationId xmlns:a16="http://schemas.microsoft.com/office/drawing/2014/main" id="{1630D6FA-355A-2680-0643-F130F99F4367}"/>
              </a:ext>
            </a:extLst>
          </p:cNvPr>
          <p:cNvSpPr>
            <a:spLocks noGrp="1"/>
          </p:cNvSpPr>
          <p:nvPr>
            <p:ph idx="1"/>
          </p:nvPr>
        </p:nvSpPr>
        <p:spPr>
          <a:xfrm>
            <a:off x="838200" y="1435100"/>
            <a:ext cx="10788650" cy="1618651"/>
          </a:xfrm>
        </p:spPr>
        <p:txBody>
          <a:bodyPr>
            <a:noAutofit/>
          </a:bodyPr>
          <a:lstStyle/>
          <a:p>
            <a:pPr marL="0" indent="0">
              <a:lnSpc>
                <a:spcPct val="120000"/>
              </a:lnSpc>
              <a:buNone/>
            </a:pPr>
            <a:r>
              <a:rPr lang="nb-NO" sz="1600" dirty="0">
                <a:solidFill>
                  <a:srgbClr val="000000"/>
                </a:solidFill>
                <a:ea typeface="Gill Sans"/>
                <a:cs typeface="Gill Sans"/>
                <a:sym typeface="Gill Sans"/>
              </a:rPr>
              <a:t>Alle tider er omtrentlige og de er ikke ment å følges nøyaktig, bortsett fra start og slutt. Her kan du se to alternative leksjonsplaner: en for en 45-minutters og en for en 75-minutters diskusjon. Du kan velge mellom dem, avhengig av hvor mye tid du har til rådighet. Hvis du ønsker å utvide diskusjonen til 90 minutter, kan du legge til tid til utdyping, oppsummering og avslutning av diskusjonen.</a:t>
            </a:r>
            <a:endParaRPr lang="sv-SE" sz="1600" dirty="0">
              <a:solidFill>
                <a:srgbClr val="000000"/>
              </a:solidFill>
              <a:ea typeface="Gill Sans"/>
              <a:cs typeface="Gill Sans"/>
              <a:sym typeface="Gill Sans"/>
            </a:endParaRPr>
          </a:p>
        </p:txBody>
      </p:sp>
      <p:sp>
        <p:nvSpPr>
          <p:cNvPr id="4" name="Google Shape;123;p3">
            <a:extLst>
              <a:ext uri="{FF2B5EF4-FFF2-40B4-BE49-F238E27FC236}">
                <a16:creationId xmlns:a16="http://schemas.microsoft.com/office/drawing/2014/main" id="{CEAAB162-DD98-8A1B-92FE-74E235976109}"/>
              </a:ext>
            </a:extLst>
          </p:cNvPr>
          <p:cNvSpPr txBox="1"/>
          <p:nvPr/>
        </p:nvSpPr>
        <p:spPr>
          <a:xfrm>
            <a:off x="838201" y="2829464"/>
            <a:ext cx="4380780" cy="2380891"/>
          </a:xfrm>
          <a:prstGeom prst="rect">
            <a:avLst/>
          </a:prstGeom>
          <a:noFill/>
          <a:ln>
            <a:noFill/>
          </a:ln>
        </p:spPr>
        <p:txBody>
          <a:bodyPr spcFirstLastPara="1" wrap="square" lIns="193533" tIns="96733" rIns="193533" bIns="96733" anchor="t" anchorCtr="0">
            <a:noAutofit/>
          </a:bodyPr>
          <a:lstStyle/>
          <a:p>
            <a:pPr>
              <a:buClr>
                <a:srgbClr val="000000"/>
              </a:buClr>
              <a:buSzPts val="1100"/>
            </a:pPr>
            <a:r>
              <a:rPr lang="fi" sz="1600" b="1" dirty="0">
                <a:solidFill>
                  <a:srgbClr val="000000"/>
                </a:solidFill>
                <a:ea typeface="Gill Sans"/>
                <a:cs typeface="Gill Sans"/>
                <a:sym typeface="Gill Sans"/>
              </a:rPr>
              <a:t>45min</a:t>
            </a:r>
            <a:r>
              <a:rPr lang="fi" sz="1600" dirty="0">
                <a:solidFill>
                  <a:srgbClr val="000000"/>
                </a:solidFill>
                <a:ea typeface="Gill Sans"/>
                <a:cs typeface="Gill Sans"/>
                <a:sym typeface="Gill Sans"/>
              </a:rPr>
              <a:t>	</a:t>
            </a:r>
            <a:endParaRPr sz="1600" dirty="0">
              <a:solidFill>
                <a:srgbClr val="000000"/>
              </a:solidFill>
              <a:ea typeface="Gill Sans"/>
              <a:cs typeface="Gill Sans"/>
              <a:sym typeface="Gill Sans"/>
            </a:endParaRPr>
          </a:p>
          <a:p>
            <a:pPr>
              <a:buClr>
                <a:srgbClr val="000000"/>
              </a:buClr>
              <a:buSzPts val="1100"/>
            </a:pPr>
            <a:r>
              <a:rPr lang="fi" sz="1600" dirty="0">
                <a:solidFill>
                  <a:srgbClr val="000000"/>
                </a:solidFill>
                <a:ea typeface="Gill Sans"/>
                <a:cs typeface="Gill Sans"/>
                <a:sym typeface="Gill Sans"/>
              </a:rPr>
              <a:t>min	del</a:t>
            </a:r>
            <a:endParaRPr sz="1600" dirty="0">
              <a:solidFill>
                <a:srgbClr val="000000"/>
              </a:solidFill>
              <a:ea typeface="Gill Sans"/>
              <a:cs typeface="Gill Sans"/>
              <a:sym typeface="Gill Sans"/>
            </a:endParaRPr>
          </a:p>
          <a:p>
            <a:pPr>
              <a:buClr>
                <a:srgbClr val="000000"/>
              </a:buClr>
              <a:buSzPts val="1100"/>
            </a:pPr>
            <a:r>
              <a:rPr lang="fi" sz="1600" dirty="0">
                <a:solidFill>
                  <a:srgbClr val="000000"/>
                </a:solidFill>
                <a:ea typeface="Gill Sans"/>
                <a:cs typeface="Gill Sans"/>
                <a:sym typeface="Gill Sans"/>
              </a:rPr>
              <a:t>8 	Oppstart</a:t>
            </a:r>
            <a:endParaRPr sz="1600" dirty="0">
              <a:solidFill>
                <a:srgbClr val="000000"/>
              </a:solidFill>
              <a:ea typeface="Gill Sans"/>
              <a:cs typeface="Gill Sans"/>
              <a:sym typeface="Gill Sans"/>
            </a:endParaRPr>
          </a:p>
          <a:p>
            <a:pPr>
              <a:buClr>
                <a:srgbClr val="000000"/>
              </a:buClr>
              <a:buSzPts val="1100"/>
            </a:pPr>
            <a:r>
              <a:rPr lang="fi" sz="1600" dirty="0">
                <a:solidFill>
                  <a:srgbClr val="000000"/>
                </a:solidFill>
                <a:ea typeface="Gill Sans"/>
                <a:cs typeface="Gill Sans"/>
                <a:sym typeface="Gill Sans"/>
              </a:rPr>
              <a:t>5	Introduksjon og pardiskusjon</a:t>
            </a:r>
            <a:endParaRPr sz="1600" dirty="0">
              <a:solidFill>
                <a:srgbClr val="000000"/>
              </a:solidFill>
              <a:ea typeface="Gill Sans"/>
              <a:cs typeface="Gill Sans"/>
              <a:sym typeface="Gill Sans"/>
            </a:endParaRPr>
          </a:p>
          <a:p>
            <a:pPr>
              <a:buClr>
                <a:srgbClr val="000000"/>
              </a:buClr>
              <a:buSzPts val="1100"/>
            </a:pPr>
            <a:r>
              <a:rPr lang="fi" sz="1600" dirty="0">
                <a:solidFill>
                  <a:srgbClr val="000000"/>
                </a:solidFill>
                <a:ea typeface="Gill Sans"/>
                <a:cs typeface="Gill Sans"/>
                <a:sym typeface="Gill Sans"/>
              </a:rPr>
              <a:t>25 	Felles diskusjon</a:t>
            </a:r>
            <a:endParaRPr sz="1600" dirty="0">
              <a:solidFill>
                <a:srgbClr val="000000"/>
              </a:solidFill>
              <a:ea typeface="Gill Sans"/>
              <a:cs typeface="Gill Sans"/>
              <a:sym typeface="Gill Sans"/>
            </a:endParaRPr>
          </a:p>
          <a:p>
            <a:pPr>
              <a:buClr>
                <a:srgbClr val="000000"/>
              </a:buClr>
              <a:buSzPts val="1100"/>
            </a:pPr>
            <a:r>
              <a:rPr lang="fi" sz="1600" dirty="0">
                <a:solidFill>
                  <a:srgbClr val="000000"/>
                </a:solidFill>
                <a:ea typeface="Gill Sans"/>
                <a:cs typeface="Gill Sans"/>
                <a:sym typeface="Gill Sans"/>
              </a:rPr>
              <a:t>2 	Skriv innsikter ned</a:t>
            </a:r>
            <a:endParaRPr sz="1600" dirty="0">
              <a:solidFill>
                <a:srgbClr val="000000"/>
              </a:solidFill>
              <a:ea typeface="Gill Sans"/>
              <a:cs typeface="Gill Sans"/>
              <a:sym typeface="Gill Sans"/>
            </a:endParaRPr>
          </a:p>
          <a:p>
            <a:pPr>
              <a:buClr>
                <a:srgbClr val="000000"/>
              </a:buClr>
              <a:buSzPts val="1100"/>
            </a:pPr>
            <a:r>
              <a:rPr lang="fi" sz="1600" dirty="0">
                <a:solidFill>
                  <a:srgbClr val="000000"/>
                </a:solidFill>
                <a:ea typeface="Gill Sans"/>
                <a:cs typeface="Gill Sans"/>
                <a:sym typeface="Gill Sans"/>
              </a:rPr>
              <a:t>3	Fortell om innsikter</a:t>
            </a:r>
            <a:endParaRPr sz="1600" dirty="0">
              <a:solidFill>
                <a:srgbClr val="000000"/>
              </a:solidFill>
              <a:ea typeface="Gill Sans"/>
              <a:cs typeface="Gill Sans"/>
              <a:sym typeface="Gill Sans"/>
            </a:endParaRPr>
          </a:p>
          <a:p>
            <a:pPr>
              <a:buClr>
                <a:srgbClr val="000000"/>
              </a:buClr>
              <a:buSzPts val="1100"/>
            </a:pPr>
            <a:r>
              <a:rPr lang="fi" sz="1600" dirty="0">
                <a:solidFill>
                  <a:srgbClr val="000000"/>
                </a:solidFill>
                <a:ea typeface="Gill Sans"/>
                <a:cs typeface="Gill Sans"/>
                <a:sym typeface="Gill Sans"/>
              </a:rPr>
              <a:t>2	Takk &amp; avslutning</a:t>
            </a:r>
            <a:endParaRPr sz="1600" dirty="0">
              <a:solidFill>
                <a:srgbClr val="000000"/>
              </a:solidFill>
              <a:ea typeface="Gill Sans"/>
              <a:cs typeface="Gill Sans"/>
              <a:sym typeface="Gill Sans"/>
            </a:endParaRPr>
          </a:p>
          <a:p>
            <a:pPr>
              <a:buClr>
                <a:srgbClr val="000000"/>
              </a:buClr>
              <a:buSzPts val="1100"/>
            </a:pPr>
            <a:endParaRPr sz="1600" dirty="0">
              <a:solidFill>
                <a:srgbClr val="000000"/>
              </a:solidFill>
              <a:ea typeface="Gill Sans"/>
              <a:cs typeface="Gill Sans"/>
              <a:sym typeface="Gill Sans"/>
            </a:endParaRPr>
          </a:p>
          <a:p>
            <a:pPr>
              <a:buClr>
                <a:srgbClr val="000000"/>
              </a:buClr>
              <a:buSzPts val="1100"/>
            </a:pPr>
            <a:r>
              <a:rPr lang="fi" sz="1600" i="1" dirty="0">
                <a:solidFill>
                  <a:srgbClr val="000000"/>
                </a:solidFill>
                <a:ea typeface="Gill Sans"/>
                <a:cs typeface="Gill Sans"/>
                <a:sym typeface="Gill Sans"/>
              </a:rPr>
              <a:t>Totalt 45 min	</a:t>
            </a:r>
            <a:r>
              <a:rPr lang="fi" sz="1600" dirty="0">
                <a:solidFill>
                  <a:srgbClr val="000000"/>
                </a:solidFill>
                <a:ea typeface="Gill Sans"/>
                <a:cs typeface="Gill Sans"/>
                <a:sym typeface="Gill Sans"/>
              </a:rPr>
              <a:t>	</a:t>
            </a:r>
            <a:r>
              <a:rPr lang="fi" dirty="0">
                <a:solidFill>
                  <a:srgbClr val="000000"/>
                </a:solidFill>
                <a:latin typeface="Gill Sans"/>
                <a:ea typeface="Gill Sans"/>
                <a:cs typeface="Gill Sans"/>
                <a:sym typeface="Gill Sans"/>
              </a:rPr>
              <a:t>		       					</a:t>
            </a:r>
            <a:endParaRPr dirty="0">
              <a:solidFill>
                <a:srgbClr val="000000"/>
              </a:solidFill>
              <a:latin typeface="Arial"/>
              <a:ea typeface="Arial"/>
              <a:cs typeface="Arial"/>
              <a:sym typeface="Arial"/>
            </a:endParaRPr>
          </a:p>
        </p:txBody>
      </p:sp>
      <p:sp>
        <p:nvSpPr>
          <p:cNvPr id="7" name="Tekstiruutu 6">
            <a:extLst>
              <a:ext uri="{FF2B5EF4-FFF2-40B4-BE49-F238E27FC236}">
                <a16:creationId xmlns:a16="http://schemas.microsoft.com/office/drawing/2014/main" id="{B6C40DAF-7541-DF63-0293-5842E72E273A}"/>
              </a:ext>
            </a:extLst>
          </p:cNvPr>
          <p:cNvSpPr txBox="1"/>
          <p:nvPr/>
        </p:nvSpPr>
        <p:spPr>
          <a:xfrm>
            <a:off x="5900468" y="2829465"/>
            <a:ext cx="4468484" cy="2800767"/>
          </a:xfrm>
          <a:prstGeom prst="rect">
            <a:avLst/>
          </a:prstGeom>
          <a:noFill/>
        </p:spPr>
        <p:txBody>
          <a:bodyPr wrap="square">
            <a:spAutoFit/>
          </a:bodyPr>
          <a:lstStyle/>
          <a:p>
            <a:r>
              <a:rPr lang="sv-SE" sz="1600" b="1" dirty="0"/>
              <a:t>75min</a:t>
            </a:r>
            <a:r>
              <a:rPr lang="sv-SE" sz="1600" dirty="0"/>
              <a:t>	</a:t>
            </a:r>
          </a:p>
          <a:p>
            <a:r>
              <a:rPr lang="sv-SE" sz="1600" dirty="0"/>
              <a:t>min	del</a:t>
            </a:r>
          </a:p>
          <a:p>
            <a:r>
              <a:rPr lang="sv-SE" sz="1600" dirty="0"/>
              <a:t>5	</a:t>
            </a:r>
            <a:r>
              <a:rPr lang="sv-SE" sz="1600" dirty="0" err="1"/>
              <a:t>Oppstart</a:t>
            </a:r>
            <a:endParaRPr lang="sv-SE" sz="1600" dirty="0"/>
          </a:p>
          <a:p>
            <a:r>
              <a:rPr lang="sv-SE" sz="1600" dirty="0"/>
              <a:t>5	</a:t>
            </a:r>
            <a:r>
              <a:rPr lang="sv-SE" sz="1600" dirty="0" err="1"/>
              <a:t>Introduksjon</a:t>
            </a:r>
            <a:endParaRPr lang="sv-SE" sz="1600" dirty="0"/>
          </a:p>
          <a:p>
            <a:r>
              <a:rPr lang="sv-SE" sz="1600" dirty="0"/>
              <a:t>5 	Par</a:t>
            </a:r>
            <a:r>
              <a:rPr lang="fi" sz="1600" dirty="0">
                <a:solidFill>
                  <a:srgbClr val="000000"/>
                </a:solidFill>
                <a:ea typeface="Gill Sans"/>
                <a:cs typeface="Gill Sans"/>
                <a:sym typeface="Gill Sans"/>
              </a:rPr>
              <a:t>diskusjon</a:t>
            </a:r>
            <a:endParaRPr lang="sv-SE" sz="1600" dirty="0"/>
          </a:p>
          <a:p>
            <a:r>
              <a:rPr lang="sv-SE" sz="1600" dirty="0"/>
              <a:t>40	</a:t>
            </a:r>
            <a:r>
              <a:rPr lang="sv-SE" sz="1600" dirty="0" err="1"/>
              <a:t>Felles</a:t>
            </a:r>
            <a:r>
              <a:rPr lang="sv-SE" sz="1600" dirty="0"/>
              <a:t> </a:t>
            </a:r>
            <a:r>
              <a:rPr lang="fi" sz="1600" dirty="0">
                <a:solidFill>
                  <a:srgbClr val="000000"/>
                </a:solidFill>
                <a:ea typeface="Gill Sans"/>
                <a:cs typeface="Gill Sans"/>
                <a:sym typeface="Gill Sans"/>
              </a:rPr>
              <a:t>diskusjon</a:t>
            </a:r>
            <a:endParaRPr lang="sv-SE" sz="1600" dirty="0"/>
          </a:p>
          <a:p>
            <a:r>
              <a:rPr lang="sv-SE" sz="1600" dirty="0"/>
              <a:t>5	Skriv </a:t>
            </a:r>
            <a:r>
              <a:rPr lang="sv-SE" sz="1600" dirty="0" err="1"/>
              <a:t>innsikter</a:t>
            </a:r>
            <a:r>
              <a:rPr lang="sv-SE" sz="1600" dirty="0"/>
              <a:t> ned</a:t>
            </a:r>
          </a:p>
          <a:p>
            <a:r>
              <a:rPr lang="sv-SE" sz="1600" dirty="0"/>
              <a:t>10	</a:t>
            </a:r>
            <a:r>
              <a:rPr lang="sv-SE" sz="1600" dirty="0" err="1"/>
              <a:t>Fortell</a:t>
            </a:r>
            <a:r>
              <a:rPr lang="sv-SE" sz="1600" dirty="0"/>
              <a:t> om </a:t>
            </a:r>
            <a:r>
              <a:rPr lang="sv-SE" sz="1600" dirty="0" err="1"/>
              <a:t>innsikter</a:t>
            </a:r>
            <a:endParaRPr lang="sv-SE" sz="1600" dirty="0"/>
          </a:p>
          <a:p>
            <a:r>
              <a:rPr lang="sv-SE" sz="1600" dirty="0"/>
              <a:t>5	</a:t>
            </a:r>
            <a:r>
              <a:rPr lang="sv-SE" sz="1600" dirty="0" err="1"/>
              <a:t>Takk</a:t>
            </a:r>
            <a:r>
              <a:rPr lang="sv-SE" sz="1600" dirty="0"/>
              <a:t> &amp; avslutning</a:t>
            </a:r>
          </a:p>
          <a:p>
            <a:endParaRPr lang="sv-SE" sz="1600" dirty="0"/>
          </a:p>
          <a:p>
            <a:r>
              <a:rPr lang="sv-SE" sz="1600" i="1" dirty="0"/>
              <a:t>Totalt 75 min</a:t>
            </a:r>
          </a:p>
        </p:txBody>
      </p:sp>
      <p:sp>
        <p:nvSpPr>
          <p:cNvPr id="8" name="Tekstiruutu 7">
            <a:extLst>
              <a:ext uri="{FF2B5EF4-FFF2-40B4-BE49-F238E27FC236}">
                <a16:creationId xmlns:a16="http://schemas.microsoft.com/office/drawing/2014/main" id="{23FAEEA4-A4E4-D812-41A1-7DFDD32031CC}"/>
              </a:ext>
            </a:extLst>
          </p:cNvPr>
          <p:cNvSpPr txBox="1"/>
          <p:nvPr/>
        </p:nvSpPr>
        <p:spPr>
          <a:xfrm>
            <a:off x="940279" y="5625245"/>
            <a:ext cx="10140097" cy="584775"/>
          </a:xfrm>
          <a:prstGeom prst="rect">
            <a:avLst/>
          </a:prstGeom>
          <a:noFill/>
        </p:spPr>
        <p:txBody>
          <a:bodyPr wrap="square" rtlCol="0">
            <a:spAutoFit/>
          </a:bodyPr>
          <a:lstStyle/>
          <a:p>
            <a:r>
              <a:rPr lang="sv-SE" sz="1600" dirty="0" err="1">
                <a:solidFill>
                  <a:srgbClr val="000000"/>
                </a:solidFill>
                <a:ea typeface="Gill Sans"/>
                <a:cs typeface="Gill Sans"/>
                <a:sym typeface="Gill Sans"/>
              </a:rPr>
              <a:t>Følgende</a:t>
            </a:r>
            <a:r>
              <a:rPr lang="sv-SE" sz="1600" dirty="0">
                <a:solidFill>
                  <a:srgbClr val="000000"/>
                </a:solidFill>
                <a:ea typeface="Gill Sans"/>
                <a:cs typeface="Gill Sans"/>
                <a:sym typeface="Gill Sans"/>
              </a:rPr>
              <a:t> plan er </a:t>
            </a:r>
            <a:r>
              <a:rPr lang="sv-SE" sz="1600" dirty="0" err="1">
                <a:solidFill>
                  <a:srgbClr val="000000"/>
                </a:solidFill>
                <a:ea typeface="Gill Sans"/>
                <a:cs typeface="Gill Sans"/>
                <a:sym typeface="Gill Sans"/>
              </a:rPr>
              <a:t>beregnet</a:t>
            </a:r>
            <a:r>
              <a:rPr lang="sv-SE" sz="1600" dirty="0">
                <a:solidFill>
                  <a:srgbClr val="000000"/>
                </a:solidFill>
                <a:ea typeface="Gill Sans"/>
                <a:cs typeface="Gill Sans"/>
                <a:sym typeface="Gill Sans"/>
              </a:rPr>
              <a:t> for en 45-minutters </a:t>
            </a:r>
            <a:r>
              <a:rPr lang="sv-SE" sz="1600" dirty="0" err="1">
                <a:solidFill>
                  <a:srgbClr val="000000"/>
                </a:solidFill>
                <a:ea typeface="Gill Sans"/>
                <a:cs typeface="Gill Sans"/>
                <a:sym typeface="Gill Sans"/>
              </a:rPr>
              <a:t>leksjon</a:t>
            </a:r>
            <a:r>
              <a:rPr lang="sv-SE" sz="1600" dirty="0">
                <a:solidFill>
                  <a:srgbClr val="000000"/>
                </a:solidFill>
                <a:ea typeface="Gill Sans"/>
                <a:cs typeface="Gill Sans"/>
                <a:sym typeface="Gill Sans"/>
              </a:rPr>
              <a:t>, men du kan </a:t>
            </a:r>
            <a:r>
              <a:rPr lang="sv-SE" sz="1600" dirty="0" err="1">
                <a:solidFill>
                  <a:srgbClr val="000000"/>
                </a:solidFill>
                <a:ea typeface="Gill Sans"/>
                <a:cs typeface="Gill Sans"/>
                <a:sym typeface="Gill Sans"/>
              </a:rPr>
              <a:t>tilpasse</a:t>
            </a:r>
            <a:r>
              <a:rPr lang="sv-SE" sz="1600" dirty="0">
                <a:solidFill>
                  <a:srgbClr val="000000"/>
                </a:solidFill>
                <a:ea typeface="Gill Sans"/>
                <a:cs typeface="Gill Sans"/>
                <a:sym typeface="Gill Sans"/>
              </a:rPr>
              <a:t> planen </a:t>
            </a:r>
            <a:r>
              <a:rPr lang="sv-SE" sz="1600" dirty="0" err="1">
                <a:solidFill>
                  <a:srgbClr val="000000"/>
                </a:solidFill>
                <a:ea typeface="Gill Sans"/>
                <a:cs typeface="Gill Sans"/>
                <a:sym typeface="Gill Sans"/>
              </a:rPr>
              <a:t>til</a:t>
            </a:r>
            <a:r>
              <a:rPr lang="sv-SE" sz="1600" dirty="0">
                <a:solidFill>
                  <a:srgbClr val="000000"/>
                </a:solidFill>
                <a:ea typeface="Gill Sans"/>
                <a:cs typeface="Gill Sans"/>
                <a:sym typeface="Gill Sans"/>
              </a:rPr>
              <a:t> en 75-minutters dialog slik i </a:t>
            </a:r>
            <a:r>
              <a:rPr lang="sv-SE" sz="1600" dirty="0" err="1">
                <a:solidFill>
                  <a:srgbClr val="000000"/>
                </a:solidFill>
                <a:ea typeface="Gill Sans"/>
                <a:cs typeface="Gill Sans"/>
                <a:sym typeface="Gill Sans"/>
              </a:rPr>
              <a:t>eksemplet</a:t>
            </a:r>
            <a:r>
              <a:rPr lang="sv-SE" sz="1600" dirty="0">
                <a:solidFill>
                  <a:srgbClr val="000000"/>
                </a:solidFill>
                <a:ea typeface="Gill Sans"/>
                <a:cs typeface="Gill Sans"/>
                <a:sym typeface="Gill Sans"/>
              </a:rPr>
              <a:t> </a:t>
            </a:r>
            <a:r>
              <a:rPr lang="sv-SE" sz="1600" dirty="0" err="1">
                <a:solidFill>
                  <a:srgbClr val="000000"/>
                </a:solidFill>
                <a:ea typeface="Gill Sans"/>
                <a:cs typeface="Gill Sans"/>
                <a:sym typeface="Gill Sans"/>
              </a:rPr>
              <a:t>ovenfor</a:t>
            </a:r>
            <a:r>
              <a:rPr lang="sv-SE" sz="1600" dirty="0">
                <a:solidFill>
                  <a:srgbClr val="000000"/>
                </a:solidFill>
                <a:ea typeface="Gill Sans"/>
                <a:cs typeface="Gill Sans"/>
                <a:sym typeface="Gill Sans"/>
              </a:rPr>
              <a:t>.</a:t>
            </a:r>
          </a:p>
        </p:txBody>
      </p:sp>
    </p:spTree>
    <p:extLst>
      <p:ext uri="{BB962C8B-B14F-4D97-AF65-F5344CB8AC3E}">
        <p14:creationId xmlns:p14="http://schemas.microsoft.com/office/powerpoint/2010/main" val="2069216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C7C2C-AC1F-1E75-084D-498268C17AEA}"/>
              </a:ext>
            </a:extLst>
          </p:cNvPr>
          <p:cNvSpPr>
            <a:spLocks noGrp="1"/>
          </p:cNvSpPr>
          <p:nvPr>
            <p:ph type="title"/>
          </p:nvPr>
        </p:nvSpPr>
        <p:spPr>
          <a:xfrm>
            <a:off x="715992" y="681037"/>
            <a:ext cx="10532853" cy="624277"/>
          </a:xfrm>
        </p:spPr>
        <p:txBody>
          <a:bodyPr>
            <a:normAutofit fontScale="90000"/>
          </a:bodyPr>
          <a:lstStyle/>
          <a:p>
            <a:r>
              <a:rPr lang="da-DK" sz="3600" b="1" dirty="0">
                <a:solidFill>
                  <a:srgbClr val="000000"/>
                </a:solidFill>
                <a:ea typeface="Gill Sans"/>
                <a:cs typeface="Gill Sans"/>
                <a:sym typeface="Gill Sans"/>
              </a:rPr>
              <a:t>Dialogpause om</a:t>
            </a:r>
            <a:r>
              <a:rPr lang="sv-SE" sz="3600" b="1" dirty="0">
                <a:highlight>
                  <a:srgbClr val="FFFFFF"/>
                </a:highlight>
                <a:ea typeface="Gill Sans"/>
                <a:cs typeface="Gill Sans"/>
                <a:sym typeface="Gill Sans"/>
              </a:rPr>
              <a:t> vann (45 min)</a:t>
            </a:r>
            <a:br>
              <a:rPr lang="sv-SE" sz="3600" b="1" dirty="0">
                <a:highlight>
                  <a:srgbClr val="FFFFFF"/>
                </a:highlight>
                <a:ea typeface="Gill Sans"/>
                <a:cs typeface="Gill Sans"/>
                <a:sym typeface="Gill Sans"/>
              </a:rPr>
            </a:br>
            <a:r>
              <a:rPr lang="sv-SE" sz="3600" b="1" dirty="0">
                <a:highlight>
                  <a:srgbClr val="FFFFFF"/>
                </a:highlight>
                <a:ea typeface="Gill Sans"/>
                <a:cs typeface="Gill Sans"/>
                <a:sym typeface="Gill Sans"/>
              </a:rPr>
              <a:t>8 min </a:t>
            </a:r>
            <a:r>
              <a:rPr lang="sv-SE" sz="3600" b="1" dirty="0" err="1">
                <a:highlight>
                  <a:srgbClr val="FFFFFF"/>
                </a:highlight>
                <a:ea typeface="Gill Sans"/>
                <a:cs typeface="Gill Sans"/>
                <a:sym typeface="Gill Sans"/>
              </a:rPr>
              <a:t>oppstart</a:t>
            </a:r>
            <a:endParaRPr lang="fi-FI" dirty="0"/>
          </a:p>
        </p:txBody>
      </p:sp>
      <p:sp>
        <p:nvSpPr>
          <p:cNvPr id="3" name="Sisällön paikkamerkki 2">
            <a:extLst>
              <a:ext uri="{FF2B5EF4-FFF2-40B4-BE49-F238E27FC236}">
                <a16:creationId xmlns:a16="http://schemas.microsoft.com/office/drawing/2014/main" id="{1B887223-82AC-6A87-F2B5-AD374F86A6DF}"/>
              </a:ext>
            </a:extLst>
          </p:cNvPr>
          <p:cNvSpPr>
            <a:spLocks noGrp="1"/>
          </p:cNvSpPr>
          <p:nvPr>
            <p:ph idx="1"/>
          </p:nvPr>
        </p:nvSpPr>
        <p:spPr>
          <a:xfrm>
            <a:off x="715991" y="1488774"/>
            <a:ext cx="10532853" cy="927855"/>
          </a:xfrm>
          <a:ln w="3175">
            <a:solidFill>
              <a:schemeClr val="tx1"/>
            </a:solidFill>
          </a:ln>
        </p:spPr>
        <p:txBody>
          <a:bodyPr>
            <a:normAutofit/>
          </a:bodyPr>
          <a:lstStyle/>
          <a:p>
            <a:pPr marL="0" indent="0">
              <a:lnSpc>
                <a:spcPct val="100000"/>
              </a:lnSpc>
              <a:buClr>
                <a:srgbClr val="000000"/>
              </a:buClr>
              <a:buSzPts val="1400"/>
              <a:buNone/>
            </a:pPr>
            <a:r>
              <a:rPr lang="sv-SE" sz="1600" b="1" dirty="0" err="1">
                <a:solidFill>
                  <a:schemeClr val="dk1"/>
                </a:solidFill>
                <a:ea typeface="Gill Sans"/>
                <a:cs typeface="Gill Sans"/>
                <a:sym typeface="Gill Sans"/>
              </a:rPr>
              <a:t>Instrukser</a:t>
            </a:r>
            <a:r>
              <a:rPr lang="sv-SE" sz="1600" b="1" dirty="0">
                <a:solidFill>
                  <a:schemeClr val="dk1"/>
                </a:solidFill>
                <a:ea typeface="Gill Sans"/>
                <a:cs typeface="Gill Sans"/>
                <a:sym typeface="Gill Sans"/>
              </a:rPr>
              <a:t> for </a:t>
            </a:r>
            <a:r>
              <a:rPr lang="sv-SE" sz="1600" b="1" dirty="0" err="1">
                <a:solidFill>
                  <a:schemeClr val="dk1"/>
                </a:solidFill>
                <a:ea typeface="Gill Sans"/>
                <a:cs typeface="Gill Sans"/>
                <a:sym typeface="Gill Sans"/>
              </a:rPr>
              <a:t>diskusjonslederen</a:t>
            </a:r>
            <a:endParaRPr lang="sv-SE" sz="1600" b="1" dirty="0">
              <a:solidFill>
                <a:schemeClr val="dk1"/>
              </a:solidFill>
              <a:ea typeface="Gill Sans"/>
              <a:cs typeface="Gill Sans"/>
              <a:sym typeface="Gill Sans"/>
            </a:endParaRPr>
          </a:p>
          <a:p>
            <a:pPr marL="0" indent="0">
              <a:lnSpc>
                <a:spcPct val="100000"/>
              </a:lnSpc>
              <a:buClr>
                <a:schemeClr val="dk1"/>
              </a:buClr>
              <a:buSzPts val="1100"/>
              <a:buNone/>
            </a:pPr>
            <a:r>
              <a:rPr lang="sv-SE" sz="1600" dirty="0">
                <a:solidFill>
                  <a:schemeClr val="dk1"/>
                </a:solidFill>
                <a:ea typeface="Gill Sans"/>
                <a:cs typeface="Gill Sans"/>
                <a:sym typeface="Gill Sans"/>
              </a:rPr>
              <a:t>Vanlig </a:t>
            </a:r>
            <a:r>
              <a:rPr lang="sv-SE" sz="1600" dirty="0" err="1">
                <a:solidFill>
                  <a:schemeClr val="dk1"/>
                </a:solidFill>
                <a:ea typeface="Gill Sans"/>
                <a:cs typeface="Gill Sans"/>
                <a:sym typeface="Gill Sans"/>
              </a:rPr>
              <a:t>tekst</a:t>
            </a:r>
            <a:r>
              <a:rPr lang="sv-SE" sz="1600" dirty="0">
                <a:solidFill>
                  <a:schemeClr val="dk1"/>
                </a:solidFill>
                <a:ea typeface="Gill Sans"/>
                <a:cs typeface="Gill Sans"/>
                <a:sym typeface="Gill Sans"/>
              </a:rPr>
              <a:t>- </a:t>
            </a:r>
            <a:r>
              <a:rPr lang="sv-SE" sz="1600" dirty="0" err="1">
                <a:solidFill>
                  <a:schemeClr val="dk1"/>
                </a:solidFill>
                <a:ea typeface="Gill Sans"/>
                <a:cs typeface="Gill Sans"/>
                <a:sym typeface="Gill Sans"/>
              </a:rPr>
              <a:t>eksempelmanus</a:t>
            </a:r>
            <a:r>
              <a:rPr lang="sv-SE" sz="1600" dirty="0">
                <a:solidFill>
                  <a:schemeClr val="dk1"/>
                </a:solidFill>
                <a:ea typeface="Gill Sans"/>
                <a:cs typeface="Gill Sans"/>
                <a:sym typeface="Gill Sans"/>
              </a:rPr>
              <a:t>.  </a:t>
            </a:r>
            <a:r>
              <a:rPr lang="sv-SE" sz="1600" i="1" dirty="0" err="1">
                <a:solidFill>
                  <a:schemeClr val="dk1"/>
                </a:solidFill>
                <a:ea typeface="Gill Sans"/>
                <a:cs typeface="Gill Sans"/>
                <a:sym typeface="Gill Sans"/>
              </a:rPr>
              <a:t>Tekst</a:t>
            </a:r>
            <a:r>
              <a:rPr lang="sv-SE" sz="1600" i="1" dirty="0">
                <a:solidFill>
                  <a:schemeClr val="dk1"/>
                </a:solidFill>
                <a:ea typeface="Gill Sans"/>
                <a:cs typeface="Gill Sans"/>
                <a:sym typeface="Gill Sans"/>
              </a:rPr>
              <a:t> i kursiv – </a:t>
            </a:r>
            <a:r>
              <a:rPr lang="sv-SE" sz="1600" i="1" dirty="0" err="1">
                <a:solidFill>
                  <a:schemeClr val="dk1"/>
                </a:solidFill>
                <a:ea typeface="Gill Sans"/>
                <a:cs typeface="Gill Sans"/>
                <a:sym typeface="Gill Sans"/>
              </a:rPr>
              <a:t>instruksjoner</a:t>
            </a:r>
            <a:r>
              <a:rPr lang="sv-SE" sz="1600" i="1" dirty="0">
                <a:solidFill>
                  <a:schemeClr val="dk1"/>
                </a:solidFill>
                <a:ea typeface="Gill Sans"/>
                <a:cs typeface="Gill Sans"/>
                <a:sym typeface="Gill Sans"/>
              </a:rPr>
              <a:t> for </a:t>
            </a:r>
            <a:r>
              <a:rPr lang="sv-SE" sz="1600" i="1" dirty="0" err="1">
                <a:solidFill>
                  <a:schemeClr val="dk1"/>
                </a:solidFill>
                <a:ea typeface="Gill Sans"/>
                <a:cs typeface="Gill Sans"/>
                <a:sym typeface="Gill Sans"/>
              </a:rPr>
              <a:t>diskusjonslederen</a:t>
            </a:r>
            <a:endParaRPr lang="sv-SE" sz="1600" b="1" dirty="0">
              <a:solidFill>
                <a:schemeClr val="dk1"/>
              </a:solidFill>
              <a:latin typeface="Gill Sans"/>
              <a:ea typeface="Gill Sans"/>
              <a:cs typeface="Gill Sans"/>
              <a:sym typeface="Gill Sans"/>
            </a:endParaRPr>
          </a:p>
          <a:p>
            <a:endParaRPr lang="fi-FI" sz="1600" dirty="0"/>
          </a:p>
        </p:txBody>
      </p:sp>
      <p:sp>
        <p:nvSpPr>
          <p:cNvPr id="7" name="Tekstiruutu 6">
            <a:extLst>
              <a:ext uri="{FF2B5EF4-FFF2-40B4-BE49-F238E27FC236}">
                <a16:creationId xmlns:a16="http://schemas.microsoft.com/office/drawing/2014/main" id="{0D125468-E6C5-3ED9-254F-A4D6EE791E6A}"/>
              </a:ext>
            </a:extLst>
          </p:cNvPr>
          <p:cNvSpPr txBox="1"/>
          <p:nvPr/>
        </p:nvSpPr>
        <p:spPr>
          <a:xfrm>
            <a:off x="715992" y="2822394"/>
            <a:ext cx="11149437" cy="3519297"/>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200"/>
              </a:spcAft>
              <a:buClr>
                <a:prstClr val="black"/>
              </a:buClr>
              <a:buSzPts val="600"/>
              <a:buFontTx/>
              <a:buNone/>
              <a:tabLst/>
              <a:defRPr/>
            </a:pPr>
            <a:r>
              <a:rPr kumimoji="0" lang="nb-NO" sz="1600" b="0" i="0" u="none" strike="noStrike" kern="1200" cap="none" spc="0" normalizeH="0" baseline="0" noProof="0" dirty="0">
                <a:ln>
                  <a:noFill/>
                </a:ln>
                <a:solidFill>
                  <a:srgbClr val="000000"/>
                </a:solidFill>
                <a:effectLst/>
                <a:uLnTx/>
                <a:uFillTx/>
                <a:ea typeface="Gill Sans"/>
                <a:cs typeface="Gill Sans"/>
                <a:sym typeface="Gill Sans"/>
              </a:rPr>
              <a:t>Velkommen til en dialogpause om vannrensing! Hyggelig å ha deg her. Mitt navn er N.N., og jeg skal lede diskusjonen. I dag skal vi prøve å utdype vår forståelse av vann, dets betydning og de erfaringene og tankene vi har om temaet. Jeg gir ordet.</a:t>
            </a:r>
            <a:endParaRPr lang="nb-NO" sz="1600" dirty="0">
              <a:solidFill>
                <a:srgbClr val="000000"/>
              </a:solidFill>
              <a:ea typeface="Gill Sans"/>
              <a:cs typeface="Gill Sans"/>
              <a:sym typeface="Gill Sans"/>
            </a:endParaRPr>
          </a:p>
          <a:p>
            <a:pPr marL="0" marR="0" lvl="0" indent="0" algn="l" defTabSz="914400" rtl="0" eaLnBrk="1" fontAlgn="auto" latinLnBrk="0" hangingPunct="1">
              <a:lnSpc>
                <a:spcPct val="115000"/>
              </a:lnSpc>
              <a:spcBef>
                <a:spcPts val="0"/>
              </a:spcBef>
              <a:spcAft>
                <a:spcPts val="1200"/>
              </a:spcAft>
              <a:buClr>
                <a:prstClr val="black"/>
              </a:buClr>
              <a:buSzPts val="600"/>
              <a:buFontTx/>
              <a:buNone/>
              <a:tabLst/>
              <a:defRPr/>
            </a:pPr>
            <a:r>
              <a:rPr kumimoji="0" lang="nb-NO" sz="1600" b="0" i="0" u="none" strike="noStrike" kern="1200" cap="none" spc="0" normalizeH="0" baseline="0" noProof="0" dirty="0">
                <a:ln>
                  <a:noFill/>
                </a:ln>
                <a:solidFill>
                  <a:srgbClr val="000000"/>
                </a:solidFill>
                <a:effectLst/>
                <a:uLnTx/>
                <a:uFillTx/>
                <a:ea typeface="Gill Sans"/>
                <a:cs typeface="Gill Sans"/>
                <a:sym typeface="Gill Sans"/>
              </a:rPr>
              <a:t>Jeg håper at så mange av dere som mulig vil delta i diskusjonen i dag. La oss gi plass til hverandre. Noen ganger kan jeg spørre dere direkte om hvilke tanker eller erfaringer dere har om temaet. </a:t>
            </a:r>
            <a:endParaRPr lang="nb-NO" sz="1600" dirty="0">
              <a:solidFill>
                <a:srgbClr val="000000"/>
              </a:solidFill>
              <a:ea typeface="Gill Sans"/>
              <a:cs typeface="Gill Sans"/>
              <a:sym typeface="Gill Sans"/>
            </a:endParaRPr>
          </a:p>
          <a:p>
            <a:pPr marL="0" marR="0" lvl="0" indent="0" algn="l" defTabSz="914400" rtl="0" eaLnBrk="1" fontAlgn="auto" latinLnBrk="0" hangingPunct="1">
              <a:lnSpc>
                <a:spcPct val="115000"/>
              </a:lnSpc>
              <a:spcBef>
                <a:spcPts val="0"/>
              </a:spcBef>
              <a:spcAft>
                <a:spcPts val="1200"/>
              </a:spcAft>
              <a:buClr>
                <a:prstClr val="black"/>
              </a:buClr>
              <a:buSzPts val="600"/>
              <a:buFontTx/>
              <a:buNone/>
              <a:tabLst/>
              <a:defRPr/>
            </a:pPr>
            <a:r>
              <a:rPr kumimoji="0" lang="nb-NO" sz="1600" b="0" i="0" u="none" strike="noStrike" kern="1200" cap="none" spc="0" normalizeH="0" baseline="0" noProof="0" dirty="0">
                <a:ln>
                  <a:noFill/>
                </a:ln>
                <a:solidFill>
                  <a:srgbClr val="000000"/>
                </a:solidFill>
                <a:effectLst/>
                <a:uLnTx/>
                <a:uFillTx/>
                <a:ea typeface="Gill Sans"/>
                <a:cs typeface="Gill Sans"/>
                <a:sym typeface="Gill Sans"/>
              </a:rPr>
              <a:t>Denne samtalen er fortrolig. Hvis dere vil, kan dere si at dere deltok i samtalen, men ikke del hva noen annen har sagt i samtalen uten deres tillatelse. Det er viktig at hver person kan delta i diskusjonen i fred og ro.</a:t>
            </a:r>
          </a:p>
          <a:p>
            <a:pPr marL="0" marR="0" lvl="0" indent="0" algn="l" defTabSz="914400" rtl="0" eaLnBrk="1" fontAlgn="auto" latinLnBrk="0" hangingPunct="1">
              <a:lnSpc>
                <a:spcPct val="115000"/>
              </a:lnSpc>
              <a:spcBef>
                <a:spcPts val="0"/>
              </a:spcBef>
              <a:spcAft>
                <a:spcPts val="1200"/>
              </a:spcAft>
              <a:buClr>
                <a:prstClr val="black"/>
              </a:buClr>
              <a:buSzPts val="600"/>
              <a:buFontTx/>
              <a:buNone/>
              <a:tabLst/>
              <a:defRPr/>
            </a:pPr>
            <a:r>
              <a:rPr kumimoji="0" lang="nb-NO" sz="1600" b="0" i="0" u="none" strike="noStrike" kern="1200" cap="none" spc="0" normalizeH="0" baseline="0" noProof="0" dirty="0">
                <a:ln>
                  <a:noFill/>
                </a:ln>
                <a:solidFill>
                  <a:srgbClr val="000000"/>
                </a:solidFill>
                <a:effectLst/>
                <a:uLnTx/>
                <a:uFillTx/>
                <a:ea typeface="Gill Sans"/>
                <a:cs typeface="Gill Sans"/>
                <a:sym typeface="Gill Sans"/>
              </a:rPr>
              <a:t>Det hadde vært fint å høre hvem som er her i dag. Nå tar vi en presentasjonsrunde der alle presenterer seg med fornavn. Samtidig deler vi et minne eller en tanke om vannrensing.</a:t>
            </a:r>
          </a:p>
          <a:p>
            <a:pPr marL="0" marR="0" lvl="0" indent="0" algn="l" defTabSz="914400" rtl="0" eaLnBrk="1" fontAlgn="auto" latinLnBrk="0" hangingPunct="1">
              <a:lnSpc>
                <a:spcPct val="115000"/>
              </a:lnSpc>
              <a:spcBef>
                <a:spcPts val="0"/>
              </a:spcBef>
              <a:spcAft>
                <a:spcPts val="1200"/>
              </a:spcAft>
              <a:buClr>
                <a:prstClr val="black"/>
              </a:buClr>
              <a:buSzPts val="600"/>
              <a:buFontTx/>
              <a:buNone/>
              <a:tabLst/>
              <a:defRPr/>
            </a:pPr>
            <a:r>
              <a:rPr kumimoji="0" lang="nb-NO" sz="1600" b="0" i="1" u="none" strike="noStrike" kern="1200" cap="none" spc="0" normalizeH="0" baseline="0" noProof="0" dirty="0">
                <a:ln>
                  <a:noFill/>
                </a:ln>
                <a:solidFill>
                  <a:srgbClr val="000000"/>
                </a:solidFill>
                <a:effectLst/>
                <a:uLnTx/>
                <a:uFillTx/>
                <a:ea typeface="Gill Sans"/>
                <a:cs typeface="Gill Sans"/>
                <a:sym typeface="Gill Sans"/>
              </a:rPr>
              <a:t>-&gt; Bruk bildet på neste side til å skrive ned navnene på deltakerne for deg selv.</a:t>
            </a:r>
            <a:endParaRPr kumimoji="0" lang="sv-SE" sz="16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1630384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9"/>
          <p:cNvPicPr preferRelativeResize="0"/>
          <p:nvPr/>
        </p:nvPicPr>
        <p:blipFill>
          <a:blip r:embed="rId3">
            <a:alphaModFix/>
          </a:blip>
          <a:stretch>
            <a:fillRect/>
          </a:stretch>
        </p:blipFill>
        <p:spPr>
          <a:xfrm>
            <a:off x="389867" y="397500"/>
            <a:ext cx="11426803" cy="6154200"/>
          </a:xfrm>
          <a:prstGeom prst="rect">
            <a:avLst/>
          </a:prstGeom>
          <a:noFill/>
          <a:ln>
            <a:noFill/>
          </a:ln>
        </p:spPr>
      </p:pic>
      <p:sp>
        <p:nvSpPr>
          <p:cNvPr id="2" name="Google Shape;125;p18">
            <a:extLst>
              <a:ext uri="{FF2B5EF4-FFF2-40B4-BE49-F238E27FC236}">
                <a16:creationId xmlns:a16="http://schemas.microsoft.com/office/drawing/2014/main" id="{879B9D24-0E7E-D2EE-956E-E4CE8494A9CA}"/>
              </a:ext>
            </a:extLst>
          </p:cNvPr>
          <p:cNvSpPr txBox="1"/>
          <p:nvPr/>
        </p:nvSpPr>
        <p:spPr>
          <a:xfrm>
            <a:off x="9724571" y="2435695"/>
            <a:ext cx="1811069" cy="568762"/>
          </a:xfrm>
          <a:prstGeom prst="rect">
            <a:avLst/>
          </a:prstGeom>
          <a:solidFill>
            <a:schemeClr val="bg1"/>
          </a:solidFill>
          <a:ln>
            <a:noFill/>
          </a:ln>
        </p:spPr>
        <p:txBody>
          <a:bodyPr spcFirstLastPara="1" wrap="square" lIns="121900" tIns="121900" rIns="121900" bIns="121900" anchor="t" anchorCtr="0">
            <a:noAutofit/>
          </a:bodyPr>
          <a:lstStyle/>
          <a:p>
            <a:r>
              <a:rPr lang="da" sz="2400" dirty="0">
                <a:latin typeface="Montserrat Light" panose="00000400000000000000" pitchFamily="50" charset="0"/>
                <a:ea typeface="Lato"/>
                <a:cs typeface="Lato"/>
                <a:sym typeface="Lato"/>
              </a:rPr>
              <a:t>sekretær</a:t>
            </a:r>
            <a:endParaRPr sz="2400" dirty="0">
              <a:latin typeface="Montserrat Light" panose="00000400000000000000" pitchFamily="50" charset="0"/>
              <a:ea typeface="Lato"/>
              <a:cs typeface="Lato"/>
              <a:sym typeface="Lato"/>
            </a:endParaRPr>
          </a:p>
        </p:txBody>
      </p:sp>
      <p:sp>
        <p:nvSpPr>
          <p:cNvPr id="3" name="Google Shape;125;p18">
            <a:extLst>
              <a:ext uri="{FF2B5EF4-FFF2-40B4-BE49-F238E27FC236}">
                <a16:creationId xmlns:a16="http://schemas.microsoft.com/office/drawing/2014/main" id="{51B88670-2DF5-AFE7-9DD4-9832906C20C5}"/>
              </a:ext>
            </a:extLst>
          </p:cNvPr>
          <p:cNvSpPr txBox="1"/>
          <p:nvPr/>
        </p:nvSpPr>
        <p:spPr>
          <a:xfrm>
            <a:off x="746794" y="4781731"/>
            <a:ext cx="2678577" cy="486955"/>
          </a:xfrm>
          <a:prstGeom prst="rect">
            <a:avLst/>
          </a:prstGeom>
          <a:solidFill>
            <a:schemeClr val="bg1"/>
          </a:solidFill>
          <a:ln>
            <a:noFill/>
          </a:ln>
        </p:spPr>
        <p:txBody>
          <a:bodyPr spcFirstLastPara="1" wrap="square" lIns="121900" tIns="121900" rIns="121900" bIns="121900" anchor="t" anchorCtr="0">
            <a:noAutofit/>
          </a:bodyPr>
          <a:lstStyle/>
          <a:p>
            <a:r>
              <a:rPr lang="da" sz="2400" dirty="0">
                <a:latin typeface="Montserrat Light" panose="00000400000000000000" pitchFamily="50" charset="0"/>
                <a:ea typeface="Lato"/>
                <a:cs typeface="Lato"/>
                <a:sym typeface="Lato"/>
              </a:rPr>
              <a:t>diskusjonsleder</a:t>
            </a:r>
            <a:endParaRPr sz="2400" dirty="0">
              <a:latin typeface="Montserrat Light" panose="00000400000000000000" pitchFamily="50" charset="0"/>
              <a:ea typeface="Lato"/>
              <a:cs typeface="Lato"/>
              <a:sym typeface="Lato"/>
            </a:endParaRPr>
          </a:p>
        </p:txBody>
      </p:sp>
      <p:sp>
        <p:nvSpPr>
          <p:cNvPr id="4" name="Google Shape;125;p18">
            <a:extLst>
              <a:ext uri="{FF2B5EF4-FFF2-40B4-BE49-F238E27FC236}">
                <a16:creationId xmlns:a16="http://schemas.microsoft.com/office/drawing/2014/main" id="{3477D230-CC60-0D35-6D1B-C51B23157C0A}"/>
              </a:ext>
            </a:extLst>
          </p:cNvPr>
          <p:cNvSpPr txBox="1"/>
          <p:nvPr/>
        </p:nvSpPr>
        <p:spPr>
          <a:xfrm>
            <a:off x="656361" y="1068844"/>
            <a:ext cx="2181132" cy="3165993"/>
          </a:xfrm>
          <a:prstGeom prst="rect">
            <a:avLst/>
          </a:prstGeom>
          <a:solidFill>
            <a:schemeClr val="bg1"/>
          </a:solidFill>
          <a:ln>
            <a:noFill/>
          </a:ln>
        </p:spPr>
        <p:txBody>
          <a:bodyPr spcFirstLastPara="1" wrap="square" lIns="121900" tIns="121900" rIns="121900" bIns="121900" anchor="t" anchorCtr="0">
            <a:noAutofit/>
          </a:bodyPr>
          <a:lstStyle/>
          <a:p>
            <a:r>
              <a:rPr lang="nb-NO" sz="1400" dirty="0">
                <a:latin typeface="Montserrat Light" panose="00000400000000000000" pitchFamily="50" charset="0"/>
                <a:ea typeface="Lato"/>
                <a:cs typeface="Lato"/>
                <a:sym typeface="Lato"/>
              </a:rPr>
              <a:t>Skriv ned navnene på deltakerne selv. Du kan ta notater mens deltakerne diskuterer. Dette vil for eksempel hjelpe deg med å legge merke til de tyste deltakerne.</a:t>
            </a:r>
          </a:p>
          <a:p>
            <a:endParaRPr lang="nb-NO" sz="1400" dirty="0">
              <a:latin typeface="Montserrat Light" panose="00000400000000000000" pitchFamily="50" charset="0"/>
              <a:ea typeface="Lato"/>
              <a:cs typeface="Lato"/>
              <a:sym typeface="Lato"/>
            </a:endParaRPr>
          </a:p>
          <a:p>
            <a:r>
              <a:rPr lang="nb-NO" sz="1400" dirty="0">
                <a:latin typeface="Montserrat Light" panose="00000400000000000000" pitchFamily="50" charset="0"/>
                <a:ea typeface="Lato"/>
                <a:cs typeface="Lato"/>
                <a:sym typeface="Lato"/>
              </a:rPr>
              <a:t>Se til å fortelle deltakerne om diskusjonen har en sekretær. Fortell dem at diskusjonen vil bli tatt opp anonymt.</a:t>
            </a:r>
            <a:endParaRPr sz="1400" dirty="0">
              <a:latin typeface="Montserrat Light" panose="00000400000000000000" pitchFamily="50" charset="0"/>
              <a:ea typeface="Lato"/>
              <a:cs typeface="Lato"/>
              <a:sym typeface="Lato"/>
            </a:endParaRPr>
          </a:p>
        </p:txBody>
      </p:sp>
      <p:cxnSp>
        <p:nvCxnSpPr>
          <p:cNvPr id="5" name="Suora yhdysviiva 4">
            <a:extLst>
              <a:ext uri="{FF2B5EF4-FFF2-40B4-BE49-F238E27FC236}">
                <a16:creationId xmlns:a16="http://schemas.microsoft.com/office/drawing/2014/main" id="{63B7BF08-0D85-7509-0DF6-27767055B2C5}"/>
              </a:ext>
            </a:extLst>
          </p:cNvPr>
          <p:cNvCxnSpPr>
            <a:cxnSpLocks/>
          </p:cNvCxnSpPr>
          <p:nvPr/>
        </p:nvCxnSpPr>
        <p:spPr>
          <a:xfrm flipV="1">
            <a:off x="1929516" y="4127611"/>
            <a:ext cx="1056640" cy="621968"/>
          </a:xfrm>
          <a:prstGeom prst="line">
            <a:avLst/>
          </a:prstGeom>
          <a:ln w="28575">
            <a:solidFill>
              <a:srgbClr val="FFE54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D1C5E3-AF6B-75D0-F7F8-3B53C18BEAE6}"/>
              </a:ext>
            </a:extLst>
          </p:cNvPr>
          <p:cNvSpPr>
            <a:spLocks noGrp="1"/>
          </p:cNvSpPr>
          <p:nvPr>
            <p:ph type="title"/>
          </p:nvPr>
        </p:nvSpPr>
        <p:spPr/>
        <p:txBody>
          <a:bodyPr/>
          <a:lstStyle/>
          <a:p>
            <a:r>
              <a:rPr lang="fi-FI" dirty="0" err="1"/>
              <a:t>Om</a:t>
            </a:r>
            <a:r>
              <a:rPr lang="fi-FI" dirty="0"/>
              <a:t> </a:t>
            </a:r>
            <a:r>
              <a:rPr lang="fi-FI" dirty="0" err="1"/>
              <a:t>spillereglene</a:t>
            </a:r>
            <a:endParaRPr lang="fi-FI" dirty="0"/>
          </a:p>
        </p:txBody>
      </p:sp>
      <p:sp>
        <p:nvSpPr>
          <p:cNvPr id="21" name="Google Shape;166;p6">
            <a:extLst>
              <a:ext uri="{FF2B5EF4-FFF2-40B4-BE49-F238E27FC236}">
                <a16:creationId xmlns:a16="http://schemas.microsoft.com/office/drawing/2014/main" id="{66333276-EC83-33C4-FD44-4345408DBB9F}"/>
              </a:ext>
            </a:extLst>
          </p:cNvPr>
          <p:cNvSpPr txBox="1">
            <a:spLocks noGrp="1"/>
          </p:cNvSpPr>
          <p:nvPr>
            <p:ph idx="1"/>
          </p:nvPr>
        </p:nvSpPr>
        <p:spPr>
          <a:xfrm>
            <a:off x="838200" y="1825625"/>
            <a:ext cx="5553974" cy="4351338"/>
          </a:xfrm>
          <a:prstGeom prst="rect">
            <a:avLst/>
          </a:prstGeom>
          <a:noFill/>
          <a:ln>
            <a:noFill/>
          </a:ln>
        </p:spPr>
        <p:txBody>
          <a:bodyPr spcFirstLastPara="1" wrap="square" lIns="68700" tIns="68700" rIns="68700" bIns="68700" anchor="t" anchorCtr="0">
            <a:noAutofit/>
          </a:bodyPr>
          <a:lstStyle/>
          <a:p>
            <a:pPr marL="211662" indent="0">
              <a:buClr>
                <a:srgbClr val="000000"/>
              </a:buClr>
              <a:buSzPts val="1100"/>
              <a:buNone/>
            </a:pPr>
            <a:r>
              <a:rPr lang="sv-SE" sz="1600" b="1" dirty="0" err="1">
                <a:solidFill>
                  <a:srgbClr val="000000"/>
                </a:solidFill>
                <a:ea typeface="Gill Sans"/>
                <a:cs typeface="Gill Sans"/>
                <a:sym typeface="Gill Sans"/>
              </a:rPr>
              <a:t>Jeg</a:t>
            </a:r>
            <a:r>
              <a:rPr lang="sv-SE" sz="1600" b="1" dirty="0">
                <a:solidFill>
                  <a:srgbClr val="000000"/>
                </a:solidFill>
                <a:ea typeface="Gill Sans"/>
                <a:cs typeface="Gill Sans"/>
                <a:sym typeface="Gill Sans"/>
              </a:rPr>
              <a:t> </a:t>
            </a:r>
            <a:r>
              <a:rPr lang="sv-SE" sz="1600" b="1" dirty="0" err="1">
                <a:solidFill>
                  <a:srgbClr val="000000"/>
                </a:solidFill>
                <a:ea typeface="Gill Sans"/>
                <a:cs typeface="Gill Sans"/>
                <a:sym typeface="Gill Sans"/>
              </a:rPr>
              <a:t>lytter</a:t>
            </a:r>
            <a:r>
              <a:rPr lang="sv-SE" sz="1600" b="1" dirty="0">
                <a:solidFill>
                  <a:srgbClr val="000000"/>
                </a:solidFill>
                <a:ea typeface="Gill Sans"/>
                <a:cs typeface="Gill Sans"/>
                <a:sym typeface="Gill Sans"/>
              </a:rPr>
              <a:t> </a:t>
            </a:r>
            <a:r>
              <a:rPr lang="sv-SE" sz="1600" b="1" dirty="0" err="1">
                <a:solidFill>
                  <a:srgbClr val="000000"/>
                </a:solidFill>
                <a:ea typeface="Gill Sans"/>
                <a:cs typeface="Gill Sans"/>
                <a:sym typeface="Gill Sans"/>
              </a:rPr>
              <a:t>til</a:t>
            </a:r>
            <a:r>
              <a:rPr lang="sv-SE" sz="1600" b="1" dirty="0">
                <a:solidFill>
                  <a:srgbClr val="000000"/>
                </a:solidFill>
                <a:ea typeface="Gill Sans"/>
                <a:cs typeface="Gill Sans"/>
                <a:sym typeface="Gill Sans"/>
              </a:rPr>
              <a:t> andre </a:t>
            </a:r>
            <a:r>
              <a:rPr lang="sv-SE" sz="1600" b="1" dirty="0" err="1">
                <a:solidFill>
                  <a:srgbClr val="000000"/>
                </a:solidFill>
                <a:ea typeface="Gill Sans"/>
                <a:cs typeface="Gill Sans"/>
                <a:sym typeface="Gill Sans"/>
              </a:rPr>
              <a:t>og</a:t>
            </a:r>
            <a:r>
              <a:rPr lang="sv-SE" sz="1600" b="1" dirty="0">
                <a:solidFill>
                  <a:srgbClr val="000000"/>
                </a:solidFill>
                <a:ea typeface="Gill Sans"/>
                <a:cs typeface="Gill Sans"/>
                <a:sym typeface="Gill Sans"/>
              </a:rPr>
              <a:t> </a:t>
            </a:r>
            <a:r>
              <a:rPr lang="sv-SE" sz="1600" b="1" dirty="0" err="1">
                <a:solidFill>
                  <a:srgbClr val="000000"/>
                </a:solidFill>
                <a:ea typeface="Gill Sans"/>
                <a:cs typeface="Gill Sans"/>
                <a:sym typeface="Gill Sans"/>
              </a:rPr>
              <a:t>konsentrerer</a:t>
            </a:r>
            <a:r>
              <a:rPr lang="sv-SE" sz="1600" b="1" dirty="0">
                <a:solidFill>
                  <a:srgbClr val="000000"/>
                </a:solidFill>
                <a:ea typeface="Gill Sans"/>
                <a:cs typeface="Gill Sans"/>
                <a:sym typeface="Gill Sans"/>
              </a:rPr>
              <a:t> </a:t>
            </a:r>
            <a:r>
              <a:rPr lang="sv-SE" sz="1600" b="1" dirty="0" err="1">
                <a:solidFill>
                  <a:srgbClr val="000000"/>
                </a:solidFill>
                <a:ea typeface="Gill Sans"/>
                <a:cs typeface="Gill Sans"/>
                <a:sym typeface="Gill Sans"/>
              </a:rPr>
              <a:t>meg</a:t>
            </a:r>
            <a:r>
              <a:rPr lang="sv-SE" sz="1600" b="1" dirty="0">
                <a:solidFill>
                  <a:srgbClr val="000000"/>
                </a:solidFill>
                <a:ea typeface="Gill Sans"/>
                <a:cs typeface="Gill Sans"/>
                <a:sym typeface="Gill Sans"/>
              </a:rPr>
              <a:t>. </a:t>
            </a:r>
          </a:p>
          <a:p>
            <a:pPr marL="211662" indent="0">
              <a:buClr>
                <a:srgbClr val="000000"/>
              </a:buClr>
              <a:buSzPts val="1100"/>
              <a:buNone/>
            </a:pPr>
            <a:r>
              <a:rPr lang="nb-NO" sz="1600" i="1" dirty="0">
                <a:solidFill>
                  <a:srgbClr val="000000"/>
                </a:solidFill>
                <a:ea typeface="Gill Sans"/>
                <a:cs typeface="Gill Sans"/>
                <a:sym typeface="Gill Sans"/>
              </a:rPr>
              <a:t>Alle har mulighet til å dele sine egne tanker om diskusjonstemaet, men vi avbryter ikke hverandre. La mobiltelefoner ligge utenfor samtalen. Diskusjonslederen gir ordet.</a:t>
            </a:r>
            <a:endParaRPr lang="nb-NO" sz="1600" b="1" dirty="0">
              <a:solidFill>
                <a:srgbClr val="000000"/>
              </a:solidFill>
              <a:ea typeface="Gill Sans"/>
              <a:cs typeface="Gill Sans"/>
              <a:sym typeface="Gill Sans"/>
            </a:endParaRPr>
          </a:p>
          <a:p>
            <a:pPr marL="211662" indent="0">
              <a:buClr>
                <a:srgbClr val="000000"/>
              </a:buClr>
              <a:buSzPts val="1100"/>
              <a:buNone/>
            </a:pPr>
            <a:r>
              <a:rPr lang="nb-NO" sz="1600" b="1" dirty="0">
                <a:solidFill>
                  <a:srgbClr val="000000"/>
                </a:solidFill>
                <a:ea typeface="Gill Sans"/>
                <a:cs typeface="Gill Sans"/>
                <a:sym typeface="Gill Sans"/>
              </a:rPr>
              <a:t>Jeg deler mine egne tanker og erfaringer. </a:t>
            </a:r>
          </a:p>
          <a:p>
            <a:pPr marL="211662" indent="0">
              <a:buClr>
                <a:srgbClr val="000000"/>
              </a:buClr>
              <a:buSzPts val="1100"/>
              <a:buNone/>
            </a:pPr>
            <a:r>
              <a:rPr lang="nb-NO" sz="1600" i="1" dirty="0">
                <a:solidFill>
                  <a:srgbClr val="000000"/>
                </a:solidFill>
                <a:ea typeface="Gill Sans"/>
                <a:cs typeface="Gill Sans"/>
                <a:sym typeface="Gill Sans"/>
              </a:rPr>
              <a:t>Vi vil gjerne høre dine tanker om diskusjonstemaet. Du trenger ikke å ha de riktige svarene. Du kan fortsette der den forrige slapp.</a:t>
            </a:r>
          </a:p>
          <a:p>
            <a:pPr marL="211662" indent="0">
              <a:buClr>
                <a:srgbClr val="000000"/>
              </a:buClr>
              <a:buSzPts val="1100"/>
              <a:buNone/>
            </a:pPr>
            <a:r>
              <a:rPr lang="nb-NO" sz="1600" b="1" dirty="0">
                <a:solidFill>
                  <a:srgbClr val="000000"/>
                </a:solidFill>
                <a:ea typeface="Gill Sans"/>
                <a:cs typeface="Gill Sans"/>
                <a:sym typeface="Gill Sans"/>
              </a:rPr>
              <a:t>Jeg er vennlig og respekterer andre. </a:t>
            </a:r>
          </a:p>
          <a:p>
            <a:pPr marL="211662" indent="0">
              <a:buClr>
                <a:srgbClr val="000000"/>
              </a:buClr>
              <a:buSzPts val="1100"/>
              <a:buNone/>
            </a:pPr>
            <a:r>
              <a:rPr lang="fi-FI" sz="1600" i="1" dirty="0">
                <a:solidFill>
                  <a:srgbClr val="000000"/>
                </a:solidFill>
                <a:ea typeface="Gill Sans"/>
                <a:cs typeface="Gill Sans"/>
                <a:sym typeface="Gill Sans"/>
              </a:rPr>
              <a:t>Vi </a:t>
            </a:r>
            <a:r>
              <a:rPr lang="fi-FI" sz="1600" i="1" dirty="0" err="1">
                <a:solidFill>
                  <a:srgbClr val="000000"/>
                </a:solidFill>
                <a:ea typeface="Gill Sans"/>
                <a:cs typeface="Gill Sans"/>
                <a:sym typeface="Gill Sans"/>
              </a:rPr>
              <a:t>respekterer</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forskjellige</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mennesker</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og</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deres</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erfaringer</a:t>
            </a:r>
            <a:r>
              <a:rPr lang="fi-FI" sz="1600" i="1" dirty="0">
                <a:solidFill>
                  <a:srgbClr val="000000"/>
                </a:solidFill>
                <a:ea typeface="Gill Sans"/>
                <a:cs typeface="Gill Sans"/>
                <a:sym typeface="Gill Sans"/>
              </a:rPr>
              <a:t>. Vi </a:t>
            </a:r>
            <a:r>
              <a:rPr lang="fi-FI" sz="1600" i="1" dirty="0" err="1">
                <a:solidFill>
                  <a:srgbClr val="000000"/>
                </a:solidFill>
                <a:ea typeface="Gill Sans"/>
                <a:cs typeface="Gill Sans"/>
                <a:sym typeface="Gill Sans"/>
              </a:rPr>
              <a:t>kan</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reflektere</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over</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ting</a:t>
            </a:r>
            <a:r>
              <a:rPr lang="fi-FI" sz="1600" i="1" dirty="0">
                <a:solidFill>
                  <a:srgbClr val="000000"/>
                </a:solidFill>
                <a:ea typeface="Gill Sans"/>
                <a:cs typeface="Gill Sans"/>
                <a:sym typeface="Gill Sans"/>
              </a:rPr>
              <a:t> sammen </a:t>
            </a:r>
            <a:r>
              <a:rPr lang="fi-FI" sz="1600" i="1" dirty="0" err="1">
                <a:solidFill>
                  <a:srgbClr val="000000"/>
                </a:solidFill>
                <a:ea typeface="Gill Sans"/>
                <a:cs typeface="Gill Sans"/>
                <a:sym typeface="Gill Sans"/>
              </a:rPr>
              <a:t>uten</a:t>
            </a:r>
            <a:r>
              <a:rPr lang="fi-FI" sz="1600" i="1" dirty="0">
                <a:solidFill>
                  <a:srgbClr val="000000"/>
                </a:solidFill>
                <a:ea typeface="Gill Sans"/>
                <a:cs typeface="Gill Sans"/>
                <a:sym typeface="Gill Sans"/>
              </a:rPr>
              <a:t> å </a:t>
            </a:r>
            <a:r>
              <a:rPr lang="fi-FI" sz="1600" i="1" dirty="0" err="1">
                <a:solidFill>
                  <a:srgbClr val="000000"/>
                </a:solidFill>
                <a:ea typeface="Gill Sans"/>
                <a:cs typeface="Gill Sans"/>
                <a:sym typeface="Gill Sans"/>
              </a:rPr>
              <a:t>være</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enige</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med</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hverandre</a:t>
            </a:r>
            <a:r>
              <a:rPr lang="fi-FI" sz="1600" i="1" dirty="0">
                <a:solidFill>
                  <a:srgbClr val="000000"/>
                </a:solidFill>
                <a:ea typeface="Gill Sans"/>
                <a:cs typeface="Gill Sans"/>
                <a:sym typeface="Gill Sans"/>
              </a:rPr>
              <a:t>. Vi </a:t>
            </a:r>
            <a:r>
              <a:rPr lang="fi-FI" sz="1600" i="1" dirty="0" err="1">
                <a:solidFill>
                  <a:srgbClr val="000000"/>
                </a:solidFill>
                <a:ea typeface="Gill Sans"/>
                <a:cs typeface="Gill Sans"/>
                <a:sym typeface="Gill Sans"/>
              </a:rPr>
              <a:t>snakker</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ikke</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om</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hva</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andre</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har</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fortalt</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under</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samtalen</a:t>
            </a:r>
            <a:r>
              <a:rPr lang="fi-FI" sz="1600" i="1" dirty="0">
                <a:solidFill>
                  <a:srgbClr val="000000"/>
                </a:solidFill>
                <a:ea typeface="Gill Sans"/>
                <a:cs typeface="Gill Sans"/>
                <a:sym typeface="Gill Sans"/>
              </a:rPr>
              <a:t>. Vi </a:t>
            </a:r>
            <a:r>
              <a:rPr lang="fi-FI" sz="1600" i="1" dirty="0" err="1">
                <a:solidFill>
                  <a:srgbClr val="000000"/>
                </a:solidFill>
                <a:ea typeface="Gill Sans"/>
                <a:cs typeface="Gill Sans"/>
                <a:sym typeface="Gill Sans"/>
              </a:rPr>
              <a:t>mobber</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ikke</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andre</a:t>
            </a:r>
            <a:r>
              <a:rPr lang="fi-FI" sz="1600" i="1" dirty="0">
                <a:solidFill>
                  <a:srgbClr val="000000"/>
                </a:solidFill>
                <a:ea typeface="Gill Sans"/>
                <a:cs typeface="Gill Sans"/>
                <a:sym typeface="Gill Sans"/>
              </a:rPr>
              <a:t> </a:t>
            </a:r>
            <a:r>
              <a:rPr lang="fi-FI" sz="1600" i="1" dirty="0" err="1">
                <a:solidFill>
                  <a:srgbClr val="000000"/>
                </a:solidFill>
                <a:ea typeface="Gill Sans"/>
                <a:cs typeface="Gill Sans"/>
                <a:sym typeface="Gill Sans"/>
              </a:rPr>
              <a:t>deltakere</a:t>
            </a:r>
            <a:r>
              <a:rPr lang="fi-FI" sz="1600" i="1" dirty="0">
                <a:solidFill>
                  <a:srgbClr val="000000"/>
                </a:solidFill>
                <a:ea typeface="Gill Sans"/>
                <a:cs typeface="Gill Sans"/>
                <a:sym typeface="Gill Sans"/>
              </a:rPr>
              <a:t>.</a:t>
            </a:r>
            <a:endParaRPr sz="1600" i="1" dirty="0">
              <a:solidFill>
                <a:srgbClr val="000000"/>
              </a:solidFill>
              <a:ea typeface="Gill Sans"/>
              <a:cs typeface="Gill Sans"/>
              <a:sym typeface="Gill Sans"/>
            </a:endParaRPr>
          </a:p>
        </p:txBody>
      </p:sp>
      <p:sp>
        <p:nvSpPr>
          <p:cNvPr id="22" name="Tekstiruutu 21">
            <a:extLst>
              <a:ext uri="{FF2B5EF4-FFF2-40B4-BE49-F238E27FC236}">
                <a16:creationId xmlns:a16="http://schemas.microsoft.com/office/drawing/2014/main" id="{5D8644BD-1F91-FF16-ACDB-156ECCBE65E2}"/>
              </a:ext>
            </a:extLst>
          </p:cNvPr>
          <p:cNvSpPr txBox="1"/>
          <p:nvPr/>
        </p:nvSpPr>
        <p:spPr>
          <a:xfrm>
            <a:off x="6970059" y="1690688"/>
            <a:ext cx="4383741" cy="4019562"/>
          </a:xfrm>
          <a:prstGeom prst="rect">
            <a:avLst/>
          </a:prstGeom>
          <a:noFill/>
          <a:ln>
            <a:solidFill>
              <a:schemeClr val="tx1"/>
            </a:solidFill>
          </a:ln>
        </p:spPr>
        <p:txBody>
          <a:bodyPr wrap="square" rtlCol="0">
            <a:spAutoFit/>
          </a:bodyPr>
          <a:lstStyle/>
          <a:p>
            <a:pPr>
              <a:lnSpc>
                <a:spcPct val="115000"/>
              </a:lnSpc>
              <a:buClr>
                <a:srgbClr val="000000"/>
              </a:buClr>
              <a:buSzPts val="1000"/>
            </a:pPr>
            <a:r>
              <a:rPr lang="sv-SE" sz="1600" dirty="0" err="1">
                <a:solidFill>
                  <a:schemeClr val="dk1"/>
                </a:solidFill>
                <a:ea typeface="Gill Sans"/>
                <a:cs typeface="Gill Sans"/>
                <a:sym typeface="Gill Sans"/>
              </a:rPr>
              <a:t>Takk</a:t>
            </a:r>
            <a:r>
              <a:rPr lang="sv-SE" sz="1600" dirty="0">
                <a:solidFill>
                  <a:schemeClr val="dk1"/>
                </a:solidFill>
                <a:ea typeface="Gill Sans"/>
                <a:cs typeface="Gill Sans"/>
                <a:sym typeface="Gill Sans"/>
              </a:rPr>
              <a:t>, </a:t>
            </a:r>
            <a:r>
              <a:rPr lang="sv-SE" sz="1600" dirty="0" err="1">
                <a:solidFill>
                  <a:schemeClr val="dk1"/>
                </a:solidFill>
                <a:ea typeface="Gill Sans"/>
                <a:cs typeface="Gill Sans"/>
                <a:sym typeface="Gill Sans"/>
              </a:rPr>
              <a:t>hva</a:t>
            </a:r>
            <a:r>
              <a:rPr lang="sv-SE" sz="1600" dirty="0">
                <a:solidFill>
                  <a:schemeClr val="dk1"/>
                </a:solidFill>
                <a:ea typeface="Gill Sans"/>
                <a:cs typeface="Gill Sans"/>
                <a:sym typeface="Gill Sans"/>
              </a:rPr>
              <a:t> fint at </a:t>
            </a:r>
            <a:r>
              <a:rPr lang="sv-SE" sz="1600" dirty="0" err="1">
                <a:solidFill>
                  <a:schemeClr val="dk1"/>
                </a:solidFill>
                <a:ea typeface="Gill Sans"/>
                <a:cs typeface="Gill Sans"/>
                <a:sym typeface="Gill Sans"/>
              </a:rPr>
              <a:t>dere</a:t>
            </a:r>
            <a:r>
              <a:rPr lang="sv-SE" sz="1600" dirty="0">
                <a:solidFill>
                  <a:schemeClr val="dk1"/>
                </a:solidFill>
                <a:ea typeface="Gill Sans"/>
                <a:cs typeface="Gill Sans"/>
                <a:sym typeface="Gill Sans"/>
              </a:rPr>
              <a:t> </a:t>
            </a:r>
            <a:r>
              <a:rPr lang="sv-SE" sz="1600" dirty="0" err="1">
                <a:solidFill>
                  <a:schemeClr val="dk1"/>
                </a:solidFill>
                <a:ea typeface="Gill Sans"/>
                <a:cs typeface="Gill Sans"/>
                <a:sym typeface="Gill Sans"/>
              </a:rPr>
              <a:t>alle</a:t>
            </a:r>
            <a:r>
              <a:rPr lang="sv-SE" sz="1600" dirty="0">
                <a:solidFill>
                  <a:schemeClr val="dk1"/>
                </a:solidFill>
                <a:ea typeface="Gill Sans"/>
                <a:cs typeface="Gill Sans"/>
                <a:sym typeface="Gill Sans"/>
              </a:rPr>
              <a:t> er </a:t>
            </a:r>
            <a:r>
              <a:rPr lang="sv-SE" sz="1600" dirty="0" err="1">
                <a:solidFill>
                  <a:schemeClr val="dk1"/>
                </a:solidFill>
                <a:ea typeface="Gill Sans"/>
                <a:cs typeface="Gill Sans"/>
                <a:sym typeface="Gill Sans"/>
              </a:rPr>
              <a:t>her</a:t>
            </a:r>
            <a:r>
              <a:rPr lang="sv-SE" sz="1600" dirty="0">
                <a:solidFill>
                  <a:schemeClr val="dk1"/>
                </a:solidFill>
                <a:ea typeface="Gill Sans"/>
                <a:cs typeface="Gill Sans"/>
                <a:sym typeface="Gill Sans"/>
              </a:rPr>
              <a:t>!</a:t>
            </a:r>
          </a:p>
          <a:p>
            <a:pPr>
              <a:lnSpc>
                <a:spcPct val="115000"/>
              </a:lnSpc>
              <a:buClr>
                <a:srgbClr val="000000"/>
              </a:buClr>
              <a:buSzPts val="1000"/>
            </a:pPr>
            <a:endParaRPr lang="sv-SE" sz="1600" dirty="0">
              <a:solidFill>
                <a:schemeClr val="dk1"/>
              </a:solidFill>
              <a:ea typeface="Gill Sans"/>
              <a:cs typeface="Gill Sans"/>
              <a:sym typeface="Gill Sans"/>
            </a:endParaRPr>
          </a:p>
          <a:p>
            <a:pPr>
              <a:lnSpc>
                <a:spcPct val="115000"/>
              </a:lnSpc>
              <a:buClr>
                <a:srgbClr val="000000"/>
              </a:buClr>
              <a:buSzPts val="1000"/>
            </a:pPr>
            <a:r>
              <a:rPr lang="nb-NO" sz="1600" dirty="0">
                <a:solidFill>
                  <a:schemeClr val="dk1"/>
                </a:solidFill>
                <a:ea typeface="Gill Sans"/>
                <a:cs typeface="Gill Sans"/>
                <a:sym typeface="Gill Sans"/>
              </a:rPr>
              <a:t>I diskusjonen bruker vi spillregler for Dialogpause for unge. Nå skal vi kort gå gjennom dem.</a:t>
            </a:r>
          </a:p>
          <a:p>
            <a:pPr>
              <a:lnSpc>
                <a:spcPct val="115000"/>
              </a:lnSpc>
              <a:buClr>
                <a:srgbClr val="000000"/>
              </a:buClr>
              <a:buSzPts val="1000"/>
            </a:pPr>
            <a:endParaRPr lang="nb-NO" sz="1600" dirty="0">
              <a:solidFill>
                <a:schemeClr val="dk1"/>
              </a:solidFill>
              <a:ea typeface="Gill Sans"/>
              <a:cs typeface="Gill Sans"/>
              <a:sym typeface="Gill Sans"/>
            </a:endParaRPr>
          </a:p>
          <a:p>
            <a:pPr>
              <a:lnSpc>
                <a:spcPct val="115000"/>
              </a:lnSpc>
              <a:buClr>
                <a:srgbClr val="000000"/>
              </a:buClr>
              <a:buSzPts val="1000"/>
            </a:pPr>
            <a:r>
              <a:rPr lang="nb-NO" sz="1600" i="1" dirty="0">
                <a:solidFill>
                  <a:schemeClr val="dk1"/>
                </a:solidFill>
                <a:ea typeface="Gill Sans"/>
                <a:cs typeface="Gill Sans"/>
                <a:sym typeface="Wingdings" panose="05000000000000000000" pitchFamily="2" charset="2"/>
              </a:rPr>
              <a:t> </a:t>
            </a:r>
            <a:r>
              <a:rPr lang="nb-NO" sz="1600" i="1" dirty="0">
                <a:solidFill>
                  <a:schemeClr val="dk1"/>
                </a:solidFill>
                <a:ea typeface="Gill Sans"/>
                <a:cs typeface="Gill Sans"/>
                <a:sym typeface="Gill Sans"/>
              </a:rPr>
              <a:t>Diskusjonslederen går gjennom de tre spillereglene til venstre.</a:t>
            </a:r>
          </a:p>
          <a:p>
            <a:pPr>
              <a:lnSpc>
                <a:spcPct val="115000"/>
              </a:lnSpc>
              <a:buClr>
                <a:srgbClr val="000000"/>
              </a:buClr>
              <a:buSzPts val="1000"/>
            </a:pPr>
            <a:endParaRPr lang="nb-NO" sz="1600" dirty="0">
              <a:solidFill>
                <a:schemeClr val="dk1"/>
              </a:solidFill>
              <a:ea typeface="Gill Sans"/>
              <a:cs typeface="Gill Sans"/>
              <a:sym typeface="Gill Sans"/>
            </a:endParaRPr>
          </a:p>
          <a:p>
            <a:pPr>
              <a:lnSpc>
                <a:spcPct val="115000"/>
              </a:lnSpc>
              <a:buClr>
                <a:srgbClr val="000000"/>
              </a:buClr>
              <a:buSzPts val="1000"/>
            </a:pPr>
            <a:r>
              <a:rPr lang="nb-NO" sz="1600" dirty="0">
                <a:solidFill>
                  <a:schemeClr val="dk1"/>
                </a:solidFill>
                <a:ea typeface="Gill Sans"/>
                <a:cs typeface="Gill Sans"/>
                <a:sym typeface="Gill Sans"/>
              </a:rPr>
              <a:t>Har du noen spørsmål om disse reglene?</a:t>
            </a:r>
          </a:p>
          <a:p>
            <a:pPr>
              <a:lnSpc>
                <a:spcPct val="115000"/>
              </a:lnSpc>
              <a:buClr>
                <a:srgbClr val="000000"/>
              </a:buClr>
              <a:buSzPts val="1000"/>
            </a:pPr>
            <a:r>
              <a:rPr lang="nb-NO" sz="1600" dirty="0">
                <a:solidFill>
                  <a:schemeClr val="dk1"/>
                </a:solidFill>
                <a:ea typeface="Gill Sans"/>
                <a:cs typeface="Gill Sans"/>
                <a:sym typeface="Gill Sans"/>
              </a:rPr>
              <a:t>Er det greit at vi følger disse reglene sammen?</a:t>
            </a:r>
          </a:p>
          <a:p>
            <a:pPr>
              <a:lnSpc>
                <a:spcPct val="115000"/>
              </a:lnSpc>
              <a:buClr>
                <a:srgbClr val="000000"/>
              </a:buClr>
              <a:buSzPts val="1000"/>
            </a:pPr>
            <a:r>
              <a:rPr lang="nb-NO" sz="1600" dirty="0">
                <a:solidFill>
                  <a:schemeClr val="dk1"/>
                </a:solidFill>
                <a:ea typeface="Gill Sans"/>
                <a:cs typeface="Gill Sans"/>
                <a:sym typeface="Gill Sans"/>
              </a:rPr>
              <a:t>Bra, så fortsetter vi!</a:t>
            </a:r>
            <a:endParaRPr lang="sv-SE" sz="1600" dirty="0">
              <a:solidFill>
                <a:schemeClr val="dk1"/>
              </a:solidFill>
              <a:ea typeface="Gill Sans"/>
              <a:cs typeface="Gill Sans"/>
              <a:sym typeface="Gill Sans"/>
            </a:endParaRPr>
          </a:p>
          <a:p>
            <a:endParaRPr lang="fi-FI" sz="1600" dirty="0"/>
          </a:p>
        </p:txBody>
      </p:sp>
    </p:spTree>
    <p:extLst>
      <p:ext uri="{BB962C8B-B14F-4D97-AF65-F5344CB8AC3E}">
        <p14:creationId xmlns:p14="http://schemas.microsoft.com/office/powerpoint/2010/main" val="2192631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D7DF3D-B31F-9582-A3C7-7194E295F361}"/>
              </a:ext>
            </a:extLst>
          </p:cNvPr>
          <p:cNvSpPr>
            <a:spLocks noGrp="1"/>
          </p:cNvSpPr>
          <p:nvPr>
            <p:ph type="title"/>
          </p:nvPr>
        </p:nvSpPr>
        <p:spPr>
          <a:xfrm>
            <a:off x="838200" y="1164566"/>
            <a:ext cx="10515600" cy="526122"/>
          </a:xfrm>
        </p:spPr>
        <p:txBody>
          <a:bodyPr>
            <a:normAutofit fontScale="90000"/>
          </a:bodyPr>
          <a:lstStyle/>
          <a:p>
            <a:r>
              <a:rPr lang="fi-FI" sz="3200" b="1" dirty="0" err="1">
                <a:solidFill>
                  <a:schemeClr val="dk1"/>
                </a:solidFill>
                <a:ea typeface="Gill Sans"/>
                <a:cs typeface="Gill Sans"/>
                <a:sym typeface="Gill Sans"/>
              </a:rPr>
              <a:t>Dialogpause</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om</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vann</a:t>
            </a:r>
            <a:br>
              <a:rPr lang="fi-FI" sz="3200" b="1" dirty="0">
                <a:solidFill>
                  <a:schemeClr val="dk1"/>
                </a:solidFill>
                <a:ea typeface="Gill Sans"/>
                <a:cs typeface="Gill Sans"/>
                <a:sym typeface="Gill Sans"/>
              </a:rPr>
            </a:br>
            <a:r>
              <a:rPr lang="nb-NO" sz="3200" b="1" dirty="0">
                <a:solidFill>
                  <a:schemeClr val="dk1"/>
                </a:solidFill>
                <a:ea typeface="Gill Sans"/>
                <a:cs typeface="Gill Sans"/>
                <a:sym typeface="Gill Sans"/>
              </a:rPr>
              <a:t>5 min Introduksjon og pardiskusjon</a:t>
            </a:r>
            <a:endParaRPr lang="fi-FI" dirty="0"/>
          </a:p>
        </p:txBody>
      </p:sp>
      <p:sp>
        <p:nvSpPr>
          <p:cNvPr id="5" name="Sisällön paikkamerkki 4">
            <a:extLst>
              <a:ext uri="{FF2B5EF4-FFF2-40B4-BE49-F238E27FC236}">
                <a16:creationId xmlns:a16="http://schemas.microsoft.com/office/drawing/2014/main" id="{80E77BB0-B1FA-FFBA-3DE8-82891F7D66A1}"/>
              </a:ext>
            </a:extLst>
          </p:cNvPr>
          <p:cNvSpPr>
            <a:spLocks noGrp="1"/>
          </p:cNvSpPr>
          <p:nvPr>
            <p:ph idx="1"/>
          </p:nvPr>
        </p:nvSpPr>
        <p:spPr>
          <a:xfrm>
            <a:off x="838200" y="2013857"/>
            <a:ext cx="10515600" cy="4267200"/>
          </a:xfrm>
        </p:spPr>
        <p:txBody>
          <a:bodyPr>
            <a:normAutofit/>
          </a:bodyPr>
          <a:lstStyle/>
          <a:p>
            <a:pPr marL="0" indent="0">
              <a:buClr>
                <a:srgbClr val="000000"/>
              </a:buClr>
              <a:buSzPts val="400"/>
              <a:buNone/>
            </a:pPr>
            <a:r>
              <a:rPr lang="nb-NO" sz="1600" dirty="0">
                <a:solidFill>
                  <a:srgbClr val="000000"/>
                </a:solidFill>
                <a:highlight>
                  <a:schemeClr val="lt1"/>
                </a:highlight>
                <a:ea typeface="Gill Sans"/>
                <a:cs typeface="Gill Sans"/>
                <a:sym typeface="Gill Sans"/>
              </a:rPr>
              <a:t>Til å begynne med skal vi se/lytte til/lese en kort innledende tekst for å vekke tanker rundt temaet for diskusjonen. </a:t>
            </a:r>
          </a:p>
          <a:p>
            <a:pPr marL="0" indent="0">
              <a:buClr>
                <a:srgbClr val="000000"/>
              </a:buClr>
              <a:buSzPts val="400"/>
              <a:buNone/>
            </a:pPr>
            <a:r>
              <a:rPr lang="nb-NO" sz="1600" dirty="0">
                <a:solidFill>
                  <a:srgbClr val="000000"/>
                </a:solidFill>
                <a:highlight>
                  <a:schemeClr val="lt1"/>
                </a:highlight>
                <a:ea typeface="Gill Sans"/>
                <a:cs typeface="Gill Sans"/>
                <a:sym typeface="Gill Sans"/>
              </a:rPr>
              <a:t>ELLER: Vi skal tenke litt over hvilke ideer eller egne tanker denne Dialoguepause-diskusjonen eller temaet vekker hos oss.</a:t>
            </a:r>
          </a:p>
          <a:p>
            <a:pPr marL="0" indent="0">
              <a:buClr>
                <a:srgbClr val="000000"/>
              </a:buClr>
              <a:buSzPts val="400"/>
              <a:buNone/>
            </a:pPr>
            <a:endParaRPr lang="nb-NO" sz="1600" dirty="0">
              <a:solidFill>
                <a:srgbClr val="000000"/>
              </a:solidFill>
              <a:highlight>
                <a:schemeClr val="lt1"/>
              </a:highlight>
              <a:ea typeface="Gill Sans"/>
              <a:cs typeface="Gill Sans"/>
              <a:sym typeface="Gill Sans"/>
            </a:endParaRPr>
          </a:p>
          <a:p>
            <a:pPr marL="0" indent="0">
              <a:buClr>
                <a:srgbClr val="000000"/>
              </a:buClr>
              <a:buSzPts val="400"/>
              <a:buNone/>
            </a:pPr>
            <a:r>
              <a:rPr lang="nb-NO" sz="1600" i="1" dirty="0">
                <a:solidFill>
                  <a:srgbClr val="000000"/>
                </a:solidFill>
                <a:highlight>
                  <a:schemeClr val="lt1"/>
                </a:highlight>
                <a:ea typeface="Gill Sans"/>
                <a:cs typeface="Gill Sans"/>
                <a:sym typeface="Gill Sans"/>
              </a:rPr>
              <a:t>Innledningen kan ha blitt sendt til deltakerne på forhånd.</a:t>
            </a:r>
          </a:p>
          <a:p>
            <a:pPr marL="0" indent="0">
              <a:buClr>
                <a:srgbClr val="000000"/>
              </a:buClr>
              <a:buSzPts val="400"/>
              <a:buNone/>
            </a:pPr>
            <a:r>
              <a:rPr lang="nb-NO" sz="1600" i="1" dirty="0">
                <a:solidFill>
                  <a:srgbClr val="000000"/>
                </a:solidFill>
                <a:highlight>
                  <a:schemeClr val="lt1"/>
                </a:highlight>
                <a:ea typeface="Gill Sans"/>
                <a:cs typeface="Gill Sans"/>
                <a:sym typeface="Gill Sans"/>
              </a:rPr>
              <a:t>Forbered hvordan dere skal gå gjennom innledningen.</a:t>
            </a:r>
          </a:p>
          <a:p>
            <a:pPr marL="0" indent="0">
              <a:buClr>
                <a:srgbClr val="000000"/>
              </a:buClr>
              <a:buSzPts val="400"/>
              <a:buNone/>
            </a:pPr>
            <a:endParaRPr lang="nb-NO" sz="1600" dirty="0">
              <a:solidFill>
                <a:srgbClr val="000000"/>
              </a:solidFill>
              <a:highlight>
                <a:schemeClr val="lt1"/>
              </a:highlight>
              <a:ea typeface="Gill Sans"/>
              <a:cs typeface="Gill Sans"/>
              <a:sym typeface="Gill Sans"/>
            </a:endParaRPr>
          </a:p>
          <a:p>
            <a:pPr marL="0" indent="0">
              <a:buClr>
                <a:srgbClr val="000000"/>
              </a:buClr>
              <a:buSzPts val="400"/>
              <a:buNone/>
            </a:pPr>
            <a:r>
              <a:rPr lang="nb-NO" sz="1600" dirty="0">
                <a:solidFill>
                  <a:srgbClr val="000000"/>
                </a:solidFill>
                <a:highlight>
                  <a:schemeClr val="lt1"/>
                </a:highlight>
                <a:ea typeface="Gill Sans"/>
                <a:cs typeface="Gill Sans"/>
                <a:sym typeface="Gill Sans"/>
              </a:rPr>
              <a:t>Nå ber jeg dere tenke for dere selv ELLER to og to hva de første tankene er når dere tenker på temaet vann. For eksempel, når tenkte dere sist på dette temaet? Hvis dere vil, kan dere skrive ned tankene deres . Vi bruker noen minutter på dette og deretter åpner vi den felles diskusjonen. </a:t>
            </a:r>
          </a:p>
          <a:p>
            <a:pPr marL="0" indent="0">
              <a:buClr>
                <a:srgbClr val="000000"/>
              </a:buClr>
              <a:buSzPts val="400"/>
              <a:buNone/>
            </a:pPr>
            <a:endParaRPr lang="nb-NO" sz="1600" dirty="0">
              <a:solidFill>
                <a:srgbClr val="000000"/>
              </a:solidFill>
              <a:highlight>
                <a:schemeClr val="lt1"/>
              </a:highlight>
              <a:ea typeface="Gill Sans"/>
              <a:cs typeface="Gill Sans"/>
              <a:sym typeface="Gill Sans"/>
            </a:endParaRPr>
          </a:p>
          <a:p>
            <a:pPr marL="0" indent="0">
              <a:buClr>
                <a:srgbClr val="000000"/>
              </a:buClr>
              <a:buSzPts val="400"/>
              <a:buNone/>
            </a:pPr>
            <a:r>
              <a:rPr lang="nb-NO" sz="1600" i="1" dirty="0">
                <a:solidFill>
                  <a:srgbClr val="000000"/>
                </a:solidFill>
                <a:highlight>
                  <a:schemeClr val="lt1"/>
                </a:highlight>
                <a:ea typeface="Gill Sans"/>
                <a:cs typeface="Gill Sans"/>
                <a:sym typeface="Gill Sans"/>
              </a:rPr>
              <a:t>Noter ned de viktigste punktene i diskusjonen.</a:t>
            </a:r>
            <a:endParaRPr lang="sv-SE" sz="1600" i="1" dirty="0">
              <a:solidFill>
                <a:srgbClr val="000000"/>
              </a:solidFill>
              <a:highlight>
                <a:schemeClr val="lt1"/>
              </a:highlight>
              <a:ea typeface="Gill Sans"/>
              <a:cs typeface="Gill Sans"/>
              <a:sym typeface="Gill Sans"/>
            </a:endParaRPr>
          </a:p>
          <a:p>
            <a:pPr marL="0" indent="0">
              <a:buNone/>
            </a:pPr>
            <a:endParaRPr lang="fi-FI" sz="1600" dirty="0"/>
          </a:p>
        </p:txBody>
      </p:sp>
    </p:spTree>
    <p:extLst>
      <p:ext uri="{BB962C8B-B14F-4D97-AF65-F5344CB8AC3E}">
        <p14:creationId xmlns:p14="http://schemas.microsoft.com/office/powerpoint/2010/main" val="1383366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D7DF3D-B31F-9582-A3C7-7194E295F361}"/>
              </a:ext>
            </a:extLst>
          </p:cNvPr>
          <p:cNvSpPr>
            <a:spLocks noGrp="1"/>
          </p:cNvSpPr>
          <p:nvPr>
            <p:ph type="title"/>
          </p:nvPr>
        </p:nvSpPr>
        <p:spPr>
          <a:xfrm>
            <a:off x="736600" y="957577"/>
            <a:ext cx="5676900" cy="526122"/>
          </a:xfrm>
        </p:spPr>
        <p:txBody>
          <a:bodyPr>
            <a:normAutofit fontScale="90000"/>
          </a:bodyPr>
          <a:lstStyle/>
          <a:p>
            <a:r>
              <a:rPr lang="fi-FI" sz="3200" b="1" dirty="0" err="1">
                <a:solidFill>
                  <a:schemeClr val="dk1"/>
                </a:solidFill>
                <a:ea typeface="Gill Sans"/>
                <a:cs typeface="Gill Sans"/>
                <a:sym typeface="Gill Sans"/>
              </a:rPr>
              <a:t>Dialogpause</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om</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vann</a:t>
            </a:r>
            <a:br>
              <a:rPr lang="fi-FI" sz="3200" b="1" dirty="0">
                <a:solidFill>
                  <a:schemeClr val="dk1"/>
                </a:solidFill>
                <a:ea typeface="Gill Sans"/>
                <a:cs typeface="Gill Sans"/>
                <a:sym typeface="Gill Sans"/>
              </a:rPr>
            </a:br>
            <a:r>
              <a:rPr lang="fi-FI" sz="3200" b="1" dirty="0">
                <a:solidFill>
                  <a:schemeClr val="dk1"/>
                </a:solidFill>
                <a:ea typeface="Gill Sans"/>
                <a:cs typeface="Gill Sans"/>
                <a:sym typeface="Gill Sans"/>
              </a:rPr>
              <a:t>25 min </a:t>
            </a:r>
            <a:r>
              <a:rPr lang="fi-FI" sz="3200" b="1" dirty="0" err="1">
                <a:solidFill>
                  <a:schemeClr val="dk1"/>
                </a:solidFill>
                <a:ea typeface="Gill Sans"/>
                <a:cs typeface="Gill Sans"/>
                <a:sym typeface="Gill Sans"/>
              </a:rPr>
              <a:t>felles</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diskusjon</a:t>
            </a:r>
            <a:endParaRPr lang="fi-FI" dirty="0"/>
          </a:p>
        </p:txBody>
      </p:sp>
      <p:sp>
        <p:nvSpPr>
          <p:cNvPr id="7" name="Tekstiruutu 6">
            <a:extLst>
              <a:ext uri="{FF2B5EF4-FFF2-40B4-BE49-F238E27FC236}">
                <a16:creationId xmlns:a16="http://schemas.microsoft.com/office/drawing/2014/main" id="{B595BDEE-2784-ADEC-6953-40BA783944A2}"/>
              </a:ext>
            </a:extLst>
          </p:cNvPr>
          <p:cNvSpPr txBox="1"/>
          <p:nvPr/>
        </p:nvSpPr>
        <p:spPr>
          <a:xfrm>
            <a:off x="882050" y="1744233"/>
            <a:ext cx="10427899" cy="4534446"/>
          </a:xfrm>
          <a:prstGeom prst="rect">
            <a:avLst/>
          </a:prstGeom>
          <a:noFill/>
        </p:spPr>
        <p:txBody>
          <a:bodyPr wrap="square">
            <a:spAutoFit/>
          </a:bodyPr>
          <a:lstStyle/>
          <a:p>
            <a:pPr>
              <a:lnSpc>
                <a:spcPct val="115000"/>
              </a:lnSpc>
              <a:buClr>
                <a:srgbClr val="000000"/>
              </a:buClr>
              <a:buSzPts val="400"/>
            </a:pPr>
            <a:r>
              <a:rPr lang="nb-NO" sz="1400" dirty="0">
                <a:solidFill>
                  <a:srgbClr val="000000"/>
                </a:solidFill>
                <a:ea typeface="Gill Sans"/>
                <a:cs typeface="Gill Sans"/>
                <a:sym typeface="Gill Sans"/>
              </a:rPr>
              <a:t>Nå vil jeg gjerne høre hva dere tenker om vannrensing. La oss holde våre egne bidrag korte, slik at vi alle har mulighet til å bidra til diskusjonen. La oss også huske spillereglene vi nettopp ble enige om sammen. Hvem vil begynne?</a:t>
            </a:r>
          </a:p>
          <a:p>
            <a:pPr>
              <a:lnSpc>
                <a:spcPct val="115000"/>
              </a:lnSpc>
              <a:buClr>
                <a:srgbClr val="000000"/>
              </a:buClr>
              <a:buSzPts val="400"/>
            </a:pPr>
            <a:endParaRPr lang="nb-NO" sz="1400" dirty="0">
              <a:solidFill>
                <a:srgbClr val="000000"/>
              </a:solidFill>
              <a:ea typeface="Gill Sans"/>
              <a:cs typeface="Gill Sans"/>
              <a:sym typeface="Gill Sans"/>
            </a:endParaRPr>
          </a:p>
          <a:p>
            <a:pPr>
              <a:lnSpc>
                <a:spcPct val="115000"/>
              </a:lnSpc>
              <a:buClr>
                <a:srgbClr val="000000"/>
              </a:buClr>
              <a:buSzPts val="400"/>
            </a:pPr>
            <a:r>
              <a:rPr lang="nb-NO" sz="1400" dirty="0">
                <a:solidFill>
                  <a:srgbClr val="000000"/>
                </a:solidFill>
                <a:ea typeface="Gill Sans"/>
                <a:cs typeface="Gill Sans"/>
                <a:sym typeface="Gill Sans"/>
              </a:rPr>
              <a:t>Takk. Og hva diskuterte dere andre, var det lignende eller forskjellige erfaringer?</a:t>
            </a:r>
          </a:p>
          <a:p>
            <a:pPr>
              <a:lnSpc>
                <a:spcPct val="115000"/>
              </a:lnSpc>
              <a:buClr>
                <a:srgbClr val="000000"/>
              </a:buClr>
              <a:buSzPts val="400"/>
            </a:pPr>
            <a:endParaRPr lang="nb-NO" sz="1400" dirty="0">
              <a:solidFill>
                <a:srgbClr val="000000"/>
              </a:solidFill>
              <a:ea typeface="Gill Sans"/>
              <a:cs typeface="Gill Sans"/>
              <a:sym typeface="Gill Sans"/>
            </a:endParaRPr>
          </a:p>
          <a:p>
            <a:pPr>
              <a:lnSpc>
                <a:spcPct val="115000"/>
              </a:lnSpc>
              <a:buClr>
                <a:srgbClr val="000000"/>
              </a:buClr>
              <a:buSzPts val="400"/>
            </a:pPr>
            <a:r>
              <a:rPr lang="nb-NO" sz="1400" dirty="0">
                <a:solidFill>
                  <a:srgbClr val="000000"/>
                </a:solidFill>
                <a:ea typeface="Gill Sans"/>
                <a:cs typeface="Gill Sans"/>
                <a:sym typeface="Gill Sans"/>
              </a:rPr>
              <a:t>Takk. Det er viktig å høre hva dere synes. Nå vil jeg gjerne høre fra dere som ennå ikke har fortalt om tankene deres. For eksempel, hva snakket X og Y og Z om?</a:t>
            </a:r>
          </a:p>
          <a:p>
            <a:pPr>
              <a:lnSpc>
                <a:spcPct val="115000"/>
              </a:lnSpc>
              <a:buClr>
                <a:srgbClr val="000000"/>
              </a:buClr>
              <a:buSzPts val="400"/>
            </a:pPr>
            <a:endParaRPr lang="nb-NO" sz="1400" dirty="0">
              <a:solidFill>
                <a:srgbClr val="000000"/>
              </a:solidFill>
              <a:ea typeface="Gill Sans"/>
              <a:cs typeface="Gill Sans"/>
              <a:sym typeface="Gill Sans"/>
            </a:endParaRPr>
          </a:p>
          <a:p>
            <a:pPr>
              <a:lnSpc>
                <a:spcPct val="115000"/>
              </a:lnSpc>
              <a:buClr>
                <a:srgbClr val="000000"/>
              </a:buClr>
              <a:buSzPts val="400"/>
            </a:pPr>
            <a:r>
              <a:rPr lang="nb-NO" sz="1400" dirty="0">
                <a:solidFill>
                  <a:srgbClr val="000000"/>
                </a:solidFill>
                <a:ea typeface="Gill Sans"/>
                <a:cs typeface="Gill Sans"/>
                <a:sym typeface="Gill Sans"/>
              </a:rPr>
              <a:t>Takk til alle. For eksempel tok dere opp følgende tanker: ...</a:t>
            </a:r>
          </a:p>
          <a:p>
            <a:pPr>
              <a:lnSpc>
                <a:spcPct val="115000"/>
              </a:lnSpc>
              <a:buClr>
                <a:srgbClr val="000000"/>
              </a:buClr>
              <a:buSzPts val="400"/>
            </a:pPr>
            <a:endParaRPr lang="nb-NO" sz="1400" dirty="0">
              <a:solidFill>
                <a:srgbClr val="000000"/>
              </a:solidFill>
              <a:ea typeface="Gill Sans"/>
              <a:cs typeface="Gill Sans"/>
              <a:sym typeface="Gill Sans"/>
            </a:endParaRPr>
          </a:p>
          <a:p>
            <a:pPr>
              <a:lnSpc>
                <a:spcPct val="115000"/>
              </a:lnSpc>
              <a:buClr>
                <a:srgbClr val="000000"/>
              </a:buClr>
              <a:buSzPts val="400"/>
            </a:pPr>
            <a:r>
              <a:rPr lang="nb-NO" sz="1400" dirty="0">
                <a:solidFill>
                  <a:srgbClr val="000000"/>
                </a:solidFill>
                <a:ea typeface="Gill Sans"/>
                <a:cs typeface="Gill Sans"/>
                <a:sym typeface="Gill Sans"/>
              </a:rPr>
              <a:t>Ok, nå fortsetter vi diskusjonen.</a:t>
            </a:r>
          </a:p>
          <a:p>
            <a:pPr>
              <a:lnSpc>
                <a:spcPct val="115000"/>
              </a:lnSpc>
              <a:buClr>
                <a:srgbClr val="000000"/>
              </a:buClr>
              <a:buSzPts val="400"/>
            </a:pPr>
            <a:endParaRPr lang="nb-NO" sz="1400" dirty="0">
              <a:solidFill>
                <a:srgbClr val="000000"/>
              </a:solidFill>
              <a:ea typeface="Gill Sans"/>
              <a:cs typeface="Gill Sans"/>
              <a:sym typeface="Gill Sans"/>
            </a:endParaRPr>
          </a:p>
          <a:p>
            <a:pPr>
              <a:lnSpc>
                <a:spcPct val="115000"/>
              </a:lnSpc>
              <a:buClr>
                <a:srgbClr val="000000"/>
              </a:buClr>
              <a:buSzPts val="400"/>
            </a:pPr>
            <a:r>
              <a:rPr lang="nb-NO" sz="1400" i="1" dirty="0">
                <a:solidFill>
                  <a:srgbClr val="000000"/>
                </a:solidFill>
                <a:ea typeface="Gill Sans"/>
                <a:cs typeface="Gill Sans"/>
                <a:sym typeface="Gill Sans"/>
              </a:rPr>
              <a:t>Du kan også legge til rette for diskusjonen ved å fortelle deltakerne hvilke ideer du selv hadde: Jeg tenkte på slike erfaringer. Hva med dere andre, hadde dere lignende eller forskjellige tanker?</a:t>
            </a:r>
          </a:p>
          <a:p>
            <a:pPr>
              <a:lnSpc>
                <a:spcPct val="115000"/>
              </a:lnSpc>
              <a:buClr>
                <a:srgbClr val="000000"/>
              </a:buClr>
              <a:buSzPts val="400"/>
            </a:pPr>
            <a:endParaRPr lang="nb-NO" sz="1400" i="1" dirty="0">
              <a:solidFill>
                <a:srgbClr val="000000"/>
              </a:solidFill>
              <a:ea typeface="Gill Sans"/>
              <a:cs typeface="Gill Sans"/>
              <a:sym typeface="Gill Sans"/>
            </a:endParaRPr>
          </a:p>
          <a:p>
            <a:pPr>
              <a:lnSpc>
                <a:spcPct val="115000"/>
              </a:lnSpc>
              <a:buClr>
                <a:srgbClr val="000000"/>
              </a:buClr>
              <a:buSzPts val="400"/>
            </a:pPr>
            <a:r>
              <a:rPr lang="nb-NO" sz="1400" i="1" dirty="0">
                <a:solidFill>
                  <a:srgbClr val="000000"/>
                </a:solidFill>
                <a:ea typeface="Gill Sans"/>
                <a:cs typeface="Gill Sans"/>
                <a:sym typeface="Gill Sans"/>
              </a:rPr>
              <a:t>På dette stadiet ber du alle om en idé, selv om de ikke ber om ordet (husk at deltakeren ikke trenger å snakke, selv om de får ordet).</a:t>
            </a:r>
            <a:endParaRPr lang="sv-SE" sz="1400" i="1" dirty="0">
              <a:solidFill>
                <a:srgbClr val="000000"/>
              </a:solidFill>
              <a:highlight>
                <a:schemeClr val="lt1"/>
              </a:highlight>
              <a:ea typeface="Gill Sans"/>
              <a:cs typeface="Gill Sans"/>
              <a:sym typeface="Gill Sans"/>
            </a:endParaRPr>
          </a:p>
        </p:txBody>
      </p:sp>
    </p:spTree>
    <p:extLst>
      <p:ext uri="{BB962C8B-B14F-4D97-AF65-F5344CB8AC3E}">
        <p14:creationId xmlns:p14="http://schemas.microsoft.com/office/powerpoint/2010/main" val="418057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D7DF3D-B31F-9582-A3C7-7194E295F361}"/>
              </a:ext>
            </a:extLst>
          </p:cNvPr>
          <p:cNvSpPr>
            <a:spLocks noGrp="1"/>
          </p:cNvSpPr>
          <p:nvPr>
            <p:ph type="title"/>
          </p:nvPr>
        </p:nvSpPr>
        <p:spPr>
          <a:xfrm>
            <a:off x="838199" y="894249"/>
            <a:ext cx="5257800" cy="526122"/>
          </a:xfrm>
        </p:spPr>
        <p:txBody>
          <a:bodyPr>
            <a:normAutofit fontScale="90000"/>
          </a:bodyPr>
          <a:lstStyle/>
          <a:p>
            <a:r>
              <a:rPr lang="fi-FI" sz="3200" b="1" dirty="0" err="1">
                <a:solidFill>
                  <a:schemeClr val="dk1"/>
                </a:solidFill>
                <a:ea typeface="Gill Sans"/>
                <a:cs typeface="Gill Sans"/>
                <a:sym typeface="Gill Sans"/>
              </a:rPr>
              <a:t>Dialogpause</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om</a:t>
            </a:r>
            <a:r>
              <a:rPr lang="fi-FI" sz="3200" b="1" dirty="0">
                <a:solidFill>
                  <a:schemeClr val="dk1"/>
                </a:solidFill>
                <a:ea typeface="Gill Sans"/>
                <a:cs typeface="Gill Sans"/>
                <a:sym typeface="Gill Sans"/>
              </a:rPr>
              <a:t> van</a:t>
            </a:r>
            <a:br>
              <a:rPr lang="fi-FI" sz="3200" b="1" dirty="0">
                <a:solidFill>
                  <a:schemeClr val="dk1"/>
                </a:solidFill>
                <a:ea typeface="Gill Sans"/>
                <a:cs typeface="Gill Sans"/>
                <a:sym typeface="Gill Sans"/>
              </a:rPr>
            </a:br>
            <a:r>
              <a:rPr lang="fi-FI" sz="3200" b="1" dirty="0" err="1">
                <a:solidFill>
                  <a:schemeClr val="dk1"/>
                </a:solidFill>
                <a:ea typeface="Gill Sans"/>
                <a:cs typeface="Gill Sans"/>
                <a:sym typeface="Gill Sans"/>
              </a:rPr>
              <a:t>Felles</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diskusjon</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forts</a:t>
            </a:r>
            <a:r>
              <a:rPr lang="fi-FI" sz="3200" b="1" dirty="0">
                <a:solidFill>
                  <a:schemeClr val="dk1"/>
                </a:solidFill>
                <a:ea typeface="Gill Sans"/>
                <a:cs typeface="Gill Sans"/>
                <a:sym typeface="Gill Sans"/>
              </a:rPr>
              <a:t>.</a:t>
            </a:r>
            <a:endParaRPr lang="fi-FI" dirty="0"/>
          </a:p>
        </p:txBody>
      </p:sp>
      <p:sp>
        <p:nvSpPr>
          <p:cNvPr id="7" name="Tekstiruutu 6">
            <a:extLst>
              <a:ext uri="{FF2B5EF4-FFF2-40B4-BE49-F238E27FC236}">
                <a16:creationId xmlns:a16="http://schemas.microsoft.com/office/drawing/2014/main" id="{B595BDEE-2784-ADEC-6953-40BA783944A2}"/>
              </a:ext>
            </a:extLst>
          </p:cNvPr>
          <p:cNvSpPr txBox="1"/>
          <p:nvPr/>
        </p:nvSpPr>
        <p:spPr>
          <a:xfrm>
            <a:off x="838198" y="1848638"/>
            <a:ext cx="10515603" cy="4307205"/>
          </a:xfrm>
          <a:prstGeom prst="rect">
            <a:avLst/>
          </a:prstGeom>
          <a:noFill/>
        </p:spPr>
        <p:txBody>
          <a:bodyPr wrap="square">
            <a:spAutoFit/>
          </a:bodyPr>
          <a:lstStyle/>
          <a:p>
            <a:pPr>
              <a:lnSpc>
                <a:spcPct val="115000"/>
              </a:lnSpc>
              <a:buClr>
                <a:srgbClr val="000000"/>
              </a:buClr>
              <a:buSzPts val="700"/>
            </a:pPr>
            <a:r>
              <a:rPr lang="nb-NO" sz="1600" dirty="0">
                <a:solidFill>
                  <a:srgbClr val="000000"/>
                </a:solidFill>
                <a:ea typeface="Gill Sans"/>
                <a:cs typeface="Gill Sans"/>
                <a:sym typeface="Gill Sans"/>
              </a:rPr>
              <a:t>Takk for at dere deler tankene og erfaringene deres. Nå spør jeg dere: hva betyr vann for deg? Er det viktig, og hvorfor? Ta deg et øyeblikk til å reflektere over dette. Dere kan diskutere en stund to og to.</a:t>
            </a:r>
          </a:p>
          <a:p>
            <a:pPr>
              <a:lnSpc>
                <a:spcPct val="115000"/>
              </a:lnSpc>
              <a:buClr>
                <a:srgbClr val="000000"/>
              </a:buClr>
              <a:buSzPts val="700"/>
            </a:pPr>
            <a:endParaRPr lang="nb-NO" sz="1600" dirty="0">
              <a:solidFill>
                <a:srgbClr val="000000"/>
              </a:solidFill>
              <a:ea typeface="Gill Sans"/>
              <a:cs typeface="Gill Sans"/>
              <a:sym typeface="Gill Sans"/>
            </a:endParaRPr>
          </a:p>
          <a:p>
            <a:pPr>
              <a:lnSpc>
                <a:spcPct val="115000"/>
              </a:lnSpc>
              <a:buClr>
                <a:srgbClr val="000000"/>
              </a:buClr>
              <a:buSzPts val="700"/>
            </a:pPr>
            <a:r>
              <a:rPr lang="nb-NO" sz="1600" dirty="0">
                <a:solidFill>
                  <a:srgbClr val="000000"/>
                </a:solidFill>
                <a:ea typeface="Gill Sans"/>
                <a:cs typeface="Gill Sans"/>
                <a:sym typeface="Gill Sans"/>
              </a:rPr>
              <a:t>Okei. Hvem vil starte?...</a:t>
            </a:r>
          </a:p>
          <a:p>
            <a:pPr>
              <a:lnSpc>
                <a:spcPct val="115000"/>
              </a:lnSpc>
              <a:buClr>
                <a:srgbClr val="000000"/>
              </a:buClr>
              <a:buSzPts val="700"/>
            </a:pPr>
            <a:r>
              <a:rPr lang="nb-NO" sz="1600" dirty="0">
                <a:solidFill>
                  <a:srgbClr val="000000"/>
                </a:solidFill>
                <a:ea typeface="Gill Sans"/>
                <a:cs typeface="Gill Sans"/>
                <a:sym typeface="Gill Sans"/>
              </a:rPr>
              <a:t>Takk. Hvilke tanker eller erfaringer hadde dere andre da dere lyttet til det dere nettopp hørte?</a:t>
            </a:r>
          </a:p>
          <a:p>
            <a:pPr>
              <a:lnSpc>
                <a:spcPct val="115000"/>
              </a:lnSpc>
              <a:buClr>
                <a:srgbClr val="000000"/>
              </a:buClr>
              <a:buSzPts val="700"/>
            </a:pPr>
            <a:endParaRPr lang="sv-SE" sz="1600" i="1" dirty="0">
              <a:solidFill>
                <a:srgbClr val="000000"/>
              </a:solidFill>
              <a:ea typeface="Gill Sans"/>
              <a:cs typeface="Gill Sans"/>
              <a:sym typeface="Gill Sans"/>
            </a:endParaRPr>
          </a:p>
          <a:p>
            <a:pPr>
              <a:lnSpc>
                <a:spcPct val="115000"/>
              </a:lnSpc>
              <a:buClr>
                <a:srgbClr val="000000"/>
              </a:buClr>
              <a:buSzPts val="700"/>
            </a:pPr>
            <a:r>
              <a:rPr lang="nb-NO" sz="1600" i="1" dirty="0">
                <a:solidFill>
                  <a:schemeClr val="dk1"/>
                </a:solidFill>
                <a:ea typeface="Gill Sans"/>
                <a:cs typeface="Gill Sans"/>
                <a:sym typeface="Gill Sans"/>
              </a:rPr>
              <a:t>Skriv ned temaene dere har diskutert.</a:t>
            </a:r>
          </a:p>
          <a:p>
            <a:pPr marL="220128">
              <a:buClr>
                <a:schemeClr val="dk1"/>
              </a:buClr>
              <a:buSzPts val="1000"/>
            </a:pPr>
            <a:endParaRPr lang="sv-SE" sz="1600" dirty="0">
              <a:solidFill>
                <a:srgbClr val="000000"/>
              </a:solidFill>
              <a:ea typeface="Gill Sans"/>
              <a:cs typeface="Gill Sans"/>
              <a:sym typeface="Gill Sans"/>
            </a:endParaRPr>
          </a:p>
          <a:p>
            <a:pPr algn="just">
              <a:lnSpc>
                <a:spcPct val="115000"/>
              </a:lnSpc>
              <a:buClr>
                <a:srgbClr val="000000"/>
              </a:buClr>
              <a:buSzPts val="700"/>
            </a:pPr>
            <a:r>
              <a:rPr lang="sv-SE" sz="1600" b="1" i="1" dirty="0" err="1">
                <a:solidFill>
                  <a:srgbClr val="000000"/>
                </a:solidFill>
                <a:ea typeface="Gill Sans"/>
                <a:cs typeface="Gill Sans"/>
                <a:sym typeface="Gill Sans"/>
              </a:rPr>
              <a:t>Støttespørsmål</a:t>
            </a:r>
            <a:r>
              <a:rPr lang="sv-SE" sz="1600" b="1" i="1" dirty="0">
                <a:solidFill>
                  <a:srgbClr val="000000"/>
                </a:solidFill>
                <a:ea typeface="Gill Sans"/>
                <a:cs typeface="Gill Sans"/>
                <a:sym typeface="Gill Sans"/>
              </a:rPr>
              <a:t> </a:t>
            </a:r>
            <a:r>
              <a:rPr lang="sv-SE" sz="1600" b="1" i="1" dirty="0" err="1">
                <a:solidFill>
                  <a:srgbClr val="000000"/>
                </a:solidFill>
                <a:ea typeface="Gill Sans"/>
                <a:cs typeface="Gill Sans"/>
                <a:sym typeface="Gill Sans"/>
              </a:rPr>
              <a:t>til</a:t>
            </a:r>
            <a:r>
              <a:rPr lang="sv-SE" sz="1600" b="1" i="1" dirty="0">
                <a:solidFill>
                  <a:srgbClr val="000000"/>
                </a:solidFill>
                <a:ea typeface="Gill Sans"/>
                <a:cs typeface="Gill Sans"/>
                <a:sym typeface="Gill Sans"/>
              </a:rPr>
              <a:t> </a:t>
            </a:r>
            <a:r>
              <a:rPr lang="sv-SE" sz="1600" b="1" i="1" dirty="0" err="1">
                <a:solidFill>
                  <a:srgbClr val="000000"/>
                </a:solidFill>
                <a:ea typeface="Gill Sans"/>
                <a:cs typeface="Gill Sans"/>
                <a:sym typeface="Gill Sans"/>
              </a:rPr>
              <a:t>diskusjonslederen</a:t>
            </a:r>
            <a:r>
              <a:rPr lang="sv-SE" sz="1600" b="1" i="1" dirty="0">
                <a:solidFill>
                  <a:srgbClr val="000000"/>
                </a:solidFill>
                <a:ea typeface="Gill Sans"/>
                <a:cs typeface="Gill Sans"/>
                <a:sym typeface="Gill Sans"/>
              </a:rPr>
              <a:t>: </a:t>
            </a:r>
            <a:endParaRPr lang="sv-SE" sz="1600" dirty="0">
              <a:solidFill>
                <a:schemeClr val="dk1"/>
              </a:solidFill>
              <a:highlight>
                <a:srgbClr val="FFE006"/>
              </a:highlight>
              <a:ea typeface="Gill Sans"/>
              <a:cs typeface="Gill Sans"/>
              <a:sym typeface="Gill Sans"/>
            </a:endParaRPr>
          </a:p>
          <a:p>
            <a:pPr marL="609585" indent="-389457" algn="just">
              <a:lnSpc>
                <a:spcPct val="115000"/>
              </a:lnSpc>
              <a:spcBef>
                <a:spcPts val="600"/>
              </a:spcBef>
              <a:buClr>
                <a:schemeClr val="dk1"/>
              </a:buClr>
              <a:buSzPts val="1000"/>
              <a:buFont typeface="Gill Sans"/>
              <a:buChar char="●"/>
            </a:pPr>
            <a:r>
              <a:rPr lang="nb-NO" sz="1600" dirty="0">
                <a:solidFill>
                  <a:schemeClr val="dk1"/>
                </a:solidFill>
                <a:highlight>
                  <a:schemeClr val="lt1"/>
                </a:highlight>
                <a:ea typeface="Gill Sans"/>
                <a:cs typeface="Gill Sans"/>
                <a:sym typeface="Gill Sans"/>
              </a:rPr>
              <a:t>Hvordan bruker du vann i hverdagen?</a:t>
            </a:r>
          </a:p>
          <a:p>
            <a:pPr marL="609585" indent="-389457" algn="just">
              <a:lnSpc>
                <a:spcPct val="115000"/>
              </a:lnSpc>
              <a:spcBef>
                <a:spcPts val="600"/>
              </a:spcBef>
              <a:buClr>
                <a:schemeClr val="dk1"/>
              </a:buClr>
              <a:buSzPts val="1000"/>
              <a:buFont typeface="Gill Sans"/>
              <a:buChar char="●"/>
            </a:pPr>
            <a:r>
              <a:rPr lang="nb-NO" sz="1600" dirty="0">
                <a:solidFill>
                  <a:schemeClr val="dk1"/>
                </a:solidFill>
                <a:highlight>
                  <a:schemeClr val="lt1"/>
                </a:highlight>
                <a:ea typeface="Gill Sans"/>
                <a:cs typeface="Gill Sans"/>
                <a:sym typeface="Gill Sans"/>
              </a:rPr>
              <a:t>Kan du endre måten du bruker vann på i hverdagen?</a:t>
            </a:r>
          </a:p>
          <a:p>
            <a:pPr marL="609585" indent="-389457" algn="just">
              <a:lnSpc>
                <a:spcPct val="115000"/>
              </a:lnSpc>
              <a:spcBef>
                <a:spcPts val="600"/>
              </a:spcBef>
              <a:buClr>
                <a:schemeClr val="dk1"/>
              </a:buClr>
              <a:buSzPts val="1000"/>
              <a:buFont typeface="Gill Sans"/>
              <a:buChar char="●"/>
            </a:pPr>
            <a:r>
              <a:rPr lang="nb-NO" sz="1600" dirty="0">
                <a:solidFill>
                  <a:schemeClr val="dk1"/>
                </a:solidFill>
                <a:highlight>
                  <a:schemeClr val="lt1"/>
                </a:highlight>
                <a:ea typeface="Gill Sans"/>
                <a:cs typeface="Gill Sans"/>
                <a:sym typeface="Gill Sans"/>
              </a:rPr>
              <a:t>Kan vi sammen endre hvordan vann brukes i toalettet, vaskemaskinen, badekaret osv.</a:t>
            </a:r>
          </a:p>
          <a:p>
            <a:pPr marL="609585" indent="-389457" algn="just">
              <a:lnSpc>
                <a:spcPct val="115000"/>
              </a:lnSpc>
              <a:spcBef>
                <a:spcPts val="600"/>
              </a:spcBef>
              <a:buClr>
                <a:schemeClr val="dk1"/>
              </a:buClr>
              <a:buSzPts val="1000"/>
              <a:buFont typeface="Gill Sans"/>
              <a:buChar char="●"/>
            </a:pPr>
            <a:r>
              <a:rPr lang="nb-NO" sz="1600" dirty="0">
                <a:solidFill>
                  <a:schemeClr val="dk1"/>
                </a:solidFill>
                <a:highlight>
                  <a:schemeClr val="lt1"/>
                </a:highlight>
                <a:ea typeface="Gill Sans"/>
                <a:cs typeface="Gill Sans"/>
                <a:sym typeface="Gill Sans"/>
              </a:rPr>
              <a:t>Hva synes du om at rent drikkevann brukes til å skylle ned toaletter mens andre mennesker i verden ikke har rent drikkevann?</a:t>
            </a:r>
          </a:p>
        </p:txBody>
      </p:sp>
    </p:spTree>
    <p:extLst>
      <p:ext uri="{BB962C8B-B14F-4D97-AF65-F5344CB8AC3E}">
        <p14:creationId xmlns:p14="http://schemas.microsoft.com/office/powerpoint/2010/main" val="1910159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D7DF3D-B31F-9582-A3C7-7194E295F361}"/>
              </a:ext>
            </a:extLst>
          </p:cNvPr>
          <p:cNvSpPr>
            <a:spLocks noGrp="1"/>
          </p:cNvSpPr>
          <p:nvPr>
            <p:ph type="title"/>
          </p:nvPr>
        </p:nvSpPr>
        <p:spPr>
          <a:xfrm>
            <a:off x="838201" y="961890"/>
            <a:ext cx="5162550" cy="526122"/>
          </a:xfrm>
        </p:spPr>
        <p:txBody>
          <a:bodyPr>
            <a:normAutofit fontScale="90000"/>
          </a:bodyPr>
          <a:lstStyle/>
          <a:p>
            <a:r>
              <a:rPr lang="fi-FI" sz="3200" b="1" dirty="0" err="1">
                <a:solidFill>
                  <a:schemeClr val="dk1"/>
                </a:solidFill>
                <a:ea typeface="Gill Sans"/>
                <a:cs typeface="Gill Sans"/>
                <a:sym typeface="Gill Sans"/>
              </a:rPr>
              <a:t>Dialogpause</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om</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vann</a:t>
            </a:r>
            <a:br>
              <a:rPr lang="fi-FI" sz="3200" b="1" dirty="0">
                <a:solidFill>
                  <a:schemeClr val="dk1"/>
                </a:solidFill>
                <a:ea typeface="Gill Sans"/>
                <a:cs typeface="Gill Sans"/>
                <a:sym typeface="Gill Sans"/>
              </a:rPr>
            </a:br>
            <a:r>
              <a:rPr lang="fi-FI" sz="3200" b="1" dirty="0">
                <a:solidFill>
                  <a:schemeClr val="dk1"/>
                </a:solidFill>
                <a:ea typeface="Gill Sans"/>
                <a:cs typeface="Gill Sans"/>
                <a:sym typeface="Gill Sans"/>
              </a:rPr>
              <a:t>2 min </a:t>
            </a:r>
            <a:r>
              <a:rPr lang="fi-FI" sz="3200" b="1" dirty="0" err="1">
                <a:solidFill>
                  <a:schemeClr val="dk1"/>
                </a:solidFill>
                <a:ea typeface="Gill Sans"/>
                <a:cs typeface="Gill Sans"/>
                <a:sym typeface="Gill Sans"/>
              </a:rPr>
              <a:t>Skriv</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innsikter</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ned</a:t>
            </a:r>
            <a:endParaRPr lang="fi-FI" dirty="0"/>
          </a:p>
        </p:txBody>
      </p:sp>
      <p:sp>
        <p:nvSpPr>
          <p:cNvPr id="7" name="Tekstiruutu 6">
            <a:extLst>
              <a:ext uri="{FF2B5EF4-FFF2-40B4-BE49-F238E27FC236}">
                <a16:creationId xmlns:a16="http://schemas.microsoft.com/office/drawing/2014/main" id="{B595BDEE-2784-ADEC-6953-40BA783944A2}"/>
              </a:ext>
            </a:extLst>
          </p:cNvPr>
          <p:cNvSpPr txBox="1"/>
          <p:nvPr/>
        </p:nvSpPr>
        <p:spPr>
          <a:xfrm>
            <a:off x="884925" y="1903048"/>
            <a:ext cx="10422149" cy="3139321"/>
          </a:xfrm>
          <a:prstGeom prst="rect">
            <a:avLst/>
          </a:prstGeom>
          <a:noFill/>
        </p:spPr>
        <p:txBody>
          <a:bodyPr wrap="square">
            <a:spAutoFit/>
          </a:bodyPr>
          <a:lstStyle/>
          <a:p>
            <a:pPr algn="just">
              <a:buClr>
                <a:srgbClr val="000000"/>
              </a:buClr>
              <a:buSzPts val="700"/>
            </a:pPr>
            <a:r>
              <a:rPr lang="nb-NO" dirty="0">
                <a:solidFill>
                  <a:srgbClr val="000000"/>
                </a:solidFill>
                <a:ea typeface="Gill Sans"/>
                <a:cs typeface="Gill Sans"/>
                <a:sym typeface="Gill Sans"/>
              </a:rPr>
              <a:t>Takk for en god og konstruktiv diskusjon! Dere har delt erfaringene deres om temaer som viktigheten av vannrensing ... (</a:t>
            </a:r>
            <a:r>
              <a:rPr lang="nb-NO" i="1" dirty="0">
                <a:solidFill>
                  <a:srgbClr val="000000"/>
                </a:solidFill>
                <a:ea typeface="Gill Sans"/>
                <a:cs typeface="Gill Sans"/>
                <a:sym typeface="Gill Sans"/>
              </a:rPr>
              <a:t>Oppsummer og beskriv kort temaene som har blitt diskutert)</a:t>
            </a:r>
          </a:p>
          <a:p>
            <a:pPr algn="just">
              <a:buClr>
                <a:srgbClr val="000000"/>
              </a:buClr>
              <a:buSzPts val="700"/>
            </a:pPr>
            <a:endParaRPr lang="nb-NO" dirty="0">
              <a:solidFill>
                <a:srgbClr val="000000"/>
              </a:solidFill>
              <a:ea typeface="Gill Sans"/>
              <a:cs typeface="Gill Sans"/>
              <a:sym typeface="Gill Sans"/>
            </a:endParaRPr>
          </a:p>
          <a:p>
            <a:pPr algn="just">
              <a:buClr>
                <a:srgbClr val="000000"/>
              </a:buClr>
              <a:buSzPts val="700"/>
            </a:pPr>
            <a:r>
              <a:rPr lang="nb-NO" dirty="0">
                <a:solidFill>
                  <a:srgbClr val="000000"/>
                </a:solidFill>
                <a:ea typeface="Gill Sans"/>
                <a:cs typeface="Gill Sans"/>
                <a:sym typeface="Gill Sans"/>
              </a:rPr>
              <a:t>Nå skal vi skrive ned hvilke innsikter, følelser eller tanker dere har fått fra diskusjonen vår sammen. Du kan også tegne, hvis det føles lettere. Skriv ned innsiktene, følelsene eller en viktig idé du har fått fra diskusjonen på ditt eget papir. Dere har et par minutter til å gjøre dette.</a:t>
            </a:r>
          </a:p>
          <a:p>
            <a:pPr algn="just">
              <a:buClr>
                <a:srgbClr val="000000"/>
              </a:buClr>
              <a:buSzPts val="700"/>
            </a:pPr>
            <a:endParaRPr lang="nb-NO" dirty="0">
              <a:solidFill>
                <a:srgbClr val="000000"/>
              </a:solidFill>
              <a:ea typeface="Gill Sans"/>
              <a:cs typeface="Gill Sans"/>
              <a:sym typeface="Gill Sans"/>
            </a:endParaRPr>
          </a:p>
          <a:p>
            <a:pPr algn="just">
              <a:buClr>
                <a:srgbClr val="000000"/>
              </a:buClr>
              <a:buSzPts val="700"/>
            </a:pPr>
            <a:r>
              <a:rPr lang="nb-NO" dirty="0">
                <a:solidFill>
                  <a:srgbClr val="000000"/>
                </a:solidFill>
                <a:ea typeface="Gill Sans"/>
                <a:cs typeface="Gill Sans"/>
                <a:sym typeface="Gill Sans"/>
              </a:rPr>
              <a:t>Velg en innsikt du- vil dele med de andre. Du kan også tenke på hvem som ville være interessert i å fortsette diskusjonen om dette emnet, og hvor?</a:t>
            </a:r>
            <a:endParaRPr lang="sv-SE" i="1" dirty="0">
              <a:solidFill>
                <a:srgbClr val="000000"/>
              </a:solidFill>
              <a:highlight>
                <a:schemeClr val="lt1"/>
              </a:highlight>
              <a:ea typeface="Gill Sans"/>
              <a:cs typeface="Gill Sans"/>
              <a:sym typeface="Gill Sans"/>
            </a:endParaRPr>
          </a:p>
        </p:txBody>
      </p:sp>
    </p:spTree>
    <p:extLst>
      <p:ext uri="{BB962C8B-B14F-4D97-AF65-F5344CB8AC3E}">
        <p14:creationId xmlns:p14="http://schemas.microsoft.com/office/powerpoint/2010/main" val="2095473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D7DF3D-B31F-9582-A3C7-7194E295F361}"/>
              </a:ext>
            </a:extLst>
          </p:cNvPr>
          <p:cNvSpPr>
            <a:spLocks noGrp="1"/>
          </p:cNvSpPr>
          <p:nvPr>
            <p:ph type="title"/>
          </p:nvPr>
        </p:nvSpPr>
        <p:spPr>
          <a:xfrm>
            <a:off x="718868" y="909025"/>
            <a:ext cx="4711700" cy="526122"/>
          </a:xfrm>
        </p:spPr>
        <p:txBody>
          <a:bodyPr>
            <a:normAutofit fontScale="90000"/>
          </a:bodyPr>
          <a:lstStyle/>
          <a:p>
            <a:r>
              <a:rPr lang="fi-FI" sz="3200" b="1" dirty="0" err="1">
                <a:solidFill>
                  <a:schemeClr val="dk1"/>
                </a:solidFill>
                <a:ea typeface="Gill Sans"/>
                <a:cs typeface="Gill Sans"/>
                <a:sym typeface="Gill Sans"/>
              </a:rPr>
              <a:t>Dialogpause</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om</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vann</a:t>
            </a:r>
            <a:br>
              <a:rPr lang="fi-FI" sz="3200" b="1" dirty="0">
                <a:solidFill>
                  <a:schemeClr val="dk1"/>
                </a:solidFill>
                <a:ea typeface="Gill Sans"/>
                <a:cs typeface="Gill Sans"/>
                <a:sym typeface="Gill Sans"/>
              </a:rPr>
            </a:br>
            <a:r>
              <a:rPr lang="fi-FI" sz="3200" b="1" dirty="0">
                <a:solidFill>
                  <a:schemeClr val="dk1"/>
                </a:solidFill>
                <a:ea typeface="Gill Sans"/>
                <a:cs typeface="Gill Sans"/>
                <a:sym typeface="Gill Sans"/>
              </a:rPr>
              <a:t>3 min </a:t>
            </a:r>
            <a:r>
              <a:rPr lang="fi-FI" sz="3200" b="1" dirty="0" err="1">
                <a:solidFill>
                  <a:schemeClr val="dk1"/>
                </a:solidFill>
                <a:ea typeface="Gill Sans"/>
                <a:cs typeface="Gill Sans"/>
                <a:sym typeface="Gill Sans"/>
              </a:rPr>
              <a:t>fortell</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om</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innsiktene</a:t>
            </a:r>
            <a:endParaRPr lang="fi-FI" dirty="0"/>
          </a:p>
        </p:txBody>
      </p:sp>
      <p:sp>
        <p:nvSpPr>
          <p:cNvPr id="7" name="Tekstiruutu 6">
            <a:extLst>
              <a:ext uri="{FF2B5EF4-FFF2-40B4-BE49-F238E27FC236}">
                <a16:creationId xmlns:a16="http://schemas.microsoft.com/office/drawing/2014/main" id="{B595BDEE-2784-ADEC-6953-40BA783944A2}"/>
              </a:ext>
            </a:extLst>
          </p:cNvPr>
          <p:cNvSpPr txBox="1"/>
          <p:nvPr/>
        </p:nvSpPr>
        <p:spPr>
          <a:xfrm>
            <a:off x="718868" y="2012423"/>
            <a:ext cx="10634932" cy="3416320"/>
          </a:xfrm>
          <a:prstGeom prst="rect">
            <a:avLst/>
          </a:prstGeom>
          <a:noFill/>
        </p:spPr>
        <p:txBody>
          <a:bodyPr wrap="square">
            <a:spAutoFit/>
          </a:bodyPr>
          <a:lstStyle/>
          <a:p>
            <a:pPr>
              <a:buClr>
                <a:srgbClr val="000000"/>
              </a:buClr>
              <a:buSzPts val="900"/>
            </a:pPr>
            <a:r>
              <a:rPr lang="nb-NO" dirty="0">
                <a:solidFill>
                  <a:srgbClr val="000000"/>
                </a:solidFill>
                <a:highlight>
                  <a:schemeClr val="lt1"/>
                </a:highlight>
                <a:ea typeface="Gill Sans"/>
                <a:cs typeface="Gill Sans"/>
                <a:sym typeface="Gill Sans"/>
              </a:rPr>
              <a:t>Nå ber jeg dere om å fortelle med én setning en innsikt, følelse eller viktig tanke som du har fått fra denne diskusjonen.</a:t>
            </a:r>
          </a:p>
          <a:p>
            <a:pPr>
              <a:buClr>
                <a:srgbClr val="000000"/>
              </a:buClr>
              <a:buSzPts val="900"/>
            </a:pPr>
            <a:endParaRPr lang="nb-NO" dirty="0">
              <a:solidFill>
                <a:srgbClr val="000000"/>
              </a:solidFill>
              <a:highlight>
                <a:schemeClr val="lt1"/>
              </a:highlight>
              <a:ea typeface="Gill Sans"/>
              <a:cs typeface="Gill Sans"/>
              <a:sym typeface="Gill Sans"/>
            </a:endParaRPr>
          </a:p>
          <a:p>
            <a:pPr>
              <a:buClr>
                <a:srgbClr val="000000"/>
              </a:buClr>
              <a:buSzPts val="900"/>
            </a:pPr>
            <a:r>
              <a:rPr lang="nb-NO" dirty="0">
                <a:solidFill>
                  <a:srgbClr val="000000"/>
                </a:solidFill>
                <a:highlight>
                  <a:schemeClr val="lt1"/>
                </a:highlight>
                <a:ea typeface="Gill Sans"/>
                <a:cs typeface="Gill Sans"/>
                <a:sym typeface="Gill Sans"/>
              </a:rPr>
              <a:t>Kanskje vi kan starte med deg N.N...</a:t>
            </a:r>
            <a:br>
              <a:rPr lang="nb-NO" dirty="0">
                <a:solidFill>
                  <a:srgbClr val="000000"/>
                </a:solidFill>
                <a:highlight>
                  <a:schemeClr val="lt1"/>
                </a:highlight>
                <a:ea typeface="Gill Sans"/>
                <a:cs typeface="Gill Sans"/>
                <a:sym typeface="Gill Sans"/>
              </a:rPr>
            </a:br>
            <a:r>
              <a:rPr lang="nb-NO" i="1" dirty="0">
                <a:solidFill>
                  <a:srgbClr val="000000"/>
                </a:solidFill>
                <a:highlight>
                  <a:schemeClr val="lt1"/>
                </a:highlight>
                <a:ea typeface="Gill Sans"/>
                <a:cs typeface="Gill Sans"/>
                <a:sym typeface="Gill Sans"/>
              </a:rPr>
              <a:t>Velg noen som sannsynligvis vil være villig til å dele sin innsikt.</a:t>
            </a:r>
          </a:p>
          <a:p>
            <a:pPr>
              <a:buClr>
                <a:srgbClr val="000000"/>
              </a:buClr>
              <a:buSzPts val="900"/>
            </a:pPr>
            <a:endParaRPr lang="nb-NO" dirty="0">
              <a:solidFill>
                <a:srgbClr val="000000"/>
              </a:solidFill>
              <a:highlight>
                <a:schemeClr val="lt1"/>
              </a:highlight>
              <a:ea typeface="Gill Sans"/>
              <a:cs typeface="Gill Sans"/>
              <a:sym typeface="Gill Sans"/>
            </a:endParaRPr>
          </a:p>
          <a:p>
            <a:pPr>
              <a:buClr>
                <a:srgbClr val="000000"/>
              </a:buClr>
              <a:buSzPts val="900"/>
            </a:pPr>
            <a:r>
              <a:rPr lang="nb-NO" dirty="0">
                <a:solidFill>
                  <a:srgbClr val="000000"/>
                </a:solidFill>
                <a:highlight>
                  <a:schemeClr val="lt1"/>
                </a:highlight>
                <a:ea typeface="Gill Sans"/>
                <a:cs typeface="Gill Sans"/>
                <a:sym typeface="Gill Sans"/>
              </a:rPr>
              <a:t>Takk. Hvem vil fortsette?</a:t>
            </a:r>
          </a:p>
          <a:p>
            <a:pPr>
              <a:buClr>
                <a:srgbClr val="000000"/>
              </a:buClr>
              <a:buSzPts val="900"/>
            </a:pPr>
            <a:endParaRPr lang="nb-NO" dirty="0">
              <a:solidFill>
                <a:srgbClr val="000000"/>
              </a:solidFill>
              <a:highlight>
                <a:schemeClr val="lt1"/>
              </a:highlight>
              <a:ea typeface="Gill Sans"/>
              <a:cs typeface="Gill Sans"/>
              <a:sym typeface="Gill Sans"/>
            </a:endParaRPr>
          </a:p>
          <a:p>
            <a:pPr>
              <a:buClr>
                <a:srgbClr val="000000"/>
              </a:buClr>
              <a:buSzPts val="900"/>
            </a:pPr>
            <a:r>
              <a:rPr lang="nb-NO" dirty="0">
                <a:solidFill>
                  <a:srgbClr val="000000"/>
                </a:solidFill>
                <a:highlight>
                  <a:schemeClr val="lt1"/>
                </a:highlight>
                <a:ea typeface="Gill Sans"/>
                <a:cs typeface="Gill Sans"/>
                <a:sym typeface="Gill Sans"/>
              </a:rPr>
              <a:t>Takk til alle. </a:t>
            </a:r>
            <a:br>
              <a:rPr lang="nb-NO" dirty="0">
                <a:solidFill>
                  <a:srgbClr val="000000"/>
                </a:solidFill>
                <a:highlight>
                  <a:schemeClr val="lt1"/>
                </a:highlight>
                <a:ea typeface="Gill Sans"/>
                <a:cs typeface="Gill Sans"/>
                <a:sym typeface="Gill Sans"/>
              </a:rPr>
            </a:br>
            <a:r>
              <a:rPr lang="nb-NO" dirty="0">
                <a:solidFill>
                  <a:srgbClr val="000000"/>
                </a:solidFill>
                <a:highlight>
                  <a:schemeClr val="lt1"/>
                </a:highlight>
                <a:ea typeface="Gill Sans"/>
                <a:cs typeface="Gill Sans"/>
                <a:sym typeface="Gill Sans"/>
              </a:rPr>
              <a:t>La meg stille dere ett spørsmål til: Med hvem og hvor synes dere diskusjonen om dette temaet skal fortsette?</a:t>
            </a:r>
          </a:p>
          <a:p>
            <a:pPr>
              <a:buClr>
                <a:srgbClr val="000000"/>
              </a:buClr>
              <a:buSzPts val="900"/>
            </a:pPr>
            <a:r>
              <a:rPr lang="nb-NO" dirty="0">
                <a:solidFill>
                  <a:srgbClr val="000000"/>
                </a:solidFill>
                <a:highlight>
                  <a:schemeClr val="lt1"/>
                </a:highlight>
                <a:ea typeface="Gill Sans"/>
                <a:cs typeface="Gill Sans"/>
                <a:sym typeface="Gill Sans"/>
              </a:rPr>
              <a:t>Hva ønsker dere å diskutere neste gang?</a:t>
            </a:r>
            <a:endParaRPr lang="sv-SE" sz="1400" i="1" dirty="0">
              <a:solidFill>
                <a:srgbClr val="000000"/>
              </a:solidFill>
              <a:highlight>
                <a:schemeClr val="lt1"/>
              </a:highlight>
              <a:ea typeface="Gill Sans"/>
              <a:cs typeface="Gill Sans"/>
              <a:sym typeface="Gill Sans"/>
            </a:endParaRPr>
          </a:p>
        </p:txBody>
      </p:sp>
    </p:spTree>
    <p:extLst>
      <p:ext uri="{BB962C8B-B14F-4D97-AF65-F5344CB8AC3E}">
        <p14:creationId xmlns:p14="http://schemas.microsoft.com/office/powerpoint/2010/main" val="3502206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D7DF3D-B31F-9582-A3C7-7194E295F361}"/>
              </a:ext>
            </a:extLst>
          </p:cNvPr>
          <p:cNvSpPr>
            <a:spLocks noGrp="1"/>
          </p:cNvSpPr>
          <p:nvPr>
            <p:ph type="title"/>
          </p:nvPr>
        </p:nvSpPr>
        <p:spPr>
          <a:xfrm>
            <a:off x="734443" y="893418"/>
            <a:ext cx="5429250" cy="526122"/>
          </a:xfrm>
        </p:spPr>
        <p:txBody>
          <a:bodyPr>
            <a:normAutofit fontScale="90000"/>
          </a:bodyPr>
          <a:lstStyle/>
          <a:p>
            <a:r>
              <a:rPr lang="fi-FI" sz="3200" b="1" dirty="0" err="1">
                <a:solidFill>
                  <a:schemeClr val="dk1"/>
                </a:solidFill>
                <a:ea typeface="Gill Sans"/>
                <a:cs typeface="Gill Sans"/>
                <a:sym typeface="Gill Sans"/>
              </a:rPr>
              <a:t>Dialogpause</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om</a:t>
            </a:r>
            <a:r>
              <a:rPr lang="fi-FI" sz="3200" b="1" dirty="0">
                <a:solidFill>
                  <a:schemeClr val="dk1"/>
                </a:solidFill>
                <a:ea typeface="Gill Sans"/>
                <a:cs typeface="Gill Sans"/>
                <a:sym typeface="Gill Sans"/>
              </a:rPr>
              <a:t> </a:t>
            </a:r>
            <a:r>
              <a:rPr lang="fi-FI" sz="3200" b="1" dirty="0" err="1">
                <a:solidFill>
                  <a:schemeClr val="dk1"/>
                </a:solidFill>
                <a:ea typeface="Gill Sans"/>
                <a:cs typeface="Gill Sans"/>
                <a:sym typeface="Gill Sans"/>
              </a:rPr>
              <a:t>vann</a:t>
            </a:r>
            <a:br>
              <a:rPr lang="fi-FI" sz="3200" b="1" dirty="0">
                <a:solidFill>
                  <a:schemeClr val="dk1"/>
                </a:solidFill>
                <a:ea typeface="Gill Sans"/>
                <a:cs typeface="Gill Sans"/>
                <a:sym typeface="Gill Sans"/>
              </a:rPr>
            </a:br>
            <a:r>
              <a:rPr lang="fi-FI" sz="3200" b="1" dirty="0">
                <a:solidFill>
                  <a:schemeClr val="dk1"/>
                </a:solidFill>
                <a:ea typeface="Gill Sans"/>
                <a:cs typeface="Gill Sans"/>
                <a:sym typeface="Gill Sans"/>
              </a:rPr>
              <a:t>2 min </a:t>
            </a:r>
            <a:r>
              <a:rPr lang="fi-FI" sz="3200" b="1" dirty="0" err="1">
                <a:solidFill>
                  <a:schemeClr val="dk1"/>
                </a:solidFill>
                <a:ea typeface="Gill Sans"/>
                <a:cs typeface="Gill Sans"/>
                <a:sym typeface="Gill Sans"/>
              </a:rPr>
              <a:t>takk</a:t>
            </a:r>
            <a:r>
              <a:rPr lang="fi-FI" sz="3200" b="1" dirty="0">
                <a:solidFill>
                  <a:schemeClr val="dk1"/>
                </a:solidFill>
                <a:ea typeface="Gill Sans"/>
                <a:cs typeface="Gill Sans"/>
                <a:sym typeface="Gill Sans"/>
              </a:rPr>
              <a:t> &amp; </a:t>
            </a:r>
            <a:r>
              <a:rPr lang="fi-FI" sz="3200" b="1" dirty="0" err="1">
                <a:solidFill>
                  <a:schemeClr val="dk1"/>
                </a:solidFill>
                <a:ea typeface="Gill Sans"/>
                <a:cs typeface="Gill Sans"/>
                <a:sym typeface="Gill Sans"/>
              </a:rPr>
              <a:t>avslutning</a:t>
            </a:r>
            <a:br>
              <a:rPr lang="fi-FI" sz="3200" b="1" dirty="0">
                <a:solidFill>
                  <a:schemeClr val="dk1"/>
                </a:solidFill>
                <a:latin typeface="Gill Sans"/>
                <a:ea typeface="Gill Sans"/>
                <a:cs typeface="Gill Sans"/>
                <a:sym typeface="Gill Sans"/>
              </a:rPr>
            </a:br>
            <a:endParaRPr lang="fi-FI" dirty="0"/>
          </a:p>
        </p:txBody>
      </p:sp>
      <p:sp>
        <p:nvSpPr>
          <p:cNvPr id="7" name="Tekstiruutu 6">
            <a:extLst>
              <a:ext uri="{FF2B5EF4-FFF2-40B4-BE49-F238E27FC236}">
                <a16:creationId xmlns:a16="http://schemas.microsoft.com/office/drawing/2014/main" id="{B595BDEE-2784-ADEC-6953-40BA783944A2}"/>
              </a:ext>
            </a:extLst>
          </p:cNvPr>
          <p:cNvSpPr txBox="1"/>
          <p:nvPr/>
        </p:nvSpPr>
        <p:spPr>
          <a:xfrm>
            <a:off x="734443" y="1690624"/>
            <a:ext cx="10816087" cy="4062651"/>
          </a:xfrm>
          <a:prstGeom prst="rect">
            <a:avLst/>
          </a:prstGeom>
          <a:noFill/>
        </p:spPr>
        <p:txBody>
          <a:bodyPr wrap="square">
            <a:spAutoFit/>
          </a:bodyPr>
          <a:lstStyle/>
          <a:p>
            <a:pPr>
              <a:buClr>
                <a:srgbClr val="000000"/>
              </a:buClr>
              <a:buSzPts val="900"/>
            </a:pPr>
            <a:r>
              <a:rPr lang="nb-NO" sz="2000" dirty="0">
                <a:solidFill>
                  <a:srgbClr val="000000"/>
                </a:solidFill>
                <a:highlight>
                  <a:schemeClr val="lt1"/>
                </a:highlight>
                <a:ea typeface="Gill Sans"/>
                <a:cs typeface="Gill Sans"/>
                <a:sym typeface="Gill Sans"/>
              </a:rPr>
              <a:t>Hva syntes du om denne Dialogpause-samtalen og temaet?</a:t>
            </a:r>
          </a:p>
          <a:p>
            <a:pPr>
              <a:buClr>
                <a:srgbClr val="000000"/>
              </a:buClr>
              <a:buSzPts val="900"/>
            </a:pPr>
            <a:r>
              <a:rPr lang="nb-NO" sz="2000" dirty="0">
                <a:solidFill>
                  <a:srgbClr val="000000"/>
                </a:solidFill>
                <a:highlight>
                  <a:schemeClr val="lt1"/>
                </a:highlight>
                <a:ea typeface="Gill Sans"/>
                <a:cs typeface="Gill Sans"/>
                <a:sym typeface="Gill Sans"/>
              </a:rPr>
              <a:t>Hvilken følelse eller stemning fikk du av vår felles diskusjon?</a:t>
            </a:r>
          </a:p>
          <a:p>
            <a:pPr>
              <a:buClr>
                <a:srgbClr val="000000"/>
              </a:buClr>
              <a:buSzPts val="900"/>
            </a:pPr>
            <a:r>
              <a:rPr lang="nb-NO" sz="2000" dirty="0">
                <a:solidFill>
                  <a:srgbClr val="000000"/>
                </a:solidFill>
                <a:highlight>
                  <a:schemeClr val="lt1"/>
                </a:highlight>
                <a:ea typeface="Gill Sans"/>
                <a:cs typeface="Gill Sans"/>
                <a:sym typeface="Gill Sans"/>
              </a:rPr>
              <a:t>Hvordan lyktes jeg som diskusjonsleder?</a:t>
            </a:r>
          </a:p>
          <a:p>
            <a:pPr>
              <a:buClr>
                <a:srgbClr val="000000"/>
              </a:buClr>
              <a:buSzPts val="900"/>
            </a:pPr>
            <a:endParaRPr lang="nb-NO" sz="2000" dirty="0">
              <a:solidFill>
                <a:srgbClr val="000000"/>
              </a:solidFill>
              <a:highlight>
                <a:schemeClr val="lt1"/>
              </a:highlight>
              <a:ea typeface="Gill Sans"/>
              <a:cs typeface="Gill Sans"/>
              <a:sym typeface="Gill Sans"/>
            </a:endParaRPr>
          </a:p>
          <a:p>
            <a:pPr>
              <a:buClr>
                <a:srgbClr val="000000"/>
              </a:buClr>
              <a:buSzPts val="900"/>
            </a:pPr>
            <a:r>
              <a:rPr lang="nb-NO" sz="2000" dirty="0">
                <a:solidFill>
                  <a:srgbClr val="000000"/>
                </a:solidFill>
                <a:highlight>
                  <a:schemeClr val="lt1"/>
                </a:highlight>
                <a:ea typeface="Gill Sans"/>
                <a:cs typeface="Gill Sans"/>
                <a:sym typeface="Gill Sans"/>
              </a:rPr>
              <a:t>Jeg vil samle innsiktene og dele dem med dere senere. </a:t>
            </a:r>
            <a:br>
              <a:rPr lang="nb-NO" sz="2000" dirty="0">
                <a:solidFill>
                  <a:srgbClr val="000000"/>
                </a:solidFill>
                <a:highlight>
                  <a:schemeClr val="lt1"/>
                </a:highlight>
                <a:ea typeface="Gill Sans"/>
                <a:cs typeface="Gill Sans"/>
                <a:sym typeface="Gill Sans"/>
              </a:rPr>
            </a:br>
            <a:r>
              <a:rPr lang="nb-NO" sz="2000" dirty="0">
                <a:solidFill>
                  <a:srgbClr val="000000"/>
                </a:solidFill>
                <a:highlight>
                  <a:schemeClr val="lt1"/>
                </a:highlight>
                <a:ea typeface="Gill Sans"/>
                <a:cs typeface="Gill Sans"/>
                <a:sym typeface="Gill Sans"/>
              </a:rPr>
              <a:t>Forhåpentligvis kan vi fortsette diskusjonen på et tidspunkt!</a:t>
            </a:r>
          </a:p>
          <a:p>
            <a:pPr>
              <a:buClr>
                <a:srgbClr val="000000"/>
              </a:buClr>
              <a:buSzPts val="900"/>
            </a:pPr>
            <a:endParaRPr lang="nb-NO" sz="2000" dirty="0">
              <a:solidFill>
                <a:srgbClr val="000000"/>
              </a:solidFill>
              <a:highlight>
                <a:schemeClr val="lt1"/>
              </a:highlight>
              <a:ea typeface="Gill Sans"/>
              <a:cs typeface="Gill Sans"/>
              <a:sym typeface="Gill Sans"/>
            </a:endParaRPr>
          </a:p>
          <a:p>
            <a:pPr>
              <a:buClr>
                <a:srgbClr val="000000"/>
              </a:buClr>
              <a:buSzPts val="900"/>
            </a:pPr>
            <a:r>
              <a:rPr lang="nb-NO" sz="2000" dirty="0">
                <a:solidFill>
                  <a:srgbClr val="000000"/>
                </a:solidFill>
                <a:highlight>
                  <a:schemeClr val="lt1"/>
                </a:highlight>
                <a:ea typeface="Gill Sans"/>
                <a:cs typeface="Gill Sans"/>
                <a:sym typeface="Gill Sans"/>
              </a:rPr>
              <a:t>Kan jeg ta et bilde av denne gruppen og dele det på sosiale medier? </a:t>
            </a:r>
            <a:br>
              <a:rPr lang="nb-NO" sz="2000" dirty="0">
                <a:solidFill>
                  <a:srgbClr val="000000"/>
                </a:solidFill>
                <a:highlight>
                  <a:schemeClr val="lt1"/>
                </a:highlight>
                <a:ea typeface="Gill Sans"/>
                <a:cs typeface="Gill Sans"/>
                <a:sym typeface="Gill Sans"/>
              </a:rPr>
            </a:br>
            <a:r>
              <a:rPr lang="nb-NO" sz="2000" dirty="0">
                <a:solidFill>
                  <a:srgbClr val="000000"/>
                </a:solidFill>
                <a:highlight>
                  <a:schemeClr val="lt1"/>
                </a:highlight>
                <a:ea typeface="Gill Sans"/>
                <a:cs typeface="Gill Sans"/>
                <a:sym typeface="Gill Sans"/>
              </a:rPr>
              <a:t>Du kan også fortelle oss at du har deltatt i en #Dialogpause-samtale, </a:t>
            </a:r>
            <a:br>
              <a:rPr lang="nb-NO" sz="2000" dirty="0">
                <a:solidFill>
                  <a:srgbClr val="000000"/>
                </a:solidFill>
                <a:highlight>
                  <a:schemeClr val="lt1"/>
                </a:highlight>
                <a:ea typeface="Gill Sans"/>
                <a:cs typeface="Gill Sans"/>
                <a:sym typeface="Gill Sans"/>
              </a:rPr>
            </a:br>
            <a:r>
              <a:rPr lang="nb-NO" sz="2000" dirty="0">
                <a:solidFill>
                  <a:srgbClr val="000000"/>
                </a:solidFill>
                <a:highlight>
                  <a:schemeClr val="lt1"/>
                </a:highlight>
                <a:ea typeface="Gill Sans"/>
                <a:cs typeface="Gill Sans"/>
                <a:sym typeface="Gill Sans"/>
              </a:rPr>
              <a:t>men ikke del noe som avslører andre personers identitet uten tillatelse. </a:t>
            </a:r>
          </a:p>
          <a:p>
            <a:pPr>
              <a:buClr>
                <a:srgbClr val="000000"/>
              </a:buClr>
              <a:buSzPts val="900"/>
            </a:pPr>
            <a:r>
              <a:rPr lang="nb-NO" sz="2000" dirty="0">
                <a:solidFill>
                  <a:srgbClr val="000000"/>
                </a:solidFill>
                <a:highlight>
                  <a:schemeClr val="lt1"/>
                </a:highlight>
                <a:ea typeface="Gill Sans"/>
                <a:cs typeface="Gill Sans"/>
                <a:sym typeface="Gill Sans"/>
              </a:rPr>
              <a:t>Del gjerne dine egne tanker og innsikter.</a:t>
            </a:r>
          </a:p>
          <a:p>
            <a:pPr>
              <a:buClr>
                <a:srgbClr val="000000"/>
              </a:buClr>
              <a:buSzPts val="900"/>
            </a:pPr>
            <a:endParaRPr lang="nb-NO" sz="2000" dirty="0">
              <a:solidFill>
                <a:srgbClr val="000000"/>
              </a:solidFill>
              <a:highlight>
                <a:schemeClr val="lt1"/>
              </a:highlight>
              <a:ea typeface="Gill Sans"/>
              <a:cs typeface="Gill Sans"/>
              <a:sym typeface="Gill Sans"/>
            </a:endParaRPr>
          </a:p>
          <a:p>
            <a:pPr>
              <a:buClr>
                <a:srgbClr val="000000"/>
              </a:buClr>
              <a:buSzPts val="900"/>
            </a:pPr>
            <a:r>
              <a:rPr lang="nb-NO" sz="2000" dirty="0">
                <a:solidFill>
                  <a:srgbClr val="000000"/>
                </a:solidFill>
                <a:highlight>
                  <a:schemeClr val="lt1"/>
                </a:highlight>
                <a:ea typeface="Gill Sans"/>
                <a:cs typeface="Gill Sans"/>
                <a:sym typeface="Gill Sans"/>
              </a:rPr>
              <a:t>Takk igjen, og ha en fin dag!</a:t>
            </a:r>
            <a:endParaRPr lang="sv-SE" i="1" dirty="0">
              <a:solidFill>
                <a:srgbClr val="000000"/>
              </a:solidFill>
              <a:highlight>
                <a:schemeClr val="lt1"/>
              </a:highlight>
              <a:ea typeface="Gill Sans"/>
              <a:cs typeface="Gill Sans"/>
              <a:sym typeface="Gill Sans"/>
            </a:endParaRPr>
          </a:p>
        </p:txBody>
      </p:sp>
    </p:spTree>
    <p:extLst>
      <p:ext uri="{BB962C8B-B14F-4D97-AF65-F5344CB8AC3E}">
        <p14:creationId xmlns:p14="http://schemas.microsoft.com/office/powerpoint/2010/main" val="1404229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BD03AB-7F45-A502-A3DF-76251B69A592}"/>
              </a:ext>
            </a:extLst>
          </p:cNvPr>
          <p:cNvSpPr>
            <a:spLocks noGrp="1"/>
          </p:cNvSpPr>
          <p:nvPr>
            <p:ph type="title"/>
          </p:nvPr>
        </p:nvSpPr>
        <p:spPr/>
        <p:txBody>
          <a:bodyPr/>
          <a:lstStyle/>
          <a:p>
            <a:r>
              <a:rPr lang="fi-FI" dirty="0" err="1"/>
              <a:t>Støttemateriale</a:t>
            </a:r>
            <a:r>
              <a:rPr lang="fi-FI" dirty="0"/>
              <a:t> for </a:t>
            </a:r>
            <a:r>
              <a:rPr lang="fi-FI" dirty="0" err="1"/>
              <a:t>diskusjonslederen</a:t>
            </a:r>
            <a:endParaRPr lang="fi-FI" dirty="0"/>
          </a:p>
        </p:txBody>
      </p:sp>
      <p:sp>
        <p:nvSpPr>
          <p:cNvPr id="3" name="Sisällön paikkamerkki 2">
            <a:extLst>
              <a:ext uri="{FF2B5EF4-FFF2-40B4-BE49-F238E27FC236}">
                <a16:creationId xmlns:a16="http://schemas.microsoft.com/office/drawing/2014/main" id="{1298BFBB-70DA-A42A-D7A5-EC6982690B17}"/>
              </a:ext>
            </a:extLst>
          </p:cNvPr>
          <p:cNvSpPr>
            <a:spLocks noGrp="1"/>
          </p:cNvSpPr>
          <p:nvPr>
            <p:ph idx="1"/>
          </p:nvPr>
        </p:nvSpPr>
        <p:spPr/>
        <p:txBody>
          <a:bodyPr/>
          <a:lstStyle/>
          <a:p>
            <a:endParaRPr lang="fi-FI" dirty="0">
              <a:hlinkClick r:id="rId2"/>
            </a:endParaRPr>
          </a:p>
          <a:p>
            <a:endParaRPr lang="fi-FI" dirty="0">
              <a:hlinkClick r:id="rId2"/>
            </a:endParaRPr>
          </a:p>
          <a:p>
            <a:endParaRPr lang="fi-FI" dirty="0">
              <a:hlinkClick r:id="rId2"/>
            </a:endParaRPr>
          </a:p>
          <a:p>
            <a:endParaRPr lang="fi-FI" dirty="0">
              <a:hlinkClick r:id="rId2"/>
            </a:endParaRPr>
          </a:p>
          <a:p>
            <a:endParaRPr lang="fi-FI" dirty="0">
              <a:hlinkClick r:id="rId2"/>
            </a:endParaRPr>
          </a:p>
          <a:p>
            <a:endParaRPr lang="fi-FI" dirty="0">
              <a:hlinkClick r:id="rId2"/>
            </a:endParaRPr>
          </a:p>
          <a:p>
            <a:endParaRPr lang="fi-FI" sz="1800" dirty="0">
              <a:hlinkClick r:id="rId2"/>
            </a:endParaRPr>
          </a:p>
          <a:p>
            <a:endParaRPr lang="fi-FI" sz="1800" dirty="0">
              <a:hlinkClick r:id="rId2"/>
            </a:endParaRPr>
          </a:p>
          <a:p>
            <a:r>
              <a:rPr lang="fi-FI" sz="1800" dirty="0">
                <a:hlinkClick r:id="rId2"/>
              </a:rPr>
              <a:t>https://www.dialogpaus.fi/verktyg/stodmaterial-for-diskussionsledaren/</a:t>
            </a:r>
            <a:endParaRPr lang="fi-FI" sz="1800" dirty="0"/>
          </a:p>
          <a:p>
            <a:endParaRPr lang="fi-FI" dirty="0"/>
          </a:p>
          <a:p>
            <a:pPr marL="0" indent="0">
              <a:buNone/>
            </a:pPr>
            <a:endParaRPr lang="fi-FI" dirty="0"/>
          </a:p>
        </p:txBody>
      </p:sp>
      <p:pic>
        <p:nvPicPr>
          <p:cNvPr id="4" name="Kuva 3">
            <a:extLst>
              <a:ext uri="{FF2B5EF4-FFF2-40B4-BE49-F238E27FC236}">
                <a16:creationId xmlns:a16="http://schemas.microsoft.com/office/drawing/2014/main" id="{D01DBD0A-2C22-7BC6-D81E-73CB25181B5E}"/>
              </a:ext>
            </a:extLst>
          </p:cNvPr>
          <p:cNvPicPr>
            <a:picLocks noChangeAspect="1"/>
          </p:cNvPicPr>
          <p:nvPr/>
        </p:nvPicPr>
        <p:blipFill>
          <a:blip r:embed="rId3"/>
          <a:stretch>
            <a:fillRect/>
          </a:stretch>
        </p:blipFill>
        <p:spPr>
          <a:xfrm>
            <a:off x="2250041" y="1690688"/>
            <a:ext cx="6676845" cy="2993068"/>
          </a:xfrm>
          <a:prstGeom prst="rect">
            <a:avLst/>
          </a:prstGeom>
        </p:spPr>
      </p:pic>
      <p:sp>
        <p:nvSpPr>
          <p:cNvPr id="5" name="Tekstiruutu 4">
            <a:extLst>
              <a:ext uri="{FF2B5EF4-FFF2-40B4-BE49-F238E27FC236}">
                <a16:creationId xmlns:a16="http://schemas.microsoft.com/office/drawing/2014/main" id="{CE6D591E-2DB5-0E31-097B-8A3480C9CDD3}"/>
              </a:ext>
            </a:extLst>
          </p:cNvPr>
          <p:cNvSpPr txBox="1"/>
          <p:nvPr/>
        </p:nvSpPr>
        <p:spPr>
          <a:xfrm>
            <a:off x="4486508" y="4818693"/>
            <a:ext cx="2900931" cy="215444"/>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0000"/>
              </a:buClr>
              <a:buSzPts val="1400"/>
              <a:defRPr/>
            </a:pPr>
            <a:r>
              <a:rPr kumimoji="0" lang="da-DK" sz="800" b="0" i="0" u="none" strike="noStrike" kern="1200" cap="none" spc="0" normalizeH="0" baseline="0" noProof="0" dirty="0">
                <a:ln>
                  <a:noFill/>
                </a:ln>
                <a:solidFill>
                  <a:srgbClr val="000000"/>
                </a:solidFill>
                <a:effectLst/>
                <a:uLnTx/>
                <a:uFillTx/>
                <a:ea typeface="Gill Sans"/>
                <a:cs typeface="Gill Sans"/>
                <a:sym typeface="Gill Sans"/>
              </a:rPr>
              <a:t>Bild: </a:t>
            </a:r>
            <a:r>
              <a:rPr lang="da-DK" sz="800" dirty="0">
                <a:solidFill>
                  <a:srgbClr val="000000"/>
                </a:solidFill>
                <a:ea typeface="Gill Sans"/>
                <a:cs typeface="Gill Sans"/>
                <a:sym typeface="Gill Sans"/>
              </a:rPr>
              <a:t>Stiftelsen Dialogpaus, www.dialogpaus.fi </a:t>
            </a:r>
            <a:endParaRPr kumimoji="0" lang="sv-SE" sz="8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4165068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7BE596D8-DA2C-9A8C-7293-42BEE454D204}"/>
              </a:ext>
            </a:extLst>
          </p:cNvPr>
          <p:cNvSpPr>
            <a:spLocks noGrp="1"/>
          </p:cNvSpPr>
          <p:nvPr>
            <p:ph idx="1"/>
          </p:nvPr>
        </p:nvSpPr>
        <p:spPr>
          <a:xfrm>
            <a:off x="669266" y="698500"/>
            <a:ext cx="10646434" cy="5490029"/>
          </a:xfrm>
        </p:spPr>
        <p:txBody>
          <a:bodyPr>
            <a:noAutofit/>
          </a:bodyPr>
          <a:lstStyle/>
          <a:p>
            <a:pPr marL="0" indent="0">
              <a:buClr>
                <a:srgbClr val="000000"/>
              </a:buClr>
              <a:buSzPts val="1300"/>
              <a:buNone/>
            </a:pPr>
            <a:r>
              <a:rPr lang="sv-SE" b="1" dirty="0">
                <a:solidFill>
                  <a:schemeClr val="dk1"/>
                </a:solidFill>
                <a:latin typeface="+mj-lt"/>
                <a:ea typeface="Gill Sans"/>
                <a:cs typeface="Gill Sans"/>
                <a:sym typeface="Gill Sans"/>
              </a:rPr>
              <a:t>Hurra! Du har </a:t>
            </a:r>
            <a:r>
              <a:rPr lang="sv-SE" b="1" dirty="0" err="1">
                <a:solidFill>
                  <a:schemeClr val="dk1"/>
                </a:solidFill>
                <a:latin typeface="+mj-lt"/>
                <a:ea typeface="Gill Sans"/>
                <a:cs typeface="Gill Sans"/>
                <a:sym typeface="Gill Sans"/>
              </a:rPr>
              <a:t>akkurat</a:t>
            </a:r>
            <a:r>
              <a:rPr lang="sv-SE" b="1" dirty="0">
                <a:solidFill>
                  <a:schemeClr val="dk1"/>
                </a:solidFill>
                <a:latin typeface="+mj-lt"/>
                <a:ea typeface="Gill Sans"/>
                <a:cs typeface="Gill Sans"/>
                <a:sym typeface="Gill Sans"/>
              </a:rPr>
              <a:t> ledet en </a:t>
            </a:r>
            <a:r>
              <a:rPr lang="sv-SE" b="1" dirty="0" err="1">
                <a:solidFill>
                  <a:schemeClr val="dk1"/>
                </a:solidFill>
                <a:latin typeface="+mj-lt"/>
                <a:ea typeface="Gill Sans"/>
                <a:cs typeface="Gill Sans"/>
                <a:sym typeface="Gill Sans"/>
              </a:rPr>
              <a:t>Dialogpausesamtale</a:t>
            </a:r>
            <a:r>
              <a:rPr lang="sv-SE" b="1" dirty="0">
                <a:solidFill>
                  <a:schemeClr val="dk1"/>
                </a:solidFill>
                <a:latin typeface="+mj-lt"/>
                <a:ea typeface="Gill Sans"/>
                <a:cs typeface="Gill Sans"/>
                <a:sym typeface="Gill Sans"/>
              </a:rPr>
              <a:t>. Fantastisk! </a:t>
            </a:r>
            <a:r>
              <a:rPr lang="sv-SE" b="1" dirty="0" err="1">
                <a:solidFill>
                  <a:schemeClr val="dk1"/>
                </a:solidFill>
                <a:latin typeface="+mj-lt"/>
                <a:ea typeface="Gill Sans"/>
                <a:cs typeface="Gill Sans"/>
                <a:sym typeface="Gill Sans"/>
              </a:rPr>
              <a:t>Hvordan</a:t>
            </a:r>
            <a:r>
              <a:rPr lang="sv-SE" b="1" dirty="0">
                <a:solidFill>
                  <a:schemeClr val="dk1"/>
                </a:solidFill>
                <a:latin typeface="+mj-lt"/>
                <a:ea typeface="Gill Sans"/>
                <a:cs typeface="Gill Sans"/>
                <a:sym typeface="Gill Sans"/>
              </a:rPr>
              <a:t> </a:t>
            </a:r>
            <a:r>
              <a:rPr lang="sv-SE" b="1" dirty="0" err="1">
                <a:solidFill>
                  <a:schemeClr val="dk1"/>
                </a:solidFill>
                <a:latin typeface="+mj-lt"/>
                <a:ea typeface="Gill Sans"/>
                <a:cs typeface="Gill Sans"/>
                <a:sym typeface="Gill Sans"/>
              </a:rPr>
              <a:t>gikk</a:t>
            </a:r>
            <a:r>
              <a:rPr lang="sv-SE" b="1" dirty="0">
                <a:solidFill>
                  <a:schemeClr val="dk1"/>
                </a:solidFill>
                <a:latin typeface="+mj-lt"/>
                <a:ea typeface="Gill Sans"/>
                <a:cs typeface="Gill Sans"/>
                <a:sym typeface="Gill Sans"/>
              </a:rPr>
              <a:t> det?</a:t>
            </a:r>
          </a:p>
          <a:p>
            <a:pPr>
              <a:buClr>
                <a:srgbClr val="000000"/>
              </a:buClr>
              <a:buSzPts val="1300"/>
            </a:pPr>
            <a:endParaRPr lang="sv-SE" sz="1200" b="1" dirty="0">
              <a:solidFill>
                <a:schemeClr val="dk1"/>
              </a:solidFill>
              <a:ea typeface="Gill Sans"/>
              <a:cs typeface="Gill Sans"/>
              <a:sym typeface="Gill Sans"/>
            </a:endParaRPr>
          </a:p>
          <a:p>
            <a:pPr marL="651929" indent="-457200">
              <a:lnSpc>
                <a:spcPct val="100000"/>
              </a:lnSpc>
              <a:spcBef>
                <a:spcPts val="600"/>
              </a:spcBef>
              <a:buClr>
                <a:schemeClr val="dk1"/>
              </a:buClr>
              <a:buSzPts val="1300"/>
            </a:pPr>
            <a:r>
              <a:rPr lang="nb-NO" sz="1400" dirty="0">
                <a:solidFill>
                  <a:schemeClr val="dk1"/>
                </a:solidFill>
                <a:ea typeface="Gill Sans"/>
                <a:cs typeface="Gill Sans"/>
                <a:sym typeface="Gill Sans"/>
              </a:rPr>
              <a:t>Jeg øvde på dialogen på forhånd</a:t>
            </a:r>
          </a:p>
          <a:p>
            <a:pPr marL="651929" indent="-457200">
              <a:lnSpc>
                <a:spcPct val="100000"/>
              </a:lnSpc>
              <a:spcBef>
                <a:spcPts val="600"/>
              </a:spcBef>
              <a:buClr>
                <a:schemeClr val="dk1"/>
              </a:buClr>
              <a:buSzPts val="1300"/>
            </a:pPr>
            <a:r>
              <a:rPr lang="nb-NO" sz="1400" dirty="0">
                <a:solidFill>
                  <a:schemeClr val="dk1"/>
                </a:solidFill>
                <a:ea typeface="Gill Sans"/>
                <a:cs typeface="Gill Sans"/>
                <a:sym typeface="Gill Sans"/>
              </a:rPr>
              <a:t>Jeg inviterte deltakere fra ulik bakgrunn</a:t>
            </a:r>
          </a:p>
          <a:p>
            <a:pPr marL="651929" indent="-457200">
              <a:lnSpc>
                <a:spcPct val="100000"/>
              </a:lnSpc>
              <a:spcBef>
                <a:spcPts val="600"/>
              </a:spcBef>
              <a:buClr>
                <a:schemeClr val="dk1"/>
              </a:buClr>
              <a:buSzPts val="1300"/>
            </a:pPr>
            <a:r>
              <a:rPr lang="nb-NO" sz="1400" dirty="0">
                <a:solidFill>
                  <a:schemeClr val="dk1"/>
                </a:solidFill>
                <a:ea typeface="Gill Sans"/>
                <a:cs typeface="Gill Sans"/>
                <a:sym typeface="Gill Sans"/>
              </a:rPr>
              <a:t>Jeg forberedte diskusjonsrommet</a:t>
            </a:r>
          </a:p>
          <a:p>
            <a:pPr marL="651929" indent="-457200">
              <a:lnSpc>
                <a:spcPct val="100000"/>
              </a:lnSpc>
              <a:spcBef>
                <a:spcPts val="600"/>
              </a:spcBef>
              <a:buClr>
                <a:schemeClr val="dk1"/>
              </a:buClr>
              <a:buSzPts val="1300"/>
            </a:pPr>
            <a:r>
              <a:rPr lang="nb-NO" sz="1400" dirty="0">
                <a:solidFill>
                  <a:schemeClr val="dk1"/>
                </a:solidFill>
                <a:ea typeface="Gill Sans"/>
                <a:cs typeface="Gill Sans"/>
                <a:sym typeface="Gill Sans"/>
              </a:rPr>
              <a:t>Vi øvde til dialogen ved hjelp av oppvarmingsaktivitetene</a:t>
            </a:r>
            <a:endParaRPr lang="sv-SE" sz="1400" dirty="0">
              <a:solidFill>
                <a:schemeClr val="dk1"/>
              </a:solidFill>
              <a:ea typeface="Gill Sans"/>
              <a:cs typeface="Gill Sans"/>
              <a:sym typeface="Gill Sans"/>
            </a:endParaRPr>
          </a:p>
          <a:p>
            <a:pPr marL="0" indent="0">
              <a:lnSpc>
                <a:spcPct val="100000"/>
              </a:lnSpc>
              <a:spcBef>
                <a:spcPts val="1333"/>
              </a:spcBef>
              <a:buClr>
                <a:srgbClr val="000000"/>
              </a:buClr>
              <a:buSzPts val="1400"/>
              <a:buNone/>
            </a:pPr>
            <a:r>
              <a:rPr lang="sv-SE" sz="1400" dirty="0">
                <a:solidFill>
                  <a:schemeClr val="dk1"/>
                </a:solidFill>
                <a:ea typeface="Gill Sans"/>
                <a:cs typeface="Gill Sans"/>
                <a:sym typeface="Gill Sans"/>
              </a:rPr>
              <a:t>Under </a:t>
            </a:r>
            <a:r>
              <a:rPr lang="sv-SE" sz="1400" dirty="0" err="1">
                <a:solidFill>
                  <a:schemeClr val="dk1"/>
                </a:solidFill>
                <a:ea typeface="Gill Sans"/>
                <a:cs typeface="Gill Sans"/>
                <a:sym typeface="Gill Sans"/>
              </a:rPr>
              <a:t>selve</a:t>
            </a:r>
            <a:r>
              <a:rPr lang="sv-SE" sz="1400" dirty="0">
                <a:solidFill>
                  <a:schemeClr val="dk1"/>
                </a:solidFill>
                <a:ea typeface="Gill Sans"/>
                <a:cs typeface="Gill Sans"/>
                <a:sym typeface="Gill Sans"/>
              </a:rPr>
              <a:t> diskusjonen</a:t>
            </a:r>
            <a:br>
              <a:rPr lang="sv-SE" sz="1400" dirty="0">
                <a:solidFill>
                  <a:schemeClr val="dk1"/>
                </a:solidFill>
                <a:ea typeface="Gill Sans"/>
                <a:cs typeface="Gill Sans"/>
                <a:sym typeface="Gill Sans"/>
              </a:rPr>
            </a:br>
            <a:endParaRPr lang="sv-SE" sz="1400" dirty="0">
              <a:solidFill>
                <a:schemeClr val="dk1"/>
              </a:solidFill>
              <a:ea typeface="Gill Sans"/>
              <a:cs typeface="Gill Sans"/>
              <a:sym typeface="Gill Sans"/>
            </a:endParaRPr>
          </a:p>
          <a:p>
            <a:pPr marL="651929" indent="-457200">
              <a:lnSpc>
                <a:spcPct val="100000"/>
              </a:lnSpc>
              <a:spcBef>
                <a:spcPts val="600"/>
              </a:spcBef>
              <a:buClr>
                <a:schemeClr val="dk1"/>
              </a:buClr>
              <a:buSzPts val="1300"/>
            </a:pPr>
            <a:r>
              <a:rPr lang="nb-NO" sz="1400" b="1" dirty="0">
                <a:solidFill>
                  <a:schemeClr val="dk1"/>
                </a:solidFill>
                <a:ea typeface="Gill Sans"/>
                <a:cs typeface="Gill Sans"/>
                <a:sym typeface="Gill Sans"/>
              </a:rPr>
              <a:t>Vi gikk gjennom spillereglene for en konstruktiv diskusjon sammen.</a:t>
            </a:r>
          </a:p>
          <a:p>
            <a:pPr marL="651929" indent="-457200">
              <a:lnSpc>
                <a:spcPct val="100000"/>
              </a:lnSpc>
              <a:spcBef>
                <a:spcPts val="600"/>
              </a:spcBef>
              <a:buClr>
                <a:schemeClr val="dk1"/>
              </a:buClr>
              <a:buSzPts val="1300"/>
            </a:pPr>
            <a:r>
              <a:rPr lang="nb-NO" sz="1400" b="1" dirty="0">
                <a:solidFill>
                  <a:schemeClr val="dk1"/>
                </a:solidFill>
                <a:ea typeface="Gill Sans"/>
                <a:cs typeface="Gill Sans"/>
                <a:sym typeface="Gill Sans"/>
              </a:rPr>
              <a:t>Jeg sørget for at spillereglene for en konstruktiv diskusjon ble fulgt.</a:t>
            </a:r>
          </a:p>
          <a:p>
            <a:pPr marL="651929" indent="-457200">
              <a:lnSpc>
                <a:spcPct val="100000"/>
              </a:lnSpc>
              <a:spcBef>
                <a:spcPts val="600"/>
              </a:spcBef>
              <a:buClr>
                <a:schemeClr val="dk1"/>
              </a:buClr>
              <a:buSzPts val="1300"/>
            </a:pPr>
            <a:r>
              <a:rPr lang="nb-NO" sz="1400" dirty="0">
                <a:solidFill>
                  <a:schemeClr val="dk1"/>
                </a:solidFill>
                <a:ea typeface="Gill Sans"/>
                <a:cs typeface="Gill Sans"/>
                <a:sym typeface="Gill Sans"/>
              </a:rPr>
              <a:t>Jeg fortalte deltakerne at samtalen var fortrolig.</a:t>
            </a:r>
          </a:p>
          <a:p>
            <a:pPr marL="651929" indent="-457200">
              <a:lnSpc>
                <a:spcPct val="100000"/>
              </a:lnSpc>
              <a:spcBef>
                <a:spcPts val="600"/>
              </a:spcBef>
              <a:buClr>
                <a:schemeClr val="dk1"/>
              </a:buClr>
              <a:buSzPts val="1300"/>
            </a:pPr>
            <a:r>
              <a:rPr lang="nb-NO" sz="1400" dirty="0">
                <a:solidFill>
                  <a:schemeClr val="dk1"/>
                </a:solidFill>
                <a:ea typeface="Gill Sans"/>
                <a:cs typeface="Gill Sans"/>
                <a:sym typeface="Gill Sans"/>
              </a:rPr>
              <a:t>Jeg brukte et «samtaleobjekt» for å avklare hvem sin tur det var til å snakke.</a:t>
            </a:r>
          </a:p>
          <a:p>
            <a:pPr marL="651929" indent="-457200">
              <a:lnSpc>
                <a:spcPct val="100000"/>
              </a:lnSpc>
              <a:spcBef>
                <a:spcPts val="600"/>
              </a:spcBef>
              <a:buClr>
                <a:schemeClr val="dk1"/>
              </a:buClr>
              <a:buSzPts val="1300"/>
            </a:pPr>
            <a:r>
              <a:rPr lang="nb-NO" sz="1400" dirty="0">
                <a:solidFill>
                  <a:schemeClr val="dk1"/>
                </a:solidFill>
                <a:ea typeface="Gill Sans"/>
                <a:cs typeface="Gill Sans"/>
                <a:sym typeface="Gill Sans"/>
              </a:rPr>
              <a:t>Jeg registrerte antall innlegg og takket de som delte ideene sine.</a:t>
            </a:r>
          </a:p>
          <a:p>
            <a:pPr marL="651929" indent="-457200">
              <a:lnSpc>
                <a:spcPct val="100000"/>
              </a:lnSpc>
              <a:spcBef>
                <a:spcPts val="600"/>
              </a:spcBef>
              <a:buClr>
                <a:schemeClr val="dk1"/>
              </a:buClr>
              <a:buSzPts val="1300"/>
            </a:pPr>
            <a:r>
              <a:rPr lang="nb-NO" sz="1400" dirty="0">
                <a:solidFill>
                  <a:schemeClr val="dk1"/>
                </a:solidFill>
                <a:ea typeface="Gill Sans"/>
                <a:cs typeface="Gill Sans"/>
                <a:sym typeface="Gill Sans"/>
              </a:rPr>
              <a:t>Jeg roste og oppmuntret til deltakelse i diskusjonen.</a:t>
            </a:r>
          </a:p>
          <a:p>
            <a:pPr marL="651929" indent="-457200">
              <a:lnSpc>
                <a:spcPct val="100000"/>
              </a:lnSpc>
              <a:spcBef>
                <a:spcPts val="600"/>
              </a:spcBef>
              <a:buClr>
                <a:schemeClr val="dk1"/>
              </a:buClr>
              <a:buSzPts val="1300"/>
            </a:pPr>
            <a:r>
              <a:rPr lang="nb-NO" sz="1400" b="1" dirty="0">
                <a:solidFill>
                  <a:schemeClr val="dk1"/>
                </a:solidFill>
                <a:ea typeface="Gill Sans"/>
                <a:cs typeface="Gill Sans"/>
                <a:sym typeface="Gill Sans"/>
              </a:rPr>
              <a:t>Jeg sørget for at alle hadde mulighet til å delta hvis de ønsket det.</a:t>
            </a:r>
          </a:p>
          <a:p>
            <a:pPr marL="194729" indent="0">
              <a:lnSpc>
                <a:spcPct val="100000"/>
              </a:lnSpc>
              <a:spcBef>
                <a:spcPts val="1333"/>
              </a:spcBef>
              <a:buClr>
                <a:schemeClr val="dk1"/>
              </a:buClr>
              <a:buSzPts val="1300"/>
              <a:buNone/>
            </a:pPr>
            <a:r>
              <a:rPr lang="nb-NO" sz="1400" dirty="0">
                <a:solidFill>
                  <a:schemeClr val="dk1"/>
                </a:solidFill>
                <a:ea typeface="Gill Sans"/>
                <a:cs typeface="Gill Sans"/>
                <a:sym typeface="Gill Sans"/>
              </a:rPr>
              <a:t>NB! Hver samtale er forskjellig, og ikke alle disse tiltakene er nødvendige. </a:t>
            </a:r>
            <a:br>
              <a:rPr lang="nb-NO" sz="1400" dirty="0">
                <a:solidFill>
                  <a:schemeClr val="dk1"/>
                </a:solidFill>
                <a:ea typeface="Gill Sans"/>
                <a:cs typeface="Gill Sans"/>
                <a:sym typeface="Gill Sans"/>
              </a:rPr>
            </a:br>
            <a:r>
              <a:rPr lang="nb-NO" sz="1400" dirty="0">
                <a:solidFill>
                  <a:schemeClr val="dk1"/>
                </a:solidFill>
                <a:ea typeface="Gill Sans"/>
                <a:cs typeface="Gill Sans"/>
                <a:sym typeface="Gill Sans"/>
              </a:rPr>
              <a:t>Det er imidlertid viktig at punktene som er uthevet i </a:t>
            </a:r>
            <a:r>
              <a:rPr lang="nb-NO" sz="1400" b="1" dirty="0">
                <a:solidFill>
                  <a:schemeClr val="dk1"/>
                </a:solidFill>
                <a:ea typeface="Gill Sans"/>
                <a:cs typeface="Gill Sans"/>
                <a:sym typeface="Gill Sans"/>
              </a:rPr>
              <a:t>fet</a:t>
            </a:r>
            <a:r>
              <a:rPr lang="nb-NO" sz="1400" dirty="0">
                <a:solidFill>
                  <a:schemeClr val="dk1"/>
                </a:solidFill>
                <a:ea typeface="Gill Sans"/>
                <a:cs typeface="Gill Sans"/>
                <a:sym typeface="Gill Sans"/>
              </a:rPr>
              <a:t> skrift, blir utført</a:t>
            </a:r>
            <a:r>
              <a:rPr lang="nb-NO" sz="1400" b="1" dirty="0">
                <a:solidFill>
                  <a:schemeClr val="dk1"/>
                </a:solidFill>
                <a:ea typeface="Gill Sans"/>
                <a:cs typeface="Gill Sans"/>
                <a:sym typeface="Gill Sans"/>
              </a:rPr>
              <a:t>.</a:t>
            </a:r>
            <a:endParaRPr lang="sv-SE" sz="1400" dirty="0">
              <a:solidFill>
                <a:schemeClr val="dk1"/>
              </a:solidFill>
              <a:ea typeface="Gill Sans"/>
              <a:cs typeface="Gill Sans"/>
              <a:sym typeface="Gill Sans"/>
            </a:endParaRPr>
          </a:p>
        </p:txBody>
      </p:sp>
    </p:spTree>
    <p:extLst>
      <p:ext uri="{BB962C8B-B14F-4D97-AF65-F5344CB8AC3E}">
        <p14:creationId xmlns:p14="http://schemas.microsoft.com/office/powerpoint/2010/main" val="3311240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4"/>
          <p:cNvSpPr/>
          <p:nvPr/>
        </p:nvSpPr>
        <p:spPr>
          <a:xfrm>
            <a:off x="0" y="421"/>
            <a:ext cx="12192000" cy="6857200"/>
          </a:xfrm>
          <a:prstGeom prst="rect">
            <a:avLst/>
          </a:prstGeom>
          <a:solidFill>
            <a:srgbClr val="FFE006"/>
          </a:solidFill>
          <a:ln>
            <a:noFill/>
          </a:ln>
        </p:spPr>
        <p:txBody>
          <a:bodyPr spcFirstLastPara="1" wrap="square" lIns="193533" tIns="96733" rIns="193533" bIns="96733" anchor="ctr" anchorCtr="0">
            <a:noAutofit/>
          </a:bodyPr>
          <a:lstStyle/>
          <a:p>
            <a:pPr algn="ctr">
              <a:buClr>
                <a:srgbClr val="000000"/>
              </a:buClr>
              <a:buSzPts val="1300"/>
            </a:pPr>
            <a:endParaRPr sz="1733">
              <a:solidFill>
                <a:srgbClr val="FFFFFF"/>
              </a:solidFill>
              <a:latin typeface="Georgia"/>
              <a:ea typeface="Georgia"/>
              <a:cs typeface="Georgia"/>
              <a:sym typeface="Georgia"/>
            </a:endParaRPr>
          </a:p>
        </p:txBody>
      </p:sp>
      <p:sp>
        <p:nvSpPr>
          <p:cNvPr id="236" name="Google Shape;236;p14"/>
          <p:cNvSpPr/>
          <p:nvPr/>
        </p:nvSpPr>
        <p:spPr>
          <a:xfrm>
            <a:off x="1366839" y="532372"/>
            <a:ext cx="9458400" cy="5792800"/>
          </a:xfrm>
          <a:prstGeom prst="rect">
            <a:avLst/>
          </a:prstGeom>
          <a:solidFill>
            <a:srgbClr val="FFFFFF"/>
          </a:solidFill>
          <a:ln>
            <a:noFill/>
          </a:ln>
        </p:spPr>
        <p:txBody>
          <a:bodyPr spcFirstLastPara="1" wrap="square" lIns="193533" tIns="96733" rIns="193533" bIns="96733" anchor="ctr" anchorCtr="0">
            <a:noAutofit/>
          </a:bodyPr>
          <a:lstStyle/>
          <a:p>
            <a:pPr algn="ctr">
              <a:buClr>
                <a:srgbClr val="000000"/>
              </a:buClr>
              <a:buSzPts val="1300"/>
            </a:pPr>
            <a:endParaRPr sz="1733">
              <a:solidFill>
                <a:srgbClr val="FFFFFF"/>
              </a:solidFill>
              <a:latin typeface="Georgia"/>
              <a:ea typeface="Georgia"/>
              <a:cs typeface="Georgia"/>
              <a:sym typeface="Georgia"/>
            </a:endParaRPr>
          </a:p>
        </p:txBody>
      </p:sp>
      <p:sp>
        <p:nvSpPr>
          <p:cNvPr id="237" name="Google Shape;237;p14"/>
          <p:cNvSpPr txBox="1"/>
          <p:nvPr/>
        </p:nvSpPr>
        <p:spPr>
          <a:xfrm>
            <a:off x="1793399" y="1249933"/>
            <a:ext cx="8605200" cy="1829200"/>
          </a:xfrm>
          <a:prstGeom prst="rect">
            <a:avLst/>
          </a:prstGeom>
          <a:noFill/>
          <a:ln>
            <a:noFill/>
          </a:ln>
        </p:spPr>
        <p:txBody>
          <a:bodyPr spcFirstLastPara="1" wrap="square" lIns="193533" tIns="96733" rIns="193533" bIns="96733" anchor="t" anchorCtr="0">
            <a:noAutofit/>
          </a:bodyPr>
          <a:lstStyle/>
          <a:p>
            <a:pPr>
              <a:lnSpc>
                <a:spcPct val="115000"/>
              </a:lnSpc>
              <a:buClr>
                <a:schemeClr val="dk1"/>
              </a:buClr>
              <a:buSzPts val="1100"/>
            </a:pPr>
            <a:r>
              <a:rPr lang="nb-NO" b="1" dirty="0">
                <a:solidFill>
                  <a:schemeClr val="dk1"/>
                </a:solidFill>
                <a:ea typeface="Gill Sans"/>
                <a:cs typeface="Gill Sans"/>
                <a:sym typeface="Gill Sans"/>
              </a:rPr>
              <a:t>Vi setter stor pris på om du tar deg tid til å fortelle oss om samtalen!</a:t>
            </a:r>
          </a:p>
          <a:p>
            <a:pPr>
              <a:lnSpc>
                <a:spcPct val="115000"/>
              </a:lnSpc>
              <a:buClr>
                <a:schemeClr val="dk1"/>
              </a:buClr>
              <a:buSzPts val="1100"/>
            </a:pPr>
            <a:endParaRPr lang="nb-NO" b="1" dirty="0">
              <a:solidFill>
                <a:schemeClr val="dk1"/>
              </a:solidFill>
              <a:ea typeface="Gill Sans"/>
              <a:cs typeface="Gill Sans"/>
              <a:sym typeface="Gill Sans"/>
            </a:endParaRPr>
          </a:p>
          <a:p>
            <a:pPr>
              <a:lnSpc>
                <a:spcPct val="115000"/>
              </a:lnSpc>
              <a:buClr>
                <a:schemeClr val="dk1"/>
              </a:buClr>
              <a:buSzPts val="1100"/>
            </a:pPr>
            <a:r>
              <a:rPr lang="nb-NO" dirty="0">
                <a:solidFill>
                  <a:schemeClr val="dk1"/>
                </a:solidFill>
                <a:ea typeface="Gill Sans"/>
                <a:cs typeface="Gill Sans"/>
                <a:sym typeface="Gill Sans"/>
              </a:rPr>
              <a:t>Du kan fortelle oss om din opplevelse enten ved å sende e-post til vilja.vonweissenberg@eratauko.fi eller ved å fylle ut skjemaet:</a:t>
            </a:r>
            <a:endParaRPr b="1" dirty="0">
              <a:solidFill>
                <a:schemeClr val="dk1"/>
              </a:solidFill>
              <a:ea typeface="Gill Sans"/>
              <a:cs typeface="Gill Sans"/>
              <a:sym typeface="Gill Sans"/>
            </a:endParaRPr>
          </a:p>
        </p:txBody>
      </p:sp>
      <p:pic>
        <p:nvPicPr>
          <p:cNvPr id="238" name="Google Shape;238;p14">
            <a:hlinkClick r:id="rId3"/>
          </p:cNvPr>
          <p:cNvPicPr preferRelativeResize="0"/>
          <p:nvPr/>
        </p:nvPicPr>
        <p:blipFill rotWithShape="1">
          <a:blip r:embed="rId4">
            <a:alphaModFix/>
          </a:blip>
          <a:srcRect/>
          <a:stretch/>
        </p:blipFill>
        <p:spPr>
          <a:xfrm>
            <a:off x="4860333" y="2863233"/>
            <a:ext cx="2471333" cy="247133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3B44A8-DE8C-4910-7B92-ADF15E920E8E}"/>
              </a:ext>
            </a:extLst>
          </p:cNvPr>
          <p:cNvSpPr>
            <a:spLocks noGrp="1"/>
          </p:cNvSpPr>
          <p:nvPr>
            <p:ph type="title"/>
          </p:nvPr>
        </p:nvSpPr>
        <p:spPr/>
        <p:txBody>
          <a:bodyPr>
            <a:normAutofit/>
          </a:bodyPr>
          <a:lstStyle/>
          <a:p>
            <a:r>
              <a:rPr lang="fi-FI" sz="4000" dirty="0" err="1"/>
              <a:t>leksjon</a:t>
            </a:r>
            <a:r>
              <a:rPr lang="fi-FI" sz="4000" dirty="0"/>
              <a:t> 3 </a:t>
            </a:r>
            <a:r>
              <a:rPr lang="fi-FI" sz="4000" dirty="0" err="1"/>
              <a:t>og</a:t>
            </a:r>
            <a:r>
              <a:rPr lang="fi-FI" sz="4000" dirty="0"/>
              <a:t> 4: </a:t>
            </a:r>
            <a:r>
              <a:rPr lang="fi-FI" sz="4000" dirty="0">
                <a:solidFill>
                  <a:schemeClr val="dk1"/>
                </a:solidFill>
                <a:ea typeface="Gill Sans"/>
                <a:cs typeface="Gill Sans"/>
                <a:sym typeface="Gill Sans"/>
              </a:rPr>
              <a:t>en </a:t>
            </a:r>
            <a:r>
              <a:rPr lang="fi-FI" sz="4000" dirty="0" err="1">
                <a:solidFill>
                  <a:schemeClr val="dk1"/>
                </a:solidFill>
                <a:ea typeface="Gill Sans"/>
                <a:cs typeface="Gill Sans"/>
                <a:sym typeface="Gill Sans"/>
              </a:rPr>
              <a:t>konkurranse</a:t>
            </a:r>
            <a:r>
              <a:rPr lang="fi-FI" sz="4000" dirty="0">
                <a:solidFill>
                  <a:schemeClr val="dk1"/>
                </a:solidFill>
                <a:ea typeface="Gill Sans"/>
                <a:cs typeface="Gill Sans"/>
                <a:sym typeface="Gill Sans"/>
              </a:rPr>
              <a:t> </a:t>
            </a:r>
            <a:r>
              <a:rPr lang="fi-FI" sz="4000" dirty="0" err="1">
                <a:solidFill>
                  <a:schemeClr val="dk1"/>
                </a:solidFill>
                <a:ea typeface="Gill Sans"/>
                <a:cs typeface="Gill Sans"/>
                <a:sym typeface="Gill Sans"/>
              </a:rPr>
              <a:t>om</a:t>
            </a:r>
            <a:r>
              <a:rPr lang="fi-FI" sz="4000" dirty="0">
                <a:solidFill>
                  <a:schemeClr val="dk1"/>
                </a:solidFill>
                <a:ea typeface="Gill Sans"/>
                <a:cs typeface="Gill Sans"/>
                <a:sym typeface="Gill Sans"/>
              </a:rPr>
              <a:t> å </a:t>
            </a:r>
            <a:r>
              <a:rPr lang="fi-FI" sz="4000" dirty="0" err="1">
                <a:solidFill>
                  <a:schemeClr val="dk1"/>
                </a:solidFill>
                <a:ea typeface="Gill Sans"/>
                <a:cs typeface="Gill Sans"/>
                <a:sym typeface="Gill Sans"/>
              </a:rPr>
              <a:t>spare</a:t>
            </a:r>
            <a:r>
              <a:rPr lang="fi-FI" sz="4000" dirty="0">
                <a:solidFill>
                  <a:schemeClr val="dk1"/>
                </a:solidFill>
                <a:ea typeface="Gill Sans"/>
                <a:cs typeface="Gill Sans"/>
                <a:sym typeface="Gill Sans"/>
              </a:rPr>
              <a:t> </a:t>
            </a:r>
            <a:r>
              <a:rPr lang="fi-FI" sz="4000" dirty="0" err="1">
                <a:solidFill>
                  <a:schemeClr val="dk1"/>
                </a:solidFill>
                <a:ea typeface="Gill Sans"/>
                <a:cs typeface="Gill Sans"/>
                <a:sym typeface="Gill Sans"/>
              </a:rPr>
              <a:t>vann</a:t>
            </a:r>
            <a:r>
              <a:rPr lang="fi-FI" sz="4000" dirty="0"/>
              <a:t> </a:t>
            </a:r>
          </a:p>
        </p:txBody>
      </p:sp>
      <p:sp>
        <p:nvSpPr>
          <p:cNvPr id="3" name="Sisällön paikkamerkki 2">
            <a:extLst>
              <a:ext uri="{FF2B5EF4-FFF2-40B4-BE49-F238E27FC236}">
                <a16:creationId xmlns:a16="http://schemas.microsoft.com/office/drawing/2014/main" id="{9C66576E-7133-619E-E0D3-DF07F88EA957}"/>
              </a:ext>
            </a:extLst>
          </p:cNvPr>
          <p:cNvSpPr>
            <a:spLocks noGrp="1"/>
          </p:cNvSpPr>
          <p:nvPr>
            <p:ph idx="1"/>
          </p:nvPr>
        </p:nvSpPr>
        <p:spPr/>
        <p:txBody>
          <a:bodyPr>
            <a:normAutofit/>
          </a:bodyPr>
          <a:lstStyle/>
          <a:p>
            <a:r>
              <a:rPr lang="nb-NO" b="1" dirty="0">
                <a:solidFill>
                  <a:srgbClr val="0D0D0D"/>
                </a:solidFill>
                <a:highlight>
                  <a:srgbClr val="FFFFFF"/>
                </a:highlight>
                <a:ea typeface="Times New Roman"/>
                <a:cs typeface="Times New Roman"/>
                <a:sym typeface="Times New Roman"/>
              </a:rPr>
              <a:t>Leksjon 3: </a:t>
            </a:r>
          </a:p>
          <a:p>
            <a:pPr lvl="1"/>
            <a:r>
              <a:rPr lang="nb-NO" dirty="0">
                <a:solidFill>
                  <a:srgbClr val="0D0D0D"/>
                </a:solidFill>
                <a:highlight>
                  <a:srgbClr val="FFFFFF"/>
                </a:highlight>
                <a:ea typeface="Times New Roman"/>
                <a:cs typeface="Times New Roman"/>
                <a:sym typeface="Times New Roman"/>
              </a:rPr>
              <a:t>Elevene utforsker hvorfor det er viktig å spare vann og lærer å handle på en bærekraftig måte i hverdagen. </a:t>
            </a:r>
          </a:p>
          <a:p>
            <a:pPr lvl="1"/>
            <a:r>
              <a:rPr lang="nb-NO" dirty="0">
                <a:solidFill>
                  <a:srgbClr val="0D0D0D"/>
                </a:solidFill>
                <a:highlight>
                  <a:srgbClr val="FFFFFF"/>
                </a:highlight>
                <a:ea typeface="Times New Roman"/>
                <a:cs typeface="Times New Roman"/>
                <a:sym typeface="Times New Roman"/>
              </a:rPr>
              <a:t>Målet er at de selvstendig skal utvikle innovative måter å spare vann på og delta i en konkurranse for å redusere vannforbruket i hverdagen.</a:t>
            </a:r>
            <a:br>
              <a:rPr lang="nb-NO" dirty="0">
                <a:solidFill>
                  <a:srgbClr val="0D0D0D"/>
                </a:solidFill>
                <a:highlight>
                  <a:srgbClr val="FFFFFF"/>
                </a:highlight>
                <a:ea typeface="Times New Roman"/>
                <a:cs typeface="Times New Roman"/>
                <a:sym typeface="Times New Roman"/>
              </a:rPr>
            </a:br>
            <a:endParaRPr lang="nb-NO" sz="2800" dirty="0">
              <a:solidFill>
                <a:srgbClr val="0D0D0D"/>
              </a:solidFill>
              <a:highlight>
                <a:srgbClr val="FFFFFF"/>
              </a:highlight>
              <a:ea typeface="Times New Roman"/>
              <a:cs typeface="Times New Roman"/>
              <a:sym typeface="Times New Roman"/>
            </a:endParaRPr>
          </a:p>
          <a:p>
            <a:r>
              <a:rPr lang="nb-NO" b="1" dirty="0">
                <a:solidFill>
                  <a:srgbClr val="0D0D0D"/>
                </a:solidFill>
                <a:highlight>
                  <a:srgbClr val="FFFFFF"/>
                </a:highlight>
                <a:ea typeface="Times New Roman"/>
                <a:cs typeface="Times New Roman"/>
                <a:sym typeface="Times New Roman"/>
              </a:rPr>
              <a:t>Leksjon 4: </a:t>
            </a:r>
          </a:p>
          <a:p>
            <a:pPr lvl="1"/>
            <a:r>
              <a:rPr lang="nb-NO" dirty="0">
                <a:solidFill>
                  <a:srgbClr val="0D0D0D"/>
                </a:solidFill>
                <a:highlight>
                  <a:srgbClr val="FFFFFF"/>
                </a:highlight>
                <a:ea typeface="Times New Roman"/>
                <a:cs typeface="Times New Roman"/>
                <a:sym typeface="Times New Roman"/>
              </a:rPr>
              <a:t>Elevene presenterer strategiene og resultatene sine for klassen. </a:t>
            </a:r>
          </a:p>
          <a:p>
            <a:pPr lvl="1"/>
            <a:r>
              <a:rPr lang="nb-NO" dirty="0">
                <a:solidFill>
                  <a:srgbClr val="0D0D0D"/>
                </a:solidFill>
                <a:highlight>
                  <a:srgbClr val="FFFFFF"/>
                </a:highlight>
                <a:ea typeface="Times New Roman"/>
                <a:cs typeface="Times New Roman"/>
                <a:sym typeface="Times New Roman"/>
              </a:rPr>
              <a:t>Til slutt stemmes det over det beste konkurransebidraget.</a:t>
            </a:r>
          </a:p>
        </p:txBody>
      </p:sp>
    </p:spTree>
    <p:extLst>
      <p:ext uri="{BB962C8B-B14F-4D97-AF65-F5344CB8AC3E}">
        <p14:creationId xmlns:p14="http://schemas.microsoft.com/office/powerpoint/2010/main" val="2641050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D03B0C-188E-E13B-9AEB-485520EFDD17}"/>
              </a:ext>
            </a:extLst>
          </p:cNvPr>
          <p:cNvSpPr>
            <a:spLocks noGrp="1"/>
          </p:cNvSpPr>
          <p:nvPr>
            <p:ph type="title"/>
          </p:nvPr>
        </p:nvSpPr>
        <p:spPr>
          <a:xfrm>
            <a:off x="571500" y="1350214"/>
            <a:ext cx="10515600" cy="388099"/>
          </a:xfrm>
        </p:spPr>
        <p:txBody>
          <a:bodyPr>
            <a:normAutofit fontScale="90000"/>
          </a:bodyPr>
          <a:lstStyle/>
          <a:p>
            <a:r>
              <a:rPr lang="da-DK" b="1" dirty="0">
                <a:solidFill>
                  <a:srgbClr val="0D0D0D"/>
                </a:solidFill>
                <a:highlight>
                  <a:srgbClr val="FFFFFF"/>
                </a:highlight>
                <a:ea typeface="Times New Roman"/>
                <a:cs typeface="Times New Roman"/>
                <a:sym typeface="Times New Roman"/>
              </a:rPr>
              <a:t>Instruksjoner for konkurransen</a:t>
            </a:r>
            <a:endParaRPr lang="fi-FI" dirty="0"/>
          </a:p>
        </p:txBody>
      </p:sp>
      <p:sp>
        <p:nvSpPr>
          <p:cNvPr id="3" name="Sisällön paikkamerkki 2">
            <a:extLst>
              <a:ext uri="{FF2B5EF4-FFF2-40B4-BE49-F238E27FC236}">
                <a16:creationId xmlns:a16="http://schemas.microsoft.com/office/drawing/2014/main" id="{A2AFDAAA-672B-71C6-F1EF-36E3CCD44C89}"/>
              </a:ext>
            </a:extLst>
          </p:cNvPr>
          <p:cNvSpPr>
            <a:spLocks noGrp="1"/>
          </p:cNvSpPr>
          <p:nvPr>
            <p:ph idx="1"/>
          </p:nvPr>
        </p:nvSpPr>
        <p:spPr>
          <a:xfrm>
            <a:off x="723900" y="1876426"/>
            <a:ext cx="11029950" cy="4110717"/>
          </a:xfrm>
        </p:spPr>
        <p:txBody>
          <a:bodyPr>
            <a:normAutofit/>
          </a:bodyPr>
          <a:lstStyle/>
          <a:p>
            <a:r>
              <a:rPr lang="nb-NO" sz="1800" dirty="0">
                <a:solidFill>
                  <a:srgbClr val="0D0D0D"/>
                </a:solidFill>
                <a:highlight>
                  <a:srgbClr val="FFFFFF"/>
                </a:highlight>
                <a:ea typeface="Times New Roman"/>
                <a:cs typeface="Times New Roman"/>
                <a:sym typeface="Times New Roman"/>
              </a:rPr>
              <a:t>Lærerens rolle i konkurransen er å gi elevene veiledning og støtte underveis.</a:t>
            </a:r>
          </a:p>
          <a:p>
            <a:r>
              <a:rPr lang="nb-NO" sz="1800" dirty="0">
                <a:solidFill>
                  <a:srgbClr val="0D0D0D"/>
                </a:solidFill>
                <a:highlight>
                  <a:srgbClr val="FFFFFF"/>
                </a:highlight>
                <a:ea typeface="Times New Roman"/>
                <a:cs typeface="Times New Roman"/>
                <a:sym typeface="Times New Roman"/>
              </a:rPr>
              <a:t>Elevene deles inn i grupper på 3–4 personer.</a:t>
            </a:r>
          </a:p>
          <a:p>
            <a:r>
              <a:rPr lang="nb-NO" sz="1800" dirty="0">
                <a:solidFill>
                  <a:srgbClr val="0D0D0D"/>
                </a:solidFill>
                <a:highlight>
                  <a:srgbClr val="FFFFFF"/>
                </a:highlight>
                <a:ea typeface="Times New Roman"/>
                <a:cs typeface="Times New Roman"/>
                <a:sym typeface="Times New Roman"/>
              </a:rPr>
              <a:t>Prosjektet gjennomføres i løpet av tre dager og krever også arbeid i fritiden.</a:t>
            </a:r>
          </a:p>
          <a:p>
            <a:r>
              <a:rPr lang="nb-NO" sz="1800" dirty="0">
                <a:solidFill>
                  <a:srgbClr val="0D0D0D"/>
                </a:solidFill>
                <a:highlight>
                  <a:srgbClr val="FFFFFF"/>
                </a:highlight>
                <a:ea typeface="Times New Roman"/>
                <a:cs typeface="Times New Roman"/>
                <a:sym typeface="Times New Roman"/>
              </a:rPr>
              <a:t>Hver gruppe utvikler en plan for å redusere vannforbruket i hjemmet sitt. </a:t>
            </a:r>
            <a:br>
              <a:rPr lang="nb-NO" sz="1800" dirty="0">
                <a:solidFill>
                  <a:srgbClr val="0D0D0D"/>
                </a:solidFill>
                <a:highlight>
                  <a:srgbClr val="FFFFFF"/>
                </a:highlight>
                <a:ea typeface="Times New Roman"/>
                <a:cs typeface="Times New Roman"/>
                <a:sym typeface="Times New Roman"/>
              </a:rPr>
            </a:br>
            <a:r>
              <a:rPr lang="nb-NO" sz="1800" dirty="0">
                <a:solidFill>
                  <a:srgbClr val="0D0D0D"/>
                </a:solidFill>
                <a:highlight>
                  <a:srgbClr val="FFFFFF"/>
                </a:highlight>
                <a:ea typeface="Times New Roman"/>
                <a:cs typeface="Times New Roman"/>
                <a:sym typeface="Times New Roman"/>
              </a:rPr>
              <a:t>Planen skal være realistisk og inneholde konkrete tiltak.</a:t>
            </a:r>
          </a:p>
          <a:p>
            <a:r>
              <a:rPr lang="nb-NO" sz="1800" dirty="0">
                <a:solidFill>
                  <a:srgbClr val="0D0D0D"/>
                </a:solidFill>
                <a:highlight>
                  <a:srgbClr val="FFFFFF"/>
                </a:highlight>
                <a:ea typeface="Times New Roman"/>
                <a:cs typeface="Times New Roman"/>
                <a:sym typeface="Times New Roman"/>
              </a:rPr>
              <a:t>Elevene skal måle vannforbruket sitt før, under og etter implementeringen av planen. </a:t>
            </a:r>
            <a:br>
              <a:rPr lang="nb-NO" sz="1800" dirty="0">
                <a:solidFill>
                  <a:srgbClr val="0D0D0D"/>
                </a:solidFill>
                <a:highlight>
                  <a:srgbClr val="FFFFFF"/>
                </a:highlight>
                <a:ea typeface="Times New Roman"/>
                <a:cs typeface="Times New Roman"/>
                <a:sym typeface="Times New Roman"/>
              </a:rPr>
            </a:br>
            <a:r>
              <a:rPr lang="nb-NO" sz="1800" dirty="0">
                <a:solidFill>
                  <a:srgbClr val="0D0D0D"/>
                </a:solidFill>
                <a:highlight>
                  <a:srgbClr val="FFFFFF"/>
                </a:highlight>
                <a:ea typeface="Times New Roman"/>
                <a:cs typeface="Times New Roman"/>
                <a:sym typeface="Times New Roman"/>
              </a:rPr>
              <a:t>De kan bruke vannmålere eller andre observasjoner for å dokumentere prosjektet.</a:t>
            </a:r>
          </a:p>
          <a:p>
            <a:r>
              <a:rPr lang="nb-NO" sz="1800" dirty="0">
                <a:solidFill>
                  <a:srgbClr val="0D0D0D"/>
                </a:solidFill>
                <a:highlight>
                  <a:srgbClr val="FFFFFF"/>
                </a:highlight>
                <a:ea typeface="Times New Roman"/>
                <a:cs typeface="Times New Roman"/>
                <a:sym typeface="Times New Roman"/>
              </a:rPr>
              <a:t>Hver gruppe skal presentere strategien sin og resultatene av konkurransen for klassen.</a:t>
            </a:r>
          </a:p>
          <a:p>
            <a:r>
              <a:rPr lang="nb-NO" sz="1800" dirty="0">
                <a:solidFill>
                  <a:srgbClr val="0D0D0D"/>
                </a:solidFill>
                <a:highlight>
                  <a:srgbClr val="FFFFFF"/>
                </a:highlight>
                <a:ea typeface="Times New Roman"/>
                <a:cs typeface="Times New Roman"/>
                <a:sym typeface="Times New Roman"/>
              </a:rPr>
              <a:t>Etter alles presentasjoner stemmer elevene på hvilket konkurransebidrag som presenterer den mest effektive og brukbare måten å redusere vannforbruket på. Vinnergruppen belønnes med berømmelse (eller kanskje med en liten pris)!</a:t>
            </a:r>
            <a:endParaRPr lang="da-DK" sz="1800" dirty="0">
              <a:solidFill>
                <a:srgbClr val="0D0D0D"/>
              </a:solidFill>
              <a:highlight>
                <a:srgbClr val="FFFFFF"/>
              </a:highlight>
              <a:ea typeface="Times New Roman"/>
              <a:cs typeface="Times New Roman"/>
              <a:sym typeface="Times New Roman"/>
            </a:endParaRPr>
          </a:p>
        </p:txBody>
      </p:sp>
    </p:spTree>
    <p:extLst>
      <p:ext uri="{BB962C8B-B14F-4D97-AF65-F5344CB8AC3E}">
        <p14:creationId xmlns:p14="http://schemas.microsoft.com/office/powerpoint/2010/main" val="1004149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523DE2-FCE1-50B5-C8A2-6584ADF98B2E}"/>
              </a:ext>
            </a:extLst>
          </p:cNvPr>
          <p:cNvSpPr>
            <a:spLocks noGrp="1"/>
          </p:cNvSpPr>
          <p:nvPr>
            <p:ph type="title"/>
          </p:nvPr>
        </p:nvSpPr>
        <p:spPr>
          <a:xfrm>
            <a:off x="838200" y="1457145"/>
            <a:ext cx="10515600" cy="500243"/>
          </a:xfrm>
        </p:spPr>
        <p:txBody>
          <a:bodyPr>
            <a:normAutofit fontScale="90000"/>
          </a:bodyPr>
          <a:lstStyle/>
          <a:p>
            <a:br>
              <a:rPr lang="da-DK" sz="4400" b="1" dirty="0">
                <a:solidFill>
                  <a:srgbClr val="0D0D0D"/>
                </a:solidFill>
                <a:highlight>
                  <a:srgbClr val="FFFFFF"/>
                </a:highlight>
                <a:ea typeface="Times New Roman"/>
                <a:cs typeface="Times New Roman"/>
                <a:sym typeface="Times New Roman"/>
              </a:rPr>
            </a:br>
            <a:r>
              <a:rPr lang="da-DK" sz="4400" b="1" dirty="0">
                <a:solidFill>
                  <a:srgbClr val="0D0D0D"/>
                </a:solidFill>
                <a:highlight>
                  <a:srgbClr val="FFFFFF"/>
                </a:highlight>
                <a:ea typeface="Times New Roman"/>
                <a:cs typeface="Times New Roman"/>
                <a:sym typeface="Times New Roman"/>
              </a:rPr>
              <a:t>FAsIT: Eksempler på enkle tltak som kan spare vann</a:t>
            </a:r>
            <a:br>
              <a:rPr lang="da-DK" sz="4400" b="1" dirty="0">
                <a:solidFill>
                  <a:srgbClr val="0D0D0D"/>
                </a:solidFill>
                <a:highlight>
                  <a:srgbClr val="FFFFFF"/>
                </a:highlight>
                <a:latin typeface="Times New Roman"/>
                <a:ea typeface="Times New Roman"/>
                <a:cs typeface="Times New Roman"/>
                <a:sym typeface="Times New Roman"/>
              </a:rPr>
            </a:br>
            <a:endParaRPr lang="fi-FI" dirty="0"/>
          </a:p>
        </p:txBody>
      </p:sp>
      <p:sp>
        <p:nvSpPr>
          <p:cNvPr id="3" name="Sisällön paikkamerkki 2">
            <a:extLst>
              <a:ext uri="{FF2B5EF4-FFF2-40B4-BE49-F238E27FC236}">
                <a16:creationId xmlns:a16="http://schemas.microsoft.com/office/drawing/2014/main" id="{D13D0945-632B-C999-A57D-AA2C870ED704}"/>
              </a:ext>
            </a:extLst>
          </p:cNvPr>
          <p:cNvSpPr>
            <a:spLocks noGrp="1"/>
          </p:cNvSpPr>
          <p:nvPr>
            <p:ph idx="1"/>
          </p:nvPr>
        </p:nvSpPr>
        <p:spPr>
          <a:xfrm>
            <a:off x="838200" y="2841504"/>
            <a:ext cx="10515600" cy="3554533"/>
          </a:xfrm>
        </p:spPr>
        <p:txBody>
          <a:bodyPr>
            <a:normAutofit/>
          </a:bodyPr>
          <a:lstStyle/>
          <a:p>
            <a:pPr marL="609585" indent="-397923">
              <a:lnSpc>
                <a:spcPct val="115000"/>
              </a:lnSpc>
              <a:spcBef>
                <a:spcPts val="2000"/>
              </a:spcBef>
              <a:buClr>
                <a:srgbClr val="0D0D0D"/>
              </a:buClr>
              <a:buSzPts val="1100"/>
              <a:buFont typeface="Times New Roman"/>
              <a:buChar char="●"/>
            </a:pPr>
            <a:r>
              <a:rPr lang="nb-NO" sz="2200" dirty="0">
                <a:solidFill>
                  <a:srgbClr val="0D0D0D"/>
                </a:solidFill>
                <a:highlight>
                  <a:srgbClr val="FFFFFF"/>
                </a:highlight>
                <a:ea typeface="Times New Roman"/>
                <a:cs typeface="Times New Roman"/>
                <a:sym typeface="Times New Roman"/>
              </a:rPr>
              <a:t>Ta tid når du dusjer / vasker hendene / pusser tennene</a:t>
            </a:r>
          </a:p>
          <a:p>
            <a:pPr marL="609585" indent="-397923">
              <a:lnSpc>
                <a:spcPct val="115000"/>
              </a:lnSpc>
              <a:spcBef>
                <a:spcPts val="2000"/>
              </a:spcBef>
              <a:buClr>
                <a:srgbClr val="0D0D0D"/>
              </a:buClr>
              <a:buSzPts val="1100"/>
              <a:buFont typeface="Times New Roman"/>
              <a:buChar char="●"/>
            </a:pPr>
            <a:r>
              <a:rPr lang="nb-NO" sz="2200" dirty="0">
                <a:solidFill>
                  <a:srgbClr val="0D0D0D"/>
                </a:solidFill>
                <a:highlight>
                  <a:srgbClr val="FFFFFF"/>
                </a:highlight>
                <a:ea typeface="Times New Roman"/>
                <a:cs typeface="Times New Roman"/>
                <a:sym typeface="Times New Roman"/>
              </a:rPr>
              <a:t>Samle opp regnvann for å vanne hagen</a:t>
            </a:r>
          </a:p>
          <a:p>
            <a:pPr marL="609585" indent="-397923">
              <a:lnSpc>
                <a:spcPct val="115000"/>
              </a:lnSpc>
              <a:spcBef>
                <a:spcPts val="2000"/>
              </a:spcBef>
              <a:buClr>
                <a:srgbClr val="0D0D0D"/>
              </a:buClr>
              <a:buSzPts val="1100"/>
              <a:buFont typeface="Times New Roman"/>
              <a:buChar char="●"/>
            </a:pPr>
            <a:r>
              <a:rPr lang="nb-NO" sz="2200" dirty="0">
                <a:solidFill>
                  <a:srgbClr val="0D0D0D"/>
                </a:solidFill>
                <a:highlight>
                  <a:srgbClr val="FFFFFF"/>
                </a:highlight>
                <a:ea typeface="Times New Roman"/>
                <a:cs typeface="Times New Roman"/>
                <a:sym typeface="Times New Roman"/>
              </a:rPr>
              <a:t>Bruk oppvaskmaskinen/vaskemaskinen bare når maskinen er full</a:t>
            </a:r>
          </a:p>
        </p:txBody>
      </p:sp>
    </p:spTree>
    <p:extLst>
      <p:ext uri="{BB962C8B-B14F-4D97-AF65-F5344CB8AC3E}">
        <p14:creationId xmlns:p14="http://schemas.microsoft.com/office/powerpoint/2010/main" val="854604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teksti, kuvakaappaus, Fontti, graafinen suunnittelu&#10;&#10;Kuvaus luotu automaattisesti">
            <a:extLst>
              <a:ext uri="{FF2B5EF4-FFF2-40B4-BE49-F238E27FC236}">
                <a16:creationId xmlns:a16="http://schemas.microsoft.com/office/drawing/2014/main" id="{EE94EE1D-6B00-8D60-B75F-A94F528DBC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508" y="1524000"/>
            <a:ext cx="10158984" cy="3810000"/>
          </a:xfrm>
          <a:prstGeom prst="rect">
            <a:avLst/>
          </a:prstGeom>
        </p:spPr>
      </p:pic>
    </p:spTree>
    <p:extLst>
      <p:ext uri="{BB962C8B-B14F-4D97-AF65-F5344CB8AC3E}">
        <p14:creationId xmlns:p14="http://schemas.microsoft.com/office/powerpoint/2010/main" val="428338203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imeout">
      <a:majorFont>
        <a:latin typeface="Bebas Neue"/>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3070</TotalTime>
  <Words>2473</Words>
  <Application>Microsoft Office PowerPoint</Application>
  <PresentationFormat>Laajakuva</PresentationFormat>
  <Paragraphs>199</Paragraphs>
  <Slides>24</Slides>
  <Notes>2</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24</vt:i4>
      </vt:variant>
    </vt:vector>
  </HeadingPairs>
  <TitlesOfParts>
    <vt:vector size="33" baseType="lpstr">
      <vt:lpstr>Aptos</vt:lpstr>
      <vt:lpstr>Arial</vt:lpstr>
      <vt:lpstr>Bebas Neue</vt:lpstr>
      <vt:lpstr>Calibri</vt:lpstr>
      <vt:lpstr>Georgia</vt:lpstr>
      <vt:lpstr>Gill Sans</vt:lpstr>
      <vt:lpstr>Montserrat Light</vt:lpstr>
      <vt:lpstr>Times New Roman</vt:lpstr>
      <vt:lpstr>Office-teema</vt:lpstr>
      <vt:lpstr>PowerPoint-esitys</vt:lpstr>
      <vt:lpstr>TEMA: vann</vt:lpstr>
      <vt:lpstr>leksjon 1,  Introduksjon til temaet;  Bakgrunnskunnskap for en dialogpausediskusjon</vt:lpstr>
      <vt:lpstr>leksjon 1 – et eksperiment </vt:lpstr>
      <vt:lpstr>leksjon 2 – tema: vann </vt:lpstr>
      <vt:lpstr>dialogpause - Til diskusjonslederen</vt:lpstr>
      <vt:lpstr>PowerPoint-esitys</vt:lpstr>
      <vt:lpstr>Alternative leksjonsplaner</vt:lpstr>
      <vt:lpstr>Dialogpause om vann (45 min) 8 min oppstart</vt:lpstr>
      <vt:lpstr>PowerPoint-esitys</vt:lpstr>
      <vt:lpstr>Om spillereglene</vt:lpstr>
      <vt:lpstr>Dialogpause om vann 5 min Introduksjon og pardiskusjon</vt:lpstr>
      <vt:lpstr>Dialogpause om vann 25 min felles diskusjon</vt:lpstr>
      <vt:lpstr>Dialogpause om van Felles diskusjon forts.</vt:lpstr>
      <vt:lpstr>Dialogpause om vann 2 min Skriv innsikter ned</vt:lpstr>
      <vt:lpstr>Dialogpause om vann 3 min fortell om innsiktene</vt:lpstr>
      <vt:lpstr>Dialogpause om vann 2 min takk &amp; avslutning </vt:lpstr>
      <vt:lpstr>Støttemateriale for diskusjonslederen</vt:lpstr>
      <vt:lpstr>PowerPoint-esitys</vt:lpstr>
      <vt:lpstr>PowerPoint-esitys</vt:lpstr>
      <vt:lpstr>leksjon 3 og 4: en konkurranse om å spare vann </vt:lpstr>
      <vt:lpstr>Instruksjoner for konkurransen</vt:lpstr>
      <vt:lpstr> FAsIT: Eksempler på enkle tltak som kan spare vann </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Jessica Mukkala</dc:creator>
  <cp:lastModifiedBy>Oona Mertoniemi</cp:lastModifiedBy>
  <cp:revision>30</cp:revision>
  <dcterms:created xsi:type="dcterms:W3CDTF">2024-05-06T12:17:41Z</dcterms:created>
  <dcterms:modified xsi:type="dcterms:W3CDTF">2025-10-06T06:25:47Z</dcterms:modified>
</cp:coreProperties>
</file>