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3" r:id="rId6"/>
    <p:sldId id="262" r:id="rId7"/>
    <p:sldId id="264" r:id="rId8"/>
    <p:sldId id="272" r:id="rId9"/>
    <p:sldId id="273" r:id="rId10"/>
    <p:sldId id="274" r:id="rId11"/>
    <p:sldId id="275" r:id="rId12"/>
    <p:sldId id="276" r:id="rId13"/>
    <p:sldId id="277" r:id="rId14"/>
    <p:sldId id="278" r:id="rId1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letusosa" id="{A2476497-1E8E-4457-B500-CC42E555061B}">
          <p14:sldIdLst>
            <p14:sldId id="256"/>
            <p14:sldId id="259"/>
            <p14:sldId id="260"/>
            <p14:sldId id="261"/>
            <p14:sldId id="263"/>
            <p14:sldId id="262"/>
            <p14:sldId id="264"/>
            <p14:sldId id="272"/>
            <p14:sldId id="273"/>
            <p14:sldId id="274"/>
            <p14:sldId id="275"/>
            <p14:sldId id="276"/>
            <p14:sldId id="277"/>
            <p14:sldId id="2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3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24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8-20T13:12:53.37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151 1722,'13'-189,"-1"31,-11 126,-2 11,2 0,0-1,1 1,2 0,0 0,1 0,9-23,-1 12,1 1,2 1,0 0,3 1,36-45,-13 29,1 2,2 2,2 2,2 2,1 3,58-31,-14 14,107-54,-82 50,185-59,-215 91,157-20,64-18,-5-26,-220 64,1 4,1 3,0 5,123-2,455 14,-266 2,1516-4,-1736 14,-28-1,-128-11,21 0,0 2,44 8,38 12,47 9,-113-19,-30-8,47 15,-68-16,0-1,1 2,-1-1,-1 1,1 1,-1-1,0 2,14 13,31 40,-35-38,0-1,2-1,0 0,28 19,-12-14,-13-11,-1 1,-1 2,29 28,-24-16,-2 2,-1 1,34 64,-40-70,0 0,1-1,44 44,-45-52,32 22,-31-26,30 30,-42-38,-1 2,0-1,0 0,-1 1,0 0,0 0,-1 0,1 1,1 7,9 35,-7-19,19 45,-17-53,-2 1,0-1,-1 1,-2 1,3 42,-7 129,-2-101,-14 156,5-88,9-103,-11 76,10-117,-1 0,-1-1,-1 0,0 0,-1-1,-1 1,-1-2,-13 21,0-3,-31 66,39-69,-1-1,-2-1,-29 39,-10 7,35-46,-1-1,-1 0,-37 33,21-27,20-16,-1-1,0 0,-38 21,-6-8,-81 27,17-7,70-25,0-2,-122 29,135-40,-1 1,2 3,-85 42,22-9,48-24,-66 39,95-48,0-2,-41 13,43-16,-1-2,1-1,-1-1,-49 6,-87-4,96-7,27 2,-67 15,-24 3,91-18,0 3,-45 12,47-10,1-2,-76 3,-82-10,90-2,-1169 1,673 1,420-12,28 0,-12 10,57 2,-111-13,16-12,-170-24,206 10,115 25,0 1,-1 3,-62-3,79 12,20 2,0-1,1-1,-1-1,0 0,1-1,0-1,-1-1,-23-9,-13-15,38 19,-1 0,0 2,-1 0,1 1,-28-6,30 10,-3-1,0 1,-25-11,37 12,0-1,0 0,0 0,1 0,0-1,-1 0,2 0,-1 0,0-1,-7-9,2-2,0-1,1-1,1 1,0-1,1-1,1 0,-6-32,0 3,-23-60,22 73,1 0,-12-69,18 32,4-118,3 23,-4 138,-1 1,-13-47,9 42,-6-47,10 32,2 0,8-92,-3 115,2 0,0 0,1 0,2 1,0 0,2 1,15-28,-5 18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8-20T13:27:27.045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695 1,'0'3,"0"1,1-1,-1 0,1 0,-1 1,1-1,0 0,0 0,0 0,1 0,-1 0,1 0,0 0,0-1,3 5,-1-3,0-1,0 1,0-1,1 0,0 0,-1 0,1-1,9 4,7 0,0 0,1-2,38 4,-47-6,308 17,7-20,-193 0,2600-3,-1674 5,63-39,-237 3,240 31,-687 6,-206 5,-182-3,1 3,72 19,197 81,-307-101,-1 1,0 0,-1 0,17 13,-25-16,0 1,0-1,-1 1,1 0,-1 0,0 0,0 1,-1-1,1 1,-1 0,-1 0,4 9,-5-13,-1 1,0-1,1 1,-1-1,0 1,0 0,0-1,-1 1,1-1,0 1,-1-1,0 1,0-1,0 1,0-1,0 0,0 0,0 1,-1-1,1 0,-1 0,0 0,1 0,-1-1,0 1,0 0,0-1,-4 3,-7 4,1-1,-2-1,-25 10,32-14,-61 21,-80 15,61-18,-171 46,-333 79,-7-40,-276-50,-8-59,436-1,-2191 2,1501 4,-23 34,1031-27,-186 15,10 24,286-43,-18 4,-41 15,68-19,0-1,0 1,0 1,1 0,0 0,0 0,0 1,1 0,-11 11,16-15,1 0,-1 0,1 0,-1 0,1 0,0 1,0-1,0 0,0 0,0 1,1-1,-1 1,1-1,-1 1,1-1,0 0,0 1,0-1,0 1,1-1,-1 1,0-1,1 1,0-1,0 0,0 1,0-1,0 0,0 0,0 0,3 3,2 3,1-1,0 0,0 0,0-1,1 0,0 0,10 5,20 9,1-2,1-2,69 20,15-4,1-5,150 12,257-4,1447-30,-1160-53,-343-3,599-49,52 67,5 38,-351 1,-671-7,-13-1,179 21,-249-13,-1 1,0 2,0 0,-1 2,31 17,11 4,224 83,-202-84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8-20T13:27:52.024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8-20T13:27:52.634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F89DCC-D583-F8AF-C8FA-76BDDA77EB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73FEE7D-A0EA-02C3-A059-053EDA8C0F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96143E8-F730-BE37-D2BF-A8D6FFB20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5B8C-001D-4D8F-9A80-FCA025D5C948}" type="datetimeFigureOut">
              <a:rPr lang="fi-FI" smtClean="0"/>
              <a:t>6.10.2025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3981D47-6A43-1D70-4F76-6ACCCDBF5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4C3283D-E494-81E2-EF0C-BC974AB84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8837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FA28E9-668E-1053-02BF-1D9580A4E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tabLst>
                <a:tab pos="1431925" algn="l"/>
              </a:tabLst>
              <a:defRPr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24C5016-F8E7-727A-3737-54672E32BF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E9A663D-2FFA-3DCE-D43B-E67113606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5B8C-001D-4D8F-9A80-FCA025D5C948}" type="datetimeFigureOut">
              <a:rPr lang="fi-FI" smtClean="0"/>
              <a:t>6.10.2025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CC10A04-7CFA-C0A7-98B7-88F6FAB71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A8C4E0A-A7BE-4746-3289-5A4C51063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 descr="Kuva, joka sisältää kohteen Värikkyys, kuvio, keltainen, appelsiini&#10;&#10;Kuvaus luotu automaattisesti">
            <a:extLst>
              <a:ext uri="{FF2B5EF4-FFF2-40B4-BE49-F238E27FC236}">
                <a16:creationId xmlns:a16="http://schemas.microsoft.com/office/drawing/2014/main" id="{1379934C-C8D1-A0F7-1B3A-38DA42132BF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Suorakulmio 8">
            <a:extLst>
              <a:ext uri="{FF2B5EF4-FFF2-40B4-BE49-F238E27FC236}">
                <a16:creationId xmlns:a16="http://schemas.microsoft.com/office/drawing/2014/main" id="{BFD0BB3D-2986-C87E-F5FB-C61F32CA0A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26858" y="365125"/>
            <a:ext cx="11538284" cy="6216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65157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6DF2015-414D-224D-2B05-F69B609B6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5C7499A-01EA-6C26-AD30-1901891D83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2EF030A-15DD-C8C5-F8A9-BB0995A90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5B8C-001D-4D8F-9A80-FCA025D5C948}" type="datetimeFigureOut">
              <a:rPr lang="fi-FI" smtClean="0"/>
              <a:t>6.10.2025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ED2D3ED-7D9D-28AA-767C-81DEC3E8E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BA2194B-F21B-6D35-319A-94E555803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210044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79847BD-41C7-9A69-9427-C93B7D714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351F5EC-E187-0069-688F-C9B65471DE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2C2CCE0-8B86-6EA1-4093-148201A931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470A289-14EB-9731-94C0-A91764BFE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5B8C-001D-4D8F-9A80-FCA025D5C948}" type="datetimeFigureOut">
              <a:rPr lang="fi-FI" smtClean="0"/>
              <a:t>6.10.2025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5E51A6B-3B5F-C727-C0DC-89244029B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A3E7EE8-EF42-E38F-5B4E-1FF918756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06974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0EDB3C-4256-FBE2-881B-CC156BD5D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CF4DF30-516F-CAC4-4C7E-3DF9EA924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3A47A93-9F71-5AD8-B34C-A9C418B264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D14D5F53-FB46-ED7D-8A6F-A052CC0FD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453FA30E-0F34-157D-57F6-FE3457541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6A318F7-C22B-DA75-A959-25B625A38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5B8C-001D-4D8F-9A80-FCA025D5C948}" type="datetimeFigureOut">
              <a:rPr lang="fi-FI" smtClean="0"/>
              <a:t>6.10.2025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036D30BD-C782-5EE0-3718-65CF70E93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38DCB909-302E-1852-4967-2F2CCD4D0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71354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9D4B6E-05CD-6BF4-F57A-D5531AF56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C1E654E-C733-AC6F-2D79-8362BCC4B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5B8C-001D-4D8F-9A80-FCA025D5C948}" type="datetimeFigureOut">
              <a:rPr lang="fi-FI" smtClean="0"/>
              <a:t>6.10.2025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0611110-0E9E-DE31-FDAD-1EF0B04ED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5F286C5-16EE-7909-327C-2671373E7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1872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70AE878B-0B0F-4081-ED79-C2673466D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5B8C-001D-4D8F-9A80-FCA025D5C948}" type="datetimeFigureOut">
              <a:rPr lang="fi-FI" smtClean="0"/>
              <a:t>6.10.2025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77DCD3F9-1C80-2A21-AB47-755288668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09F707D-E6FC-2554-236B-71977962A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02385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DA1A62-4C98-CCFA-EAA4-BE69A01F2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75CCBC9-4D03-19E9-C2E2-069B4941E8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B92C829-B08D-4CC0-B7F6-64F7BA0E47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5A9AD5A-AB6E-A36F-3439-983AA2551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5B8C-001D-4D8F-9A80-FCA025D5C948}" type="datetimeFigureOut">
              <a:rPr lang="fi-FI" smtClean="0"/>
              <a:t>6.10.2025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8302855-778D-C3DA-FCE0-8DAE8DDBA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328D93B-8BF2-F07A-385A-3EEEBB954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56137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4596F11-BFE8-1519-DA9D-996FCF88B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7CE315D1-5FB1-B89F-60DA-8F18DF9889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7FF983F-6B71-B9C9-D9CA-4BA95D04CA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77F4175-ECC6-BF1D-7BC0-1A0574886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5B8C-001D-4D8F-9A80-FCA025D5C948}" type="datetimeFigureOut">
              <a:rPr lang="fi-FI" smtClean="0"/>
              <a:t>6.10.2025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D6F6D47-0FD1-EF31-C4B9-5042B67FA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95FCCA2-F554-F2E6-21A8-BC0FC58D2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79257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C572E4-E5B8-568F-BB4B-B97730607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15B75B30-298C-49C7-917C-C1B7840325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B7E7C72-5675-CF7A-7E80-5278E3A6A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5B8C-001D-4D8F-9A80-FCA025D5C948}" type="datetimeFigureOut">
              <a:rPr lang="fi-FI" smtClean="0"/>
              <a:t>6.10.2025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B23E5EC-82ED-10D8-D92C-DD4E4A2E6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A0990C8-26C4-14BD-5EE6-BF8C2BF4F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7116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B7306798-D428-1068-4B2D-2A3930B2C6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61E6CD3-7EA3-CD07-374F-FA0AF12AC4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5CFC03D-1CEE-3CBF-94CD-4B2B9304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5B8C-001D-4D8F-9A80-FCA025D5C948}" type="datetimeFigureOut">
              <a:rPr lang="fi-FI" smtClean="0"/>
              <a:t>6.10.2025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210E4BD-E911-60A2-AB3B-844C1AF98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D531DC9-C3D3-6A7F-0CD2-00BF9B00E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83547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AB5DC48F-307F-B57F-B8B8-32031FC48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5C58C6B-3633-5B48-EC3B-7921BE5771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E095149-E4E8-DA8D-2BA1-8C771C909C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605B8C-001D-4D8F-9A80-FCA025D5C948}" type="datetimeFigureOut">
              <a:rPr lang="fi-FI" smtClean="0"/>
              <a:t>6.10.2025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43F4031-2858-093F-8347-AE0F0F9DD7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C86BAFA-D80A-D65A-6A9A-2F52F8D1FF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5721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youtube.com/watch?v=daZcc_ERzCY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ialogpaus.fi/verktyg/spelreglerna-for-en-konstruktiv-diskussion-2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5" Type="http://schemas.openxmlformats.org/officeDocument/2006/relationships/image" Target="../media/image14.png"/><Relationship Id="rId4" Type="http://schemas.openxmlformats.org/officeDocument/2006/relationships/customXml" Target="../ink/ink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 descr="Kuva, joka sisältää kohteen teksti, Grafiikka, graafinen suunnittelu, juliste&#10;&#10;Kuvaus luotu automaattisesti">
            <a:extLst>
              <a:ext uri="{FF2B5EF4-FFF2-40B4-BE49-F238E27FC236}">
                <a16:creationId xmlns:a16="http://schemas.microsoft.com/office/drawing/2014/main" id="{76F1D87B-6033-A3B0-6775-AF90F26C66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63" y="0"/>
            <a:ext cx="115630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103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58CEF86-20AF-41B8-B005-41AF9AD9B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5266"/>
            <a:ext cx="10515600" cy="5204763"/>
          </a:xfrm>
        </p:spPr>
        <p:txBody>
          <a:bodyPr>
            <a:normAutofit/>
          </a:bodyPr>
          <a:lstStyle/>
          <a:p>
            <a:pPr algn="ctr"/>
            <a:r>
              <a:rPr lang="fi-FI" dirty="0" err="1">
                <a:solidFill>
                  <a:schemeClr val="accent6"/>
                </a:solidFill>
              </a:rPr>
              <a:t>Mat</a:t>
            </a:r>
            <a:r>
              <a:rPr lang="fi-FI" dirty="0">
                <a:solidFill>
                  <a:schemeClr val="accent6"/>
                </a:solidFill>
              </a:rPr>
              <a:t> i et </a:t>
            </a:r>
            <a:r>
              <a:rPr lang="fi-FI" dirty="0" err="1">
                <a:solidFill>
                  <a:schemeClr val="accent6"/>
                </a:solidFill>
              </a:rPr>
              <a:t>større</a:t>
            </a:r>
            <a:r>
              <a:rPr lang="fi-FI" dirty="0">
                <a:solidFill>
                  <a:schemeClr val="accent6"/>
                </a:solidFill>
              </a:rPr>
              <a:t> </a:t>
            </a:r>
            <a:r>
              <a:rPr lang="fi-FI" dirty="0" err="1">
                <a:solidFill>
                  <a:schemeClr val="accent6"/>
                </a:solidFill>
              </a:rPr>
              <a:t>perspektiv</a:t>
            </a:r>
            <a:br>
              <a:rPr lang="fi-FI" dirty="0">
                <a:solidFill>
                  <a:schemeClr val="accent6"/>
                </a:solidFill>
              </a:rPr>
            </a:br>
            <a:br>
              <a:rPr lang="fi-FI" dirty="0">
                <a:solidFill>
                  <a:schemeClr val="accent6"/>
                </a:solidFill>
              </a:rPr>
            </a:br>
            <a:r>
              <a:rPr lang="fi-FI" dirty="0" err="1">
                <a:solidFill>
                  <a:schemeClr val="accent6"/>
                </a:solidFill>
              </a:rPr>
              <a:t>matens</a:t>
            </a:r>
            <a:r>
              <a:rPr lang="fi-FI" dirty="0">
                <a:solidFill>
                  <a:schemeClr val="accent6"/>
                </a:solidFill>
              </a:rPr>
              <a:t> </a:t>
            </a:r>
            <a:r>
              <a:rPr lang="fi-FI" dirty="0" err="1">
                <a:solidFill>
                  <a:schemeClr val="accent6"/>
                </a:solidFill>
              </a:rPr>
              <a:t>reise</a:t>
            </a:r>
            <a:br>
              <a:rPr lang="fi-FI" dirty="0">
                <a:solidFill>
                  <a:schemeClr val="accent6"/>
                </a:solidFill>
              </a:rPr>
            </a:br>
            <a:r>
              <a:rPr lang="fi-FI" dirty="0" err="1">
                <a:solidFill>
                  <a:schemeClr val="accent6"/>
                </a:solidFill>
              </a:rPr>
              <a:t>fra</a:t>
            </a:r>
            <a:r>
              <a:rPr lang="fi-FI" dirty="0">
                <a:solidFill>
                  <a:schemeClr val="accent6"/>
                </a:solidFill>
              </a:rPr>
              <a:t> </a:t>
            </a:r>
            <a:r>
              <a:rPr lang="fi-FI" dirty="0" err="1">
                <a:solidFill>
                  <a:schemeClr val="accent6"/>
                </a:solidFill>
              </a:rPr>
              <a:t>jord</a:t>
            </a:r>
            <a:r>
              <a:rPr lang="fi-FI" dirty="0">
                <a:solidFill>
                  <a:schemeClr val="accent6"/>
                </a:solidFill>
              </a:rPr>
              <a:t> </a:t>
            </a:r>
            <a:r>
              <a:rPr lang="fi-FI" dirty="0" err="1">
                <a:solidFill>
                  <a:schemeClr val="accent6"/>
                </a:solidFill>
              </a:rPr>
              <a:t>til</a:t>
            </a:r>
            <a:r>
              <a:rPr lang="fi-FI" dirty="0">
                <a:solidFill>
                  <a:schemeClr val="accent6"/>
                </a:solidFill>
              </a:rPr>
              <a:t> </a:t>
            </a:r>
            <a:r>
              <a:rPr lang="fi-FI" dirty="0" err="1">
                <a:solidFill>
                  <a:schemeClr val="accent6"/>
                </a:solidFill>
              </a:rPr>
              <a:t>bord</a:t>
            </a:r>
            <a:r>
              <a:rPr lang="fi-FI" dirty="0">
                <a:solidFill>
                  <a:schemeClr val="accent6"/>
                </a:solidFill>
              </a:rPr>
              <a:t> ↔ </a:t>
            </a:r>
            <a:r>
              <a:rPr lang="fi-FI" dirty="0" err="1">
                <a:solidFill>
                  <a:schemeClr val="accent6"/>
                </a:solidFill>
              </a:rPr>
              <a:t>bord</a:t>
            </a:r>
            <a:r>
              <a:rPr lang="fi-FI" dirty="0">
                <a:solidFill>
                  <a:schemeClr val="accent6"/>
                </a:solidFill>
              </a:rPr>
              <a:t> </a:t>
            </a:r>
            <a:r>
              <a:rPr lang="fi-FI" dirty="0" err="1">
                <a:solidFill>
                  <a:schemeClr val="accent6"/>
                </a:solidFill>
              </a:rPr>
              <a:t>til</a:t>
            </a:r>
            <a:r>
              <a:rPr lang="fi-FI" dirty="0">
                <a:solidFill>
                  <a:schemeClr val="accent6"/>
                </a:solidFill>
              </a:rPr>
              <a:t> </a:t>
            </a:r>
            <a:r>
              <a:rPr lang="fi-FI" dirty="0" err="1">
                <a:solidFill>
                  <a:schemeClr val="accent6"/>
                </a:solidFill>
              </a:rPr>
              <a:t>jord</a:t>
            </a:r>
            <a:br>
              <a:rPr lang="fi-FI" dirty="0"/>
            </a:br>
            <a:endParaRPr lang="fi-FI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920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5EDF1D6-CECF-A755-E7AB-03958E0EE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5294"/>
            <a:ext cx="10515600" cy="1325563"/>
          </a:xfrm>
        </p:spPr>
        <p:txBody>
          <a:bodyPr/>
          <a:lstStyle/>
          <a:p>
            <a:r>
              <a:rPr lang="da-DK" dirty="0"/>
              <a:t>Introduksjon tiL undervisngsmaterialet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CA5CF17-4528-47D5-5AAF-5244A7666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0750" y="2395331"/>
            <a:ext cx="7607300" cy="352763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a-DK" sz="2000" dirty="0"/>
              <a:t>Dette materialet fokuserer på bærekraft og temaet: mat i et større perspektiv.</a:t>
            </a:r>
          </a:p>
          <a:p>
            <a:pPr>
              <a:lnSpc>
                <a:spcPct val="150000"/>
              </a:lnSpc>
            </a:pPr>
            <a:r>
              <a:rPr lang="da-DK" sz="2000" dirty="0"/>
              <a:t>Materialet er basert på FNs 17 bærekraftsmål; spesifikt på</a:t>
            </a:r>
          </a:p>
          <a:p>
            <a:pPr lvl="1">
              <a:lnSpc>
                <a:spcPct val="150000"/>
              </a:lnSpc>
            </a:pPr>
            <a:r>
              <a:rPr lang="da-DK" sz="2000" dirty="0"/>
              <a:t>Mål 4: God utdanning og</a:t>
            </a:r>
          </a:p>
          <a:p>
            <a:pPr lvl="1">
              <a:lnSpc>
                <a:spcPct val="150000"/>
              </a:lnSpc>
            </a:pPr>
            <a:r>
              <a:rPr lang="da-DK" sz="2000" dirty="0"/>
              <a:t>MÅL 12: Bærekraftig forbruk og produksjon, 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da-DK" sz="2000" dirty="0"/>
              <a:t>og har et spesielt fokus på matproduksjon.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A15986A1-53D4-1DAC-820E-2346E2A4D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7280" y="994515"/>
            <a:ext cx="1509965" cy="1522654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B4BA1F41-AD52-9466-B7B0-10A96880F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9969" y="2856391"/>
            <a:ext cx="1586303" cy="1645054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36B2D77D-69FF-5960-51AA-4696FC3E4B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8789" y="4623656"/>
            <a:ext cx="1612468" cy="1579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313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8DB49E7-427F-1471-74F4-7D43ACA9C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315" y="1188648"/>
            <a:ext cx="7004785" cy="467240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i-FI" sz="1800" dirty="0" err="1">
                <a:solidFill>
                  <a:schemeClr val="dk1"/>
                </a:solidFill>
              </a:rPr>
              <a:t>Undervisningsmaterialet</a:t>
            </a:r>
            <a:r>
              <a:rPr lang="fi-FI" sz="1800" dirty="0">
                <a:solidFill>
                  <a:schemeClr val="dk1"/>
                </a:solidFill>
              </a:rPr>
              <a:t> </a:t>
            </a:r>
            <a:r>
              <a:rPr lang="fi-FI" sz="1800" dirty="0" err="1">
                <a:solidFill>
                  <a:schemeClr val="dk1"/>
                </a:solidFill>
              </a:rPr>
              <a:t>er</a:t>
            </a:r>
            <a:r>
              <a:rPr lang="fi-FI" sz="1800" dirty="0">
                <a:solidFill>
                  <a:schemeClr val="dk1"/>
                </a:solidFill>
              </a:rPr>
              <a:t> </a:t>
            </a:r>
            <a:r>
              <a:rPr lang="fi-FI" sz="1800" dirty="0" err="1">
                <a:solidFill>
                  <a:schemeClr val="dk1"/>
                </a:solidFill>
              </a:rPr>
              <a:t>rettet</a:t>
            </a:r>
            <a:r>
              <a:rPr lang="fi-FI" sz="1800" dirty="0">
                <a:solidFill>
                  <a:schemeClr val="dk1"/>
                </a:solidFill>
              </a:rPr>
              <a:t> </a:t>
            </a:r>
            <a:r>
              <a:rPr lang="fi-FI" sz="1800" dirty="0" err="1">
                <a:solidFill>
                  <a:schemeClr val="dk1"/>
                </a:solidFill>
              </a:rPr>
              <a:t>mot</a:t>
            </a:r>
            <a:r>
              <a:rPr lang="fi-FI" sz="1800" dirty="0">
                <a:solidFill>
                  <a:schemeClr val="dk1"/>
                </a:solidFill>
              </a:rPr>
              <a:t> </a:t>
            </a:r>
            <a:r>
              <a:rPr lang="fi-FI" sz="1800" dirty="0" err="1">
                <a:solidFill>
                  <a:schemeClr val="dk1"/>
                </a:solidFill>
              </a:rPr>
              <a:t>elever</a:t>
            </a:r>
            <a:r>
              <a:rPr lang="fi-FI" sz="1800" dirty="0">
                <a:solidFill>
                  <a:schemeClr val="dk1"/>
                </a:solidFill>
              </a:rPr>
              <a:t> i </a:t>
            </a:r>
            <a:r>
              <a:rPr lang="fi-FI" sz="1800" dirty="0" err="1">
                <a:solidFill>
                  <a:schemeClr val="dk1"/>
                </a:solidFill>
              </a:rPr>
              <a:t>grunnskolens</a:t>
            </a:r>
            <a:r>
              <a:rPr lang="fi-FI" sz="1800" dirty="0">
                <a:solidFill>
                  <a:schemeClr val="dk1"/>
                </a:solidFill>
              </a:rPr>
              <a:t> 4.–5. </a:t>
            </a:r>
            <a:r>
              <a:rPr lang="fi-FI" sz="1800" dirty="0" err="1">
                <a:solidFill>
                  <a:schemeClr val="dk1"/>
                </a:solidFill>
              </a:rPr>
              <a:t>trinn</a:t>
            </a:r>
            <a:r>
              <a:rPr lang="fi-FI" sz="1800" dirty="0">
                <a:solidFill>
                  <a:schemeClr val="dk1"/>
                </a:solidFill>
              </a:rPr>
              <a:t> </a:t>
            </a:r>
            <a:r>
              <a:rPr lang="fi-FI" sz="1800" dirty="0" err="1">
                <a:solidFill>
                  <a:schemeClr val="dk1"/>
                </a:solidFill>
              </a:rPr>
              <a:t>og</a:t>
            </a:r>
            <a:r>
              <a:rPr lang="fi-FI" sz="1800" dirty="0">
                <a:solidFill>
                  <a:schemeClr val="dk1"/>
                </a:solidFill>
              </a:rPr>
              <a:t> </a:t>
            </a:r>
            <a:r>
              <a:rPr lang="fi-FI" sz="1800" dirty="0" err="1">
                <a:solidFill>
                  <a:schemeClr val="dk1"/>
                </a:solidFill>
              </a:rPr>
              <a:t>har</a:t>
            </a:r>
            <a:r>
              <a:rPr lang="fi-FI" sz="1800" dirty="0">
                <a:solidFill>
                  <a:schemeClr val="dk1"/>
                </a:solidFill>
              </a:rPr>
              <a:t> en </a:t>
            </a:r>
            <a:r>
              <a:rPr lang="fi-FI" sz="1800" dirty="0" err="1">
                <a:solidFill>
                  <a:schemeClr val="dk1"/>
                </a:solidFill>
              </a:rPr>
              <a:t>lengde</a:t>
            </a:r>
            <a:r>
              <a:rPr lang="fi-FI" sz="1800" dirty="0">
                <a:solidFill>
                  <a:schemeClr val="dk1"/>
                </a:solidFill>
              </a:rPr>
              <a:t> </a:t>
            </a:r>
            <a:r>
              <a:rPr lang="fi-FI" sz="1800" dirty="0" err="1">
                <a:solidFill>
                  <a:schemeClr val="dk1"/>
                </a:solidFill>
              </a:rPr>
              <a:t>på</a:t>
            </a:r>
            <a:r>
              <a:rPr lang="fi-FI" sz="1800" dirty="0">
                <a:solidFill>
                  <a:schemeClr val="dk1"/>
                </a:solidFill>
              </a:rPr>
              <a:t> 4 </a:t>
            </a:r>
            <a:r>
              <a:rPr lang="fi-FI" sz="1800" dirty="0" err="1">
                <a:solidFill>
                  <a:schemeClr val="dk1"/>
                </a:solidFill>
              </a:rPr>
              <a:t>leksjoner</a:t>
            </a:r>
            <a:r>
              <a:rPr lang="fi-FI" sz="1800" dirty="0">
                <a:solidFill>
                  <a:schemeClr val="dk1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fi-FI" sz="1800" dirty="0">
                <a:solidFill>
                  <a:schemeClr val="dk1"/>
                </a:solidFill>
              </a:rPr>
              <a:t>I </a:t>
            </a:r>
            <a:r>
              <a:rPr lang="fi-FI" sz="1800" dirty="0" err="1">
                <a:solidFill>
                  <a:schemeClr val="dk1"/>
                </a:solidFill>
              </a:rPr>
              <a:t>løpet</a:t>
            </a:r>
            <a:r>
              <a:rPr lang="fi-FI" sz="1800" dirty="0">
                <a:solidFill>
                  <a:schemeClr val="dk1"/>
                </a:solidFill>
              </a:rPr>
              <a:t> av </a:t>
            </a:r>
            <a:r>
              <a:rPr lang="fi-FI" sz="1800" dirty="0" err="1">
                <a:solidFill>
                  <a:schemeClr val="dk1"/>
                </a:solidFill>
              </a:rPr>
              <a:t>leksjonene</a:t>
            </a:r>
            <a:r>
              <a:rPr lang="fi-FI" sz="1800" dirty="0">
                <a:solidFill>
                  <a:schemeClr val="dk1"/>
                </a:solidFill>
              </a:rPr>
              <a:t> </a:t>
            </a:r>
            <a:r>
              <a:rPr lang="fi-FI" sz="1800" dirty="0" err="1">
                <a:solidFill>
                  <a:schemeClr val="dk1"/>
                </a:solidFill>
              </a:rPr>
              <a:t>kan</a:t>
            </a:r>
            <a:r>
              <a:rPr lang="fi-FI" sz="1800" dirty="0">
                <a:solidFill>
                  <a:schemeClr val="dk1"/>
                </a:solidFill>
              </a:rPr>
              <a:t> elevene </a:t>
            </a:r>
            <a:r>
              <a:rPr lang="fi-FI" sz="1800" dirty="0" err="1">
                <a:solidFill>
                  <a:schemeClr val="dk1"/>
                </a:solidFill>
              </a:rPr>
              <a:t>utvide</a:t>
            </a:r>
            <a:r>
              <a:rPr lang="fi-FI" sz="1800" dirty="0">
                <a:solidFill>
                  <a:schemeClr val="dk1"/>
                </a:solidFill>
              </a:rPr>
              <a:t> </a:t>
            </a:r>
            <a:r>
              <a:rPr lang="fi-FI" sz="1800" dirty="0" err="1">
                <a:solidFill>
                  <a:schemeClr val="dk1"/>
                </a:solidFill>
              </a:rPr>
              <a:t>sin</a:t>
            </a:r>
            <a:r>
              <a:rPr lang="fi-FI" sz="1800" dirty="0">
                <a:solidFill>
                  <a:schemeClr val="dk1"/>
                </a:solidFill>
              </a:rPr>
              <a:t> </a:t>
            </a:r>
            <a:r>
              <a:rPr lang="fi-FI" sz="1800" dirty="0" err="1">
                <a:solidFill>
                  <a:schemeClr val="dk1"/>
                </a:solidFill>
              </a:rPr>
              <a:t>erfaring</a:t>
            </a:r>
            <a:r>
              <a:rPr lang="fi-FI" sz="1800" dirty="0">
                <a:solidFill>
                  <a:schemeClr val="dk1"/>
                </a:solidFill>
              </a:rPr>
              <a:t> </a:t>
            </a:r>
            <a:r>
              <a:rPr lang="fi-FI" sz="1800" dirty="0" err="1">
                <a:solidFill>
                  <a:schemeClr val="dk1"/>
                </a:solidFill>
              </a:rPr>
              <a:t>med</a:t>
            </a:r>
            <a:r>
              <a:rPr lang="fi-FI" sz="1800" dirty="0">
                <a:solidFill>
                  <a:schemeClr val="dk1"/>
                </a:solidFill>
              </a:rPr>
              <a:t> </a:t>
            </a:r>
            <a:r>
              <a:rPr lang="fi-FI" sz="1800" dirty="0" err="1">
                <a:solidFill>
                  <a:schemeClr val="dk1"/>
                </a:solidFill>
              </a:rPr>
              <a:t>bærekraft</a:t>
            </a:r>
            <a:r>
              <a:rPr lang="fi-FI" sz="1800" dirty="0">
                <a:solidFill>
                  <a:schemeClr val="dk1"/>
                </a:solidFill>
              </a:rPr>
              <a:t> i et </a:t>
            </a:r>
            <a:r>
              <a:rPr lang="fi-FI" sz="1800" dirty="0" err="1">
                <a:solidFill>
                  <a:schemeClr val="dk1"/>
                </a:solidFill>
              </a:rPr>
              <a:t>globalt</a:t>
            </a:r>
            <a:r>
              <a:rPr lang="fi-FI" sz="1800" dirty="0">
                <a:solidFill>
                  <a:schemeClr val="dk1"/>
                </a:solidFill>
              </a:rPr>
              <a:t>, </a:t>
            </a:r>
            <a:r>
              <a:rPr lang="fi-FI" sz="1800" dirty="0" err="1">
                <a:solidFill>
                  <a:schemeClr val="dk1"/>
                </a:solidFill>
              </a:rPr>
              <a:t>nasjonalt</a:t>
            </a:r>
            <a:r>
              <a:rPr lang="fi-FI" sz="1800" dirty="0">
                <a:solidFill>
                  <a:schemeClr val="dk1"/>
                </a:solidFill>
              </a:rPr>
              <a:t> </a:t>
            </a:r>
            <a:r>
              <a:rPr lang="fi-FI" sz="1800" dirty="0" err="1">
                <a:solidFill>
                  <a:schemeClr val="dk1"/>
                </a:solidFill>
              </a:rPr>
              <a:t>og</a:t>
            </a:r>
            <a:r>
              <a:rPr lang="fi-FI" sz="1800" dirty="0">
                <a:solidFill>
                  <a:schemeClr val="dk1"/>
                </a:solidFill>
              </a:rPr>
              <a:t> </a:t>
            </a:r>
            <a:r>
              <a:rPr lang="fi-FI" sz="1800" dirty="0" err="1">
                <a:solidFill>
                  <a:schemeClr val="dk1"/>
                </a:solidFill>
              </a:rPr>
              <a:t>lokalt</a:t>
            </a:r>
            <a:r>
              <a:rPr lang="fi-FI" sz="1800" dirty="0">
                <a:solidFill>
                  <a:schemeClr val="dk1"/>
                </a:solidFill>
              </a:rPr>
              <a:t> </a:t>
            </a:r>
            <a:r>
              <a:rPr lang="fi-FI" sz="1800" dirty="0" err="1">
                <a:solidFill>
                  <a:schemeClr val="dk1"/>
                </a:solidFill>
              </a:rPr>
              <a:t>miljøperspektiv</a:t>
            </a:r>
            <a:r>
              <a:rPr lang="fi-FI" sz="1800" dirty="0">
                <a:solidFill>
                  <a:schemeClr val="dk1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nb-NO" sz="1800" dirty="0">
                <a:solidFill>
                  <a:schemeClr val="dk1"/>
                </a:solidFill>
              </a:rPr>
              <a:t>Diskusjonsmetoden </a:t>
            </a:r>
            <a:r>
              <a:rPr lang="nb-NO" sz="1800" i="1" dirty="0">
                <a:solidFill>
                  <a:schemeClr val="dk1"/>
                </a:solidFill>
              </a:rPr>
              <a:t>Dialogpause</a:t>
            </a:r>
            <a:r>
              <a:rPr lang="nb-NO" sz="1800" dirty="0">
                <a:solidFill>
                  <a:schemeClr val="dk1"/>
                </a:solidFill>
              </a:rPr>
              <a:t> brukes til å ta opp temaet. Den skaper grobunn for at elevene kan delta i en likeverdig og respektfull dialog med utgangspunkt i sine egne erfaringer og tanker om mat.</a:t>
            </a:r>
            <a:endParaRPr lang="en" sz="1800" dirty="0">
              <a:solidFill>
                <a:schemeClr val="dk1"/>
              </a:solidFill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10BA3A70-D68C-466E-B3D0-2ECC574049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50" t="1151" r="16515"/>
          <a:stretch/>
        </p:blipFill>
        <p:spPr>
          <a:xfrm>
            <a:off x="7739269" y="2619241"/>
            <a:ext cx="4150298" cy="2703105"/>
          </a:xfrm>
          <a:prstGeom prst="rect">
            <a:avLst/>
          </a:prstGeom>
        </p:spPr>
      </p:pic>
      <p:sp>
        <p:nvSpPr>
          <p:cNvPr id="2" name="Tekstiruutu 4">
            <a:extLst>
              <a:ext uri="{FF2B5EF4-FFF2-40B4-BE49-F238E27FC236}">
                <a16:creationId xmlns:a16="http://schemas.microsoft.com/office/drawing/2014/main" id="{B44ADC66-5A44-969A-5FE7-E60A43C34D4F}"/>
              </a:ext>
            </a:extLst>
          </p:cNvPr>
          <p:cNvSpPr txBox="1"/>
          <p:nvPr/>
        </p:nvSpPr>
        <p:spPr>
          <a:xfrm>
            <a:off x="8732343" y="5391642"/>
            <a:ext cx="2900931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i-FI"/>
            </a:defPPr>
            <a:lvl1pPr marL="0" marR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457200" marR="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914400" marR="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371600" marR="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1828800" marR="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286000" marR="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2743200" marR="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200400" marR="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3657600" marR="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lvl="0">
              <a:buClr>
                <a:srgbClr val="000000"/>
              </a:buClr>
              <a:buSzPts val="1400"/>
              <a:defRPr/>
            </a:pPr>
            <a:r>
              <a:rPr kumimoji="0" lang="da-DK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" panose="00000400000000000000" pitchFamily="50" charset="0"/>
                <a:ea typeface="Gill Sans"/>
                <a:cs typeface="Gill Sans"/>
                <a:sym typeface="Gill Sans"/>
              </a:rPr>
              <a:t>BIld: </a:t>
            </a:r>
            <a:r>
              <a:rPr lang="da-DK" sz="700" dirty="0">
                <a:solidFill>
                  <a:srgbClr val="000000"/>
                </a:solidFill>
                <a:latin typeface="Montserrat Light" panose="00000400000000000000" pitchFamily="50" charset="0"/>
                <a:ea typeface="Gill Sans"/>
                <a:cs typeface="Gill Sans"/>
                <a:sym typeface="Gill Sans"/>
              </a:rPr>
              <a:t>Stiftelsen Dialogpaus, www.dialogpaus.fi </a:t>
            </a:r>
            <a:endParaRPr kumimoji="0" lang="sv-SE" sz="7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Light" panose="00000400000000000000" pitchFamily="50" charset="0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692801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193E71-EE90-1579-709F-431892B82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300" y="821307"/>
            <a:ext cx="10515600" cy="1318643"/>
          </a:xfrm>
        </p:spPr>
        <p:txBody>
          <a:bodyPr>
            <a:normAutofit/>
          </a:bodyPr>
          <a:lstStyle/>
          <a:p>
            <a:r>
              <a:rPr lang="sv-SE" sz="4400" b="1" dirty="0" err="1"/>
              <a:t>Introduksjon</a:t>
            </a:r>
            <a:r>
              <a:rPr lang="sv-SE" sz="4400" b="1" dirty="0"/>
              <a:t> </a:t>
            </a:r>
            <a:r>
              <a:rPr lang="sv-SE" sz="4400" b="1" dirty="0" err="1"/>
              <a:t>til</a:t>
            </a:r>
            <a:r>
              <a:rPr lang="sv-SE" sz="4400" b="1" dirty="0"/>
              <a:t> </a:t>
            </a:r>
            <a:r>
              <a:rPr lang="sv-SE" sz="4400" b="1" dirty="0" err="1"/>
              <a:t>læringsmål</a:t>
            </a:r>
            <a:r>
              <a:rPr lang="sv-SE" sz="4400" b="1" dirty="0"/>
              <a:t> </a:t>
            </a:r>
            <a:br>
              <a:rPr lang="sv-SE" sz="4400" b="1" dirty="0"/>
            </a:br>
            <a:r>
              <a:rPr lang="sv-SE" sz="4400" b="1" dirty="0"/>
              <a:t>med </a:t>
            </a:r>
            <a:r>
              <a:rPr lang="sv-SE" sz="4400" b="1" dirty="0" err="1"/>
              <a:t>DialogpausemetodeN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BB5D2E4-BD09-777A-D111-DF8C395E31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76501"/>
            <a:ext cx="10515600" cy="405606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nb-NO" sz="1600" dirty="0"/>
              <a:t>Metoden støtter læring</a:t>
            </a:r>
          </a:p>
          <a:p>
            <a:pPr>
              <a:lnSpc>
                <a:spcPct val="150000"/>
              </a:lnSpc>
            </a:pPr>
            <a:r>
              <a:rPr lang="nb-NO" sz="1600" dirty="0"/>
              <a:t>Lar alle stemmer bli hørt</a:t>
            </a:r>
          </a:p>
          <a:p>
            <a:pPr>
              <a:lnSpc>
                <a:spcPct val="150000"/>
              </a:lnSpc>
            </a:pPr>
            <a:r>
              <a:rPr lang="nb-NO" sz="1600" dirty="0"/>
              <a:t>Elevene lærer å utvide horisonten sin</a:t>
            </a:r>
          </a:p>
          <a:p>
            <a:pPr>
              <a:lnSpc>
                <a:spcPct val="150000"/>
              </a:lnSpc>
            </a:pPr>
            <a:r>
              <a:rPr lang="nb-NO" sz="1600" dirty="0"/>
              <a:t>Det er ikke krav på å oppnå konsensus </a:t>
            </a:r>
          </a:p>
          <a:p>
            <a:pPr>
              <a:lnSpc>
                <a:spcPct val="150000"/>
              </a:lnSpc>
            </a:pPr>
            <a:r>
              <a:rPr lang="nb-NO" sz="1600" dirty="0"/>
              <a:t>Elevene øver på å lytte, snakke og diskutere problemstillinger på en konstruktiv og respektfull måte</a:t>
            </a:r>
          </a:p>
          <a:p>
            <a:pPr>
              <a:lnSpc>
                <a:spcPct val="150000"/>
              </a:lnSpc>
            </a:pPr>
            <a:r>
              <a:rPr lang="nb-NO" sz="1600" dirty="0"/>
              <a:t>Elevene får en forståelse for respekt og likestilling, noe som er en del av grunnskolens danningsoppdrag</a:t>
            </a:r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1001694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1FCAA2C-D56A-4043-7E1E-EE329B3F3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720" y="1037326"/>
            <a:ext cx="10515600" cy="767662"/>
          </a:xfrm>
        </p:spPr>
        <p:txBody>
          <a:bodyPr>
            <a:normAutofit/>
          </a:bodyPr>
          <a:lstStyle/>
          <a:p>
            <a:r>
              <a:rPr lang="en" b="1" dirty="0"/>
              <a:t>Spilleregler for en konstruktiv dialog 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A0F1F8F-3491-F0BE-C9E2-A0D8F6F37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597" y="2054225"/>
            <a:ext cx="6740471" cy="4351338"/>
          </a:xfrm>
        </p:spPr>
        <p:txBody>
          <a:bodyPr>
            <a:normAutofit/>
          </a:bodyPr>
          <a:lstStyle/>
          <a:p>
            <a:pPr marL="457200" lvl="0" indent="-33432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nb-NO" sz="1600" dirty="0">
                <a:solidFill>
                  <a:schemeClr val="dk1"/>
                </a:solidFill>
              </a:rPr>
              <a:t>Lytt til hverandre, ikke avbryt og ikke begynn å snakke om ting utenfor temaet</a:t>
            </a:r>
          </a:p>
          <a:p>
            <a:pPr marL="457200" lvl="0" indent="-33432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nb-NO" sz="1600" dirty="0">
                <a:solidFill>
                  <a:schemeClr val="dk1"/>
                </a:solidFill>
              </a:rPr>
              <a:t>Delta i den felles diskusjonen og bruk et respektfullt språk.</a:t>
            </a:r>
          </a:p>
          <a:p>
            <a:pPr marL="457200" lvl="0" indent="-33432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nb-NO" sz="1600" dirty="0">
                <a:solidFill>
                  <a:schemeClr val="dk1"/>
                </a:solidFill>
              </a:rPr>
              <a:t>Fortell om dine egne erfaringer og tanker.</a:t>
            </a:r>
          </a:p>
          <a:p>
            <a:pPr marL="457200" lvl="0" indent="-33432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nb-NO" sz="1600" dirty="0">
                <a:solidFill>
                  <a:schemeClr val="dk1"/>
                </a:solidFill>
              </a:rPr>
              <a:t>Spør hvis det er noe du ikke forstår.</a:t>
            </a:r>
          </a:p>
          <a:p>
            <a:pPr marL="457200" lvl="0" indent="-33432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nb-NO" sz="1600" dirty="0">
                <a:solidFill>
                  <a:schemeClr val="dk1"/>
                </a:solidFill>
              </a:rPr>
              <a:t>Vær til stede og respekter andre.</a:t>
            </a:r>
          </a:p>
          <a:p>
            <a:pPr marL="457200" lvl="0" indent="-33432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nb-NO" sz="1600" dirty="0">
                <a:solidFill>
                  <a:schemeClr val="dk1"/>
                </a:solidFill>
              </a:rPr>
              <a:t>Reflekter over dialogen og oppsummer dine refleksjoner.</a:t>
            </a:r>
          </a:p>
          <a:p>
            <a:pPr marL="457200" lvl="0" indent="-33432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nb-NO" sz="1600" dirty="0">
                <a:solidFill>
                  <a:schemeClr val="dk1"/>
                </a:solidFill>
              </a:rPr>
              <a:t>Metoden brukes best hvis deltakerne sitter i en sirkel, som vist på figuren til høyre.</a:t>
            </a:r>
            <a:endParaRPr lang="da-DK" sz="1600" dirty="0">
              <a:solidFill>
                <a:schemeClr val="dk1"/>
              </a:solidFill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DEF33A15-5962-A1EC-80D6-C35FD8BE7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0945" y="1690688"/>
            <a:ext cx="4023709" cy="3414056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4FCAFF64-0975-CA9F-F7B0-4BE131767367}"/>
              </a:ext>
            </a:extLst>
          </p:cNvPr>
          <p:cNvSpPr txBox="1"/>
          <p:nvPr/>
        </p:nvSpPr>
        <p:spPr>
          <a:xfrm>
            <a:off x="7853680" y="5313680"/>
            <a:ext cx="334264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2873"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nb-NO" sz="1100" dirty="0"/>
              <a:t>De svarte sirklene illustrerer elevene, mens den gule sirkelen illustrerer læreren/lederen av </a:t>
            </a:r>
            <a:r>
              <a:rPr lang="nb-NO" sz="1100" i="1" dirty="0"/>
              <a:t>Dialogpause</a:t>
            </a:r>
            <a:r>
              <a:rPr lang="nb-NO" sz="1100" dirty="0"/>
              <a:t>-samtalen</a:t>
            </a:r>
            <a:endParaRPr lang="da-DK" sz="1100" dirty="0"/>
          </a:p>
        </p:txBody>
      </p:sp>
    </p:spTree>
    <p:extLst>
      <p:ext uri="{BB962C8B-B14F-4D97-AF65-F5344CB8AC3E}">
        <p14:creationId xmlns:p14="http://schemas.microsoft.com/office/powerpoint/2010/main" val="1861139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5188FAE-6830-665F-6EE4-3F1639077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GB" dirty="0"/>
            </a:br>
            <a:r>
              <a:rPr lang="en-GB" dirty="0" err="1"/>
              <a:t>leksjon</a:t>
            </a:r>
            <a:r>
              <a:rPr lang="en-GB" dirty="0"/>
              <a:t> 1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1A633E9-ADC0-D818-A340-5D8D6DC98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6883"/>
            <a:ext cx="10515600" cy="4935992"/>
          </a:xfrm>
        </p:spPr>
        <p:txBody>
          <a:bodyPr>
            <a:normAutofit/>
          </a:bodyPr>
          <a:lstStyle/>
          <a:p>
            <a:pPr marL="914400" lvl="1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○"/>
            </a:pPr>
            <a:endParaRPr lang="fi-FI" sz="1600" u="sng" dirty="0">
              <a:solidFill>
                <a:schemeClr val="accent5"/>
              </a:solidFill>
            </a:endParaRPr>
          </a:p>
          <a:p>
            <a:pPr marL="914400" lvl="1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○"/>
            </a:pPr>
            <a:endParaRPr lang="fi-FI" sz="1600" u="sng" dirty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sv-SE" sz="1600" u="sng" dirty="0" err="1">
                <a:solidFill>
                  <a:schemeClr val="dk1"/>
                </a:solidFill>
              </a:rPr>
              <a:t>Introduksjon</a:t>
            </a:r>
            <a:r>
              <a:rPr lang="sv-SE" sz="1600" u="sng" dirty="0">
                <a:solidFill>
                  <a:schemeClr val="dk1"/>
                </a:solidFill>
              </a:rPr>
              <a:t> </a:t>
            </a:r>
            <a:r>
              <a:rPr lang="sv-SE" sz="1600" u="sng" dirty="0" err="1">
                <a:solidFill>
                  <a:schemeClr val="dk1"/>
                </a:solidFill>
              </a:rPr>
              <a:t>til</a:t>
            </a:r>
            <a:r>
              <a:rPr lang="sv-SE" sz="1600" u="sng" dirty="0">
                <a:solidFill>
                  <a:schemeClr val="dk1"/>
                </a:solidFill>
              </a:rPr>
              <a:t> mat i et </a:t>
            </a:r>
            <a:r>
              <a:rPr lang="sv-SE" sz="1600" u="sng" dirty="0" err="1">
                <a:solidFill>
                  <a:schemeClr val="dk1"/>
                </a:solidFill>
              </a:rPr>
              <a:t>bærekraftsperspektiv</a:t>
            </a:r>
            <a:endParaRPr lang="da-DK" sz="1600" u="sng" dirty="0">
              <a:solidFill>
                <a:schemeClr val="dk1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da-DK" sz="1600" u="sng" dirty="0">
              <a:solidFill>
                <a:schemeClr val="dk1"/>
              </a:solidFill>
              <a:hlinkClick r:id="rId2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a-DK" sz="1600" dirty="0">
                <a:solidFill>
                  <a:schemeClr val="dk1"/>
                </a:solidFill>
                <a:hlinkClick r:id="rId2"/>
              </a:rPr>
              <a:t>Link til introduksjonsvideo:</a:t>
            </a:r>
            <a:endParaRPr lang="da-DK" sz="16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da-DK" sz="1600" dirty="0">
              <a:solidFill>
                <a:schemeClr val="dk1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a-DK" sz="1600" dirty="0">
                <a:solidFill>
                  <a:schemeClr val="dk1"/>
                </a:solidFill>
              </a:rPr>
              <a:t>I klasserommet: </a:t>
            </a:r>
          </a:p>
          <a:p>
            <a:pPr marL="742950" indent="-28575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da-DK" sz="1600" dirty="0">
                <a:solidFill>
                  <a:schemeClr val="dk1"/>
                </a:solidFill>
              </a:rPr>
              <a:t>Samtale om videonnmed hele gruppen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DEA7830C-A290-07D7-B006-999221B06F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375" t="17460" r="24107" b="9931"/>
          <a:stretch/>
        </p:blipFill>
        <p:spPr>
          <a:xfrm>
            <a:off x="6065881" y="2168504"/>
            <a:ext cx="5287919" cy="33409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1896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C0E351D-D235-2312-2679-FD0F157B2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126" y="1841716"/>
            <a:ext cx="5271747" cy="295275"/>
          </a:xfrm>
        </p:spPr>
        <p:txBody>
          <a:bodyPr>
            <a:noAutofit/>
          </a:bodyPr>
          <a:lstStyle/>
          <a:p>
            <a:r>
              <a:rPr lang="fi-FI" sz="4000" dirty="0" err="1"/>
              <a:t>leksjon</a:t>
            </a:r>
            <a:r>
              <a:rPr lang="fi-FI" sz="4000" dirty="0"/>
              <a:t> 1 – </a:t>
            </a:r>
            <a:r>
              <a:rPr lang="da-DK" sz="4000" dirty="0">
                <a:solidFill>
                  <a:schemeClr val="dk1"/>
                </a:solidFill>
              </a:rPr>
              <a:t>Praktisk oppgave:</a:t>
            </a:r>
            <a:br>
              <a:rPr lang="da-DK" sz="4000" dirty="0">
                <a:solidFill>
                  <a:schemeClr val="dk1"/>
                </a:solidFill>
              </a:rPr>
            </a:br>
            <a:r>
              <a:rPr lang="da-DK" sz="4000" dirty="0">
                <a:solidFill>
                  <a:schemeClr val="dk1"/>
                </a:solidFill>
              </a:rPr>
              <a:t>Lag en kompost</a:t>
            </a:r>
            <a:br>
              <a:rPr lang="da-DK" sz="4000" dirty="0">
                <a:solidFill>
                  <a:schemeClr val="dk1"/>
                </a:solidFill>
              </a:rPr>
            </a:br>
            <a:r>
              <a:rPr lang="da-DK" sz="4000" dirty="0">
                <a:solidFill>
                  <a:schemeClr val="dk1"/>
                </a:solidFill>
              </a:rPr>
              <a:t> </a:t>
            </a:r>
            <a:br>
              <a:rPr lang="da-DK" sz="4000" dirty="0">
                <a:solidFill>
                  <a:schemeClr val="dk1"/>
                </a:solidFill>
              </a:rPr>
            </a:br>
            <a:r>
              <a:rPr lang="fi-FI" sz="4000" dirty="0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1F8E2DF-BE84-D56D-F032-0A5EDC103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4894" y="2575560"/>
            <a:ext cx="4911791" cy="3326346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600" dirty="0"/>
              <a:t>Elevene </a:t>
            </a:r>
            <a:r>
              <a:rPr lang="fi-FI" sz="1600" dirty="0" err="1"/>
              <a:t>lærer</a:t>
            </a:r>
            <a:r>
              <a:rPr lang="fi-FI" sz="1600" dirty="0"/>
              <a:t> </a:t>
            </a:r>
            <a:r>
              <a:rPr lang="fi-FI" sz="1600" dirty="0" err="1"/>
              <a:t>hva</a:t>
            </a:r>
            <a:r>
              <a:rPr lang="fi-FI" sz="1600" dirty="0"/>
              <a:t> </a:t>
            </a:r>
            <a:r>
              <a:rPr lang="fi-FI" sz="1600" dirty="0" err="1"/>
              <a:t>kompost</a:t>
            </a:r>
            <a:r>
              <a:rPr lang="fi-FI" sz="1600" dirty="0"/>
              <a:t> </a:t>
            </a:r>
            <a:r>
              <a:rPr lang="fi-FI" sz="1600" dirty="0" err="1"/>
              <a:t>er</a:t>
            </a:r>
            <a:r>
              <a:rPr lang="fi-FI" sz="1600" dirty="0"/>
              <a:t>, </a:t>
            </a:r>
            <a:r>
              <a:rPr lang="fi-FI" sz="1600" dirty="0" err="1"/>
              <a:t>hva</a:t>
            </a:r>
            <a:r>
              <a:rPr lang="fi-FI" sz="1600" dirty="0"/>
              <a:t> </a:t>
            </a:r>
            <a:r>
              <a:rPr lang="fi-FI" sz="1600" dirty="0" err="1"/>
              <a:t>som</a:t>
            </a:r>
            <a:r>
              <a:rPr lang="fi-FI" sz="1600" dirty="0"/>
              <a:t> </a:t>
            </a:r>
            <a:r>
              <a:rPr lang="fi-FI" sz="1600" dirty="0" err="1"/>
              <a:t>skal</a:t>
            </a:r>
            <a:r>
              <a:rPr lang="fi-FI" sz="1600" dirty="0"/>
              <a:t> </a:t>
            </a:r>
            <a:r>
              <a:rPr lang="fi-FI" sz="1600" dirty="0" err="1"/>
              <a:t>være</a:t>
            </a:r>
            <a:r>
              <a:rPr lang="fi-FI" sz="1600" dirty="0"/>
              <a:t> i en </a:t>
            </a:r>
            <a:r>
              <a:rPr lang="fi-FI" sz="1600" dirty="0" err="1"/>
              <a:t>kompostbinge</a:t>
            </a:r>
            <a:r>
              <a:rPr lang="fi-FI" sz="1600" dirty="0"/>
              <a:t> </a:t>
            </a:r>
            <a:r>
              <a:rPr lang="fi-FI" sz="1600" dirty="0" err="1"/>
              <a:t>og</a:t>
            </a:r>
            <a:r>
              <a:rPr lang="fi-FI" sz="1600" dirty="0"/>
              <a:t> </a:t>
            </a:r>
            <a:r>
              <a:rPr lang="fi-FI" sz="1600" dirty="0" err="1"/>
              <a:t>hvorfor</a:t>
            </a:r>
            <a:r>
              <a:rPr lang="fi-FI" sz="1600" dirty="0"/>
              <a:t>.</a:t>
            </a:r>
            <a:endParaRPr lang="fi-FI" sz="16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600" dirty="0"/>
              <a:t>Elevene lager en </a:t>
            </a:r>
            <a:r>
              <a:rPr lang="fi-FI" sz="1600" dirty="0" err="1"/>
              <a:t>kompostbinge</a:t>
            </a:r>
            <a:r>
              <a:rPr lang="fi-FI" sz="1600" dirty="0"/>
              <a:t> sammen. </a:t>
            </a:r>
            <a:r>
              <a:rPr lang="fi-FI" sz="1600" dirty="0" err="1"/>
              <a:t>Kompostbingen</a:t>
            </a:r>
            <a:r>
              <a:rPr lang="fi-FI" sz="1600" dirty="0"/>
              <a:t> </a:t>
            </a:r>
            <a:r>
              <a:rPr lang="fi-FI" sz="1600" dirty="0" err="1"/>
              <a:t>kan</a:t>
            </a:r>
            <a:r>
              <a:rPr lang="fi-FI" sz="1600" dirty="0"/>
              <a:t> </a:t>
            </a:r>
            <a:r>
              <a:rPr lang="fi-FI" sz="1600" dirty="0" err="1"/>
              <a:t>lages</a:t>
            </a:r>
            <a:r>
              <a:rPr lang="fi-FI" sz="1600" dirty="0"/>
              <a:t> av en </a:t>
            </a:r>
            <a:r>
              <a:rPr lang="fi-FI" sz="1600" dirty="0" err="1"/>
              <a:t>bøtte</a:t>
            </a:r>
            <a:r>
              <a:rPr lang="fi-FI" sz="1600" dirty="0"/>
              <a:t> </a:t>
            </a:r>
            <a:r>
              <a:rPr lang="fi-FI" sz="1600" dirty="0" err="1"/>
              <a:t>med</a:t>
            </a:r>
            <a:r>
              <a:rPr lang="fi-FI" sz="1600" dirty="0"/>
              <a:t> </a:t>
            </a:r>
            <a:r>
              <a:rPr lang="fi-FI" sz="1600" dirty="0" err="1"/>
              <a:t>hull</a:t>
            </a:r>
            <a:r>
              <a:rPr lang="fi-FI" sz="1600" dirty="0"/>
              <a:t> i </a:t>
            </a:r>
            <a:r>
              <a:rPr lang="fi-FI" sz="1600" dirty="0" err="1"/>
              <a:t>lokket</a:t>
            </a:r>
            <a:r>
              <a:rPr lang="fi-FI" sz="1600" dirty="0"/>
              <a:t>.</a:t>
            </a:r>
            <a:endParaRPr lang="fi-FI" sz="16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nb-NO" sz="1600" dirty="0"/>
              <a:t>Matavfallet og meitemarkene legges deretter i kompostbingen og elevene kan se hvordan avfallet brytes ned over tid.</a:t>
            </a:r>
          </a:p>
          <a:p>
            <a:r>
              <a:rPr lang="nb-NO" sz="1600" dirty="0"/>
              <a:t>Ta bilder underveis!</a:t>
            </a:r>
            <a:endParaRPr lang="da-DK" sz="1600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C5362CDC-9633-E586-4C2D-44AD277DBE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748" t="1086" r="17857"/>
          <a:stretch/>
        </p:blipFill>
        <p:spPr>
          <a:xfrm>
            <a:off x="468085" y="454706"/>
            <a:ext cx="2936809" cy="5948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2722A241-7A02-B76A-E438-509F61A003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3095"/>
          <a:stretch/>
        </p:blipFill>
        <p:spPr>
          <a:xfrm>
            <a:off x="8316685" y="454706"/>
            <a:ext cx="3407230" cy="60381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Google Shape;102;p20">
            <a:extLst>
              <a:ext uri="{FF2B5EF4-FFF2-40B4-BE49-F238E27FC236}">
                <a16:creationId xmlns:a16="http://schemas.microsoft.com/office/drawing/2014/main" id="{86E7EEA7-3BCE-E437-60DA-4015F7F48F87}"/>
              </a:ext>
            </a:extLst>
          </p:cNvPr>
          <p:cNvSpPr txBox="1"/>
          <p:nvPr/>
        </p:nvSpPr>
        <p:spPr>
          <a:xfrm>
            <a:off x="9351010" y="6331307"/>
            <a:ext cx="3139440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1"/>
                </a:solidFill>
                <a:latin typeface="+mn-lt"/>
              </a:rPr>
              <a:t>Foto: Vildana Bašić og Bodil Christensen</a:t>
            </a:r>
            <a:endParaRPr sz="900" dirty="0">
              <a:solidFill>
                <a:schemeClr val="dk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92201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D0E3B4B-DE45-CAE8-51B9-AEBC8997B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1730"/>
            <a:ext cx="10515600" cy="1325563"/>
          </a:xfrm>
        </p:spPr>
        <p:txBody>
          <a:bodyPr/>
          <a:lstStyle/>
          <a:p>
            <a:r>
              <a:rPr lang="en-GB" dirty="0" err="1"/>
              <a:t>leksjon</a:t>
            </a:r>
            <a:r>
              <a:rPr lang="en-GB" dirty="0"/>
              <a:t> 2 (1)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D6AF2AC-068E-0713-DD7F-9BC17F4BD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551" y="1559560"/>
            <a:ext cx="6045678" cy="4642803"/>
          </a:xfrm>
        </p:spPr>
        <p:txBody>
          <a:bodyPr>
            <a:normAutofit/>
          </a:bodyPr>
          <a:lstStyle/>
          <a:p>
            <a:pPr marL="425292" indent="-28575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403"/>
            </a:pPr>
            <a:endParaRPr lang="da-DK" sz="1600" dirty="0">
              <a:solidFill>
                <a:schemeClr val="dk1"/>
              </a:solidFill>
            </a:endParaRPr>
          </a:p>
          <a:p>
            <a:pPr marL="425292" indent="-28575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403"/>
            </a:pPr>
            <a:r>
              <a:rPr lang="nb-NO" sz="1600" dirty="0">
                <a:solidFill>
                  <a:schemeClr val="dk1"/>
                </a:solidFill>
              </a:rPr>
              <a:t>Samling fra forrige time</a:t>
            </a:r>
          </a:p>
          <a:p>
            <a:pPr marL="882492" lvl="1" indent="-28575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403"/>
            </a:pPr>
            <a:r>
              <a:rPr lang="nb-NO" sz="1600" dirty="0">
                <a:solidFill>
                  <a:schemeClr val="dk1"/>
                </a:solidFill>
              </a:rPr>
              <a:t>Hva lærte du sist?</a:t>
            </a:r>
          </a:p>
          <a:p>
            <a:pPr marL="882492" lvl="1" indent="-28575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403"/>
            </a:pPr>
            <a:r>
              <a:rPr lang="nb-NO" sz="1600" dirty="0">
                <a:solidFill>
                  <a:schemeClr val="dk1"/>
                </a:solidFill>
              </a:rPr>
              <a:t>Oppfølging om kompostbinger</a:t>
            </a:r>
            <a:br>
              <a:rPr lang="sv-SE" sz="1600" dirty="0">
                <a:solidFill>
                  <a:schemeClr val="dk1"/>
                </a:solidFill>
              </a:rPr>
            </a:br>
            <a:endParaRPr lang="sv-SE" sz="1600" dirty="0">
              <a:solidFill>
                <a:schemeClr val="dk1"/>
              </a:solidFill>
            </a:endParaRPr>
          </a:p>
          <a:p>
            <a:pPr marL="425292" indent="-28575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403"/>
            </a:pPr>
            <a:r>
              <a:rPr lang="sv-SE" sz="1600" dirty="0" err="1">
                <a:solidFill>
                  <a:schemeClr val="dk1"/>
                </a:solidFill>
              </a:rPr>
              <a:t>Introduksjon</a:t>
            </a:r>
            <a:r>
              <a:rPr lang="sv-SE" sz="1600" dirty="0">
                <a:solidFill>
                  <a:schemeClr val="dk1"/>
                </a:solidFill>
              </a:rPr>
              <a:t> till </a:t>
            </a:r>
            <a:r>
              <a:rPr lang="sv-SE" sz="1600" dirty="0" err="1">
                <a:solidFill>
                  <a:schemeClr val="dk1"/>
                </a:solidFill>
              </a:rPr>
              <a:t>Dialogpause</a:t>
            </a:r>
            <a:r>
              <a:rPr lang="sv-SE" sz="1600" dirty="0">
                <a:solidFill>
                  <a:schemeClr val="dk1"/>
                </a:solidFill>
              </a:rPr>
              <a:t>-metoden</a:t>
            </a:r>
          </a:p>
          <a:p>
            <a:pPr marL="882492" lvl="1" indent="-28575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403"/>
            </a:pPr>
            <a:r>
              <a:rPr lang="sv-SE" sz="1600" dirty="0">
                <a:solidFill>
                  <a:schemeClr val="dk1"/>
                </a:solidFill>
              </a:rPr>
              <a:t>Bli </a:t>
            </a:r>
            <a:r>
              <a:rPr lang="sv-SE" sz="1600" dirty="0" err="1">
                <a:solidFill>
                  <a:schemeClr val="dk1"/>
                </a:solidFill>
              </a:rPr>
              <a:t>kjent</a:t>
            </a:r>
            <a:r>
              <a:rPr lang="sv-SE" sz="1600" dirty="0">
                <a:solidFill>
                  <a:schemeClr val="dk1"/>
                </a:solidFill>
              </a:rPr>
              <a:t> med </a:t>
            </a:r>
            <a:r>
              <a:rPr lang="sv-SE" sz="1600" dirty="0" err="1">
                <a:solidFill>
                  <a:schemeClr val="dk1"/>
                </a:solidFill>
                <a:hlinkClick r:id="rId2"/>
              </a:rPr>
              <a:t>spillereglene</a:t>
            </a:r>
            <a:r>
              <a:rPr lang="sv-SE" sz="1600" dirty="0">
                <a:solidFill>
                  <a:schemeClr val="dk1"/>
                </a:solidFill>
              </a:rPr>
              <a:t> for </a:t>
            </a:r>
            <a:r>
              <a:rPr lang="sv-SE" sz="1600" dirty="0" err="1">
                <a:solidFill>
                  <a:schemeClr val="dk1"/>
                </a:solidFill>
              </a:rPr>
              <a:t>Dialogpause</a:t>
            </a:r>
            <a:r>
              <a:rPr lang="sv-SE" sz="1600" dirty="0">
                <a:solidFill>
                  <a:schemeClr val="dk1"/>
                </a:solidFill>
              </a:rPr>
              <a:t>-metoden </a:t>
            </a:r>
          </a:p>
          <a:p>
            <a:pPr marL="1339692" lvl="2" indent="-28575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403"/>
            </a:pPr>
            <a:r>
              <a:rPr lang="sv-SE" sz="1600" dirty="0">
                <a:solidFill>
                  <a:schemeClr val="dk1"/>
                </a:solidFill>
              </a:rPr>
              <a:t>Gå </a:t>
            </a:r>
            <a:r>
              <a:rPr lang="sv-SE" sz="1600" dirty="0" err="1">
                <a:solidFill>
                  <a:schemeClr val="dk1"/>
                </a:solidFill>
              </a:rPr>
              <a:t>gjennom</a:t>
            </a:r>
            <a:r>
              <a:rPr lang="sv-SE" sz="1600" dirty="0">
                <a:solidFill>
                  <a:schemeClr val="dk1"/>
                </a:solidFill>
              </a:rPr>
              <a:t> </a:t>
            </a:r>
            <a:r>
              <a:rPr lang="sv-SE" sz="1600" dirty="0" err="1">
                <a:solidFill>
                  <a:schemeClr val="dk1"/>
                </a:solidFill>
              </a:rPr>
              <a:t>reglene</a:t>
            </a:r>
            <a:r>
              <a:rPr lang="sv-SE" sz="1600" dirty="0">
                <a:solidFill>
                  <a:schemeClr val="dk1"/>
                </a:solidFill>
              </a:rPr>
              <a:t> en etter en,</a:t>
            </a:r>
          </a:p>
          <a:p>
            <a:pPr marL="1339692" lvl="2" indent="-28575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403"/>
            </a:pPr>
            <a:r>
              <a:rPr lang="sv-SE" sz="1600" dirty="0">
                <a:solidFill>
                  <a:schemeClr val="dk1"/>
                </a:solidFill>
              </a:rPr>
              <a:t>skriv </a:t>
            </a:r>
            <a:r>
              <a:rPr lang="sv-SE" sz="1600" dirty="0" err="1">
                <a:solidFill>
                  <a:schemeClr val="dk1"/>
                </a:solidFill>
              </a:rPr>
              <a:t>spillereglene</a:t>
            </a:r>
            <a:r>
              <a:rPr lang="sv-SE" sz="1600" dirty="0">
                <a:solidFill>
                  <a:schemeClr val="dk1"/>
                </a:solidFill>
              </a:rPr>
              <a:t> på tavla slik at det blir </a:t>
            </a:r>
            <a:r>
              <a:rPr lang="sv-SE" sz="1600" dirty="0" err="1">
                <a:solidFill>
                  <a:schemeClr val="dk1"/>
                </a:solidFill>
              </a:rPr>
              <a:t>visuelt</a:t>
            </a:r>
            <a:r>
              <a:rPr lang="sv-SE" sz="1600" dirty="0">
                <a:solidFill>
                  <a:schemeClr val="dk1"/>
                </a:solidFill>
              </a:rPr>
              <a:t> 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07B51AC3-91A6-4283-7E43-843F1389BF3F}"/>
              </a:ext>
            </a:extLst>
          </p:cNvPr>
          <p:cNvSpPr txBox="1"/>
          <p:nvPr/>
        </p:nvSpPr>
        <p:spPr>
          <a:xfrm>
            <a:off x="7184126" y="1697112"/>
            <a:ext cx="4433977" cy="41975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fi-FI" sz="14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lvl="0" indent="-334327">
              <a:lnSpc>
                <a:spcPct val="150000"/>
              </a:lnSpc>
              <a:buClr>
                <a:schemeClr val="dk1"/>
              </a:buClr>
              <a:buSzPct val="100000"/>
              <a:buAutoNum type="arabicPeriod"/>
            </a:pPr>
            <a:r>
              <a:rPr lang="nb-NO" sz="1400" b="1" dirty="0">
                <a:solidFill>
                  <a:schemeClr val="dk1"/>
                </a:solidFill>
              </a:rPr>
              <a:t>Lytt</a:t>
            </a:r>
            <a:r>
              <a:rPr lang="nb-NO" sz="1400" dirty="0">
                <a:solidFill>
                  <a:schemeClr val="dk1"/>
                </a:solidFill>
              </a:rPr>
              <a:t> til hverandre, ikke avbryt og ikke begynn å snakke om ting utenfor temaet</a:t>
            </a:r>
          </a:p>
          <a:p>
            <a:pPr marL="457200" lvl="0" indent="-334327">
              <a:lnSpc>
                <a:spcPct val="150000"/>
              </a:lnSpc>
              <a:buClr>
                <a:schemeClr val="dk1"/>
              </a:buClr>
              <a:buSzPct val="100000"/>
              <a:buAutoNum type="arabicPeriod"/>
            </a:pPr>
            <a:r>
              <a:rPr lang="nb-NO" sz="1400" b="1" dirty="0">
                <a:solidFill>
                  <a:schemeClr val="dk1"/>
                </a:solidFill>
              </a:rPr>
              <a:t>Delta</a:t>
            </a:r>
            <a:r>
              <a:rPr lang="nb-NO" sz="1400" dirty="0">
                <a:solidFill>
                  <a:schemeClr val="dk1"/>
                </a:solidFill>
              </a:rPr>
              <a:t> i den felles diskusjonen og bruk et respektfullt språk.</a:t>
            </a:r>
          </a:p>
          <a:p>
            <a:pPr marL="457200" lvl="0" indent="-334327">
              <a:lnSpc>
                <a:spcPct val="150000"/>
              </a:lnSpc>
              <a:buClr>
                <a:schemeClr val="dk1"/>
              </a:buClr>
              <a:buSzPct val="100000"/>
              <a:buAutoNum type="arabicPeriod"/>
            </a:pPr>
            <a:r>
              <a:rPr lang="nb-NO" sz="1400" b="1" dirty="0">
                <a:solidFill>
                  <a:schemeClr val="dk1"/>
                </a:solidFill>
              </a:rPr>
              <a:t>Fortell</a:t>
            </a:r>
            <a:r>
              <a:rPr lang="nb-NO" sz="1400" dirty="0">
                <a:solidFill>
                  <a:schemeClr val="dk1"/>
                </a:solidFill>
              </a:rPr>
              <a:t> om dine egne erfaringer og tanker.</a:t>
            </a:r>
          </a:p>
          <a:p>
            <a:pPr marL="457200" lvl="0" indent="-334327">
              <a:lnSpc>
                <a:spcPct val="150000"/>
              </a:lnSpc>
              <a:buClr>
                <a:schemeClr val="dk1"/>
              </a:buClr>
              <a:buSzPct val="100000"/>
              <a:buAutoNum type="arabicPeriod"/>
            </a:pPr>
            <a:r>
              <a:rPr lang="nb-NO" sz="1400" b="1" dirty="0">
                <a:solidFill>
                  <a:schemeClr val="dk1"/>
                </a:solidFill>
              </a:rPr>
              <a:t>Spør</a:t>
            </a:r>
            <a:r>
              <a:rPr lang="nb-NO" sz="1400" dirty="0">
                <a:solidFill>
                  <a:schemeClr val="dk1"/>
                </a:solidFill>
              </a:rPr>
              <a:t> hvis det er noe du ikke forstår.</a:t>
            </a:r>
          </a:p>
          <a:p>
            <a:pPr marL="457200" lvl="0" indent="-334327">
              <a:lnSpc>
                <a:spcPct val="150000"/>
              </a:lnSpc>
              <a:buClr>
                <a:schemeClr val="dk1"/>
              </a:buClr>
              <a:buSzPct val="100000"/>
              <a:buAutoNum type="arabicPeriod"/>
            </a:pPr>
            <a:r>
              <a:rPr lang="nb-NO" sz="1400" b="1" dirty="0">
                <a:solidFill>
                  <a:schemeClr val="dk1"/>
                </a:solidFill>
              </a:rPr>
              <a:t>Vær til stede </a:t>
            </a:r>
            <a:r>
              <a:rPr lang="nb-NO" sz="1400" dirty="0">
                <a:solidFill>
                  <a:schemeClr val="dk1"/>
                </a:solidFill>
              </a:rPr>
              <a:t>og </a:t>
            </a:r>
            <a:r>
              <a:rPr lang="nb-NO" sz="1400" b="1" dirty="0">
                <a:solidFill>
                  <a:schemeClr val="dk1"/>
                </a:solidFill>
              </a:rPr>
              <a:t>respekter</a:t>
            </a:r>
            <a:r>
              <a:rPr lang="nb-NO" sz="1400" dirty="0">
                <a:solidFill>
                  <a:schemeClr val="dk1"/>
                </a:solidFill>
              </a:rPr>
              <a:t> andre.</a:t>
            </a:r>
          </a:p>
          <a:p>
            <a:pPr marL="457200" lvl="0" indent="-334327">
              <a:lnSpc>
                <a:spcPct val="150000"/>
              </a:lnSpc>
              <a:buClr>
                <a:schemeClr val="dk1"/>
              </a:buClr>
              <a:buSzPct val="100000"/>
              <a:buAutoNum type="arabicPeriod"/>
            </a:pPr>
            <a:r>
              <a:rPr lang="nb-NO" sz="1400" b="1" dirty="0">
                <a:solidFill>
                  <a:schemeClr val="dk1"/>
                </a:solidFill>
              </a:rPr>
              <a:t>Reflekter</a:t>
            </a:r>
            <a:r>
              <a:rPr lang="nb-NO" sz="1400" dirty="0">
                <a:solidFill>
                  <a:schemeClr val="dk1"/>
                </a:solidFill>
              </a:rPr>
              <a:t> over dialogen og oppsummer dine refleksjoner.</a:t>
            </a:r>
          </a:p>
          <a:p>
            <a:pPr marL="457200" lvl="0" indent="-334327">
              <a:lnSpc>
                <a:spcPct val="150000"/>
              </a:lnSpc>
              <a:buClr>
                <a:schemeClr val="dk1"/>
              </a:buClr>
              <a:buSzPct val="100000"/>
              <a:buAutoNum type="arabicPeriod"/>
            </a:pPr>
            <a:r>
              <a:rPr lang="nb-NO" sz="1400" dirty="0">
                <a:solidFill>
                  <a:schemeClr val="dk1"/>
                </a:solidFill>
              </a:rPr>
              <a:t>Metoden brukes best hvis deltakerne sitter i en sirkel.</a:t>
            </a:r>
            <a:endParaRPr lang="da-DK" sz="1400" dirty="0">
              <a:solidFill>
                <a:schemeClr val="dk1"/>
              </a:solidFill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fi-FI" sz="14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591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8CA6046-E5D3-DF62-47BB-4E2020870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759075"/>
          </a:xfrm>
        </p:spPr>
        <p:txBody>
          <a:bodyPr>
            <a:normAutofit/>
          </a:bodyPr>
          <a:lstStyle/>
          <a:p>
            <a:r>
              <a:rPr lang="en-GB" dirty="0" err="1"/>
              <a:t>leksjon</a:t>
            </a:r>
            <a:r>
              <a:rPr lang="en-GB" dirty="0"/>
              <a:t> 2 (2)</a:t>
            </a:r>
            <a:br>
              <a:rPr lang="en-GB" dirty="0"/>
            </a:br>
            <a:r>
              <a:rPr lang="en-GB" dirty="0" err="1"/>
              <a:t>idedugnad</a:t>
            </a:r>
            <a:r>
              <a:rPr lang="da-DK" dirty="0">
                <a:solidFill>
                  <a:schemeClr val="dk1"/>
                </a:solidFill>
              </a:rPr>
              <a:t> med gransking av komposTen</a:t>
            </a:r>
            <a:br>
              <a:rPr lang="da-DK" dirty="0">
                <a:solidFill>
                  <a:schemeClr val="dk1"/>
                </a:solidFill>
              </a:rPr>
            </a:br>
            <a:br>
              <a:rPr lang="fi-FI" dirty="0">
                <a:solidFill>
                  <a:schemeClr val="dk1"/>
                </a:solidFill>
              </a:rPr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6020A67-9882-F21C-B771-0CF173C29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7400" y="2500997"/>
            <a:ext cx="5194300" cy="208025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nb-NO" sz="1600" dirty="0">
                <a:solidFill>
                  <a:schemeClr val="dk1"/>
                </a:solidFill>
              </a:rPr>
              <a:t>Diskuter sammen hva som har skjedd med matavfallet.</a:t>
            </a:r>
          </a:p>
          <a:p>
            <a:pPr>
              <a:spcBef>
                <a:spcPts val="0"/>
              </a:spcBef>
            </a:pPr>
            <a:endParaRPr lang="nb-NO" sz="1600" dirty="0">
              <a:solidFill>
                <a:schemeClr val="dk1"/>
              </a:solidFill>
            </a:endParaRPr>
          </a:p>
          <a:p>
            <a:pPr>
              <a:spcBef>
                <a:spcPts val="0"/>
              </a:spcBef>
            </a:pPr>
            <a:r>
              <a:rPr lang="nb-NO" sz="1600" dirty="0">
                <a:solidFill>
                  <a:schemeClr val="dk1"/>
                </a:solidFill>
              </a:rPr>
              <a:t>Hva ville ha skjedd hvis vi hadde puttet plast i komposten?</a:t>
            </a:r>
            <a:endParaRPr lang="da-DK" sz="1600" dirty="0">
              <a:solidFill>
                <a:schemeClr val="dk1"/>
              </a:solidFill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9771BFF3-603B-01CB-66A3-B87ADD234D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731551"/>
            <a:ext cx="4573841" cy="3306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78890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C00807-66F4-9AA7-E854-5B8C7B54B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leksjon</a:t>
            </a:r>
            <a:r>
              <a:rPr lang="fi-FI" dirty="0"/>
              <a:t> 3 (1)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92D9F47-7763-3E97-28B6-74D073605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lnSpcReduction="10000"/>
          </a:bodyPr>
          <a:lstStyle/>
          <a:p>
            <a:pPr marL="425292" indent="-28575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403"/>
            </a:pPr>
            <a:r>
              <a:rPr lang="nb-NO" sz="1600" dirty="0">
                <a:solidFill>
                  <a:schemeClr val="dk1"/>
                </a:solidFill>
              </a:rPr>
              <a:t>Samling fra forrige time</a:t>
            </a:r>
          </a:p>
          <a:p>
            <a:pPr marL="882492" lvl="1" indent="-28575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403"/>
            </a:pPr>
            <a:r>
              <a:rPr lang="nb-NO" sz="1200" dirty="0">
                <a:solidFill>
                  <a:schemeClr val="dk1"/>
                </a:solidFill>
              </a:rPr>
              <a:t>Hva lærte du sist?</a:t>
            </a:r>
          </a:p>
          <a:p>
            <a:pPr marL="882492" lvl="1" indent="-28575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403"/>
            </a:pPr>
            <a:r>
              <a:rPr lang="nb-NO" sz="1200" dirty="0">
                <a:solidFill>
                  <a:schemeClr val="dk1"/>
                </a:solidFill>
              </a:rPr>
              <a:t>Oppfølging om kompostbinger</a:t>
            </a:r>
          </a:p>
          <a:p>
            <a:pPr marL="882492" lvl="1" indent="-28575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403"/>
            </a:pPr>
            <a:endParaRPr lang="sv-SE" sz="1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400" dirty="0" err="1">
                <a:solidFill>
                  <a:schemeClr val="dk1"/>
                </a:solidFill>
              </a:rPr>
              <a:t>Innledning</a:t>
            </a:r>
            <a:r>
              <a:rPr lang="sv-SE" sz="1400" dirty="0">
                <a:solidFill>
                  <a:schemeClr val="dk1"/>
                </a:solidFill>
              </a:rPr>
              <a:t> till dagens </a:t>
            </a:r>
            <a:r>
              <a:rPr lang="sv-SE" sz="1400" dirty="0" err="1">
                <a:solidFill>
                  <a:schemeClr val="dk1"/>
                </a:solidFill>
              </a:rPr>
              <a:t>felles</a:t>
            </a:r>
            <a:r>
              <a:rPr lang="sv-SE" sz="1400" dirty="0">
                <a:solidFill>
                  <a:schemeClr val="dk1"/>
                </a:solidFill>
              </a:rPr>
              <a:t> diskussion 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400" dirty="0">
                <a:solidFill>
                  <a:schemeClr val="dk1"/>
                </a:solidFill>
              </a:rPr>
              <a:t>Læreren kan ta med seg forskjellige gjenstander og matvarer til klassen for å skape en estetisk introduksjon og tilnærming til temaet: mat fra et bærekraftig perspektiv. 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sv-SE" sz="1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400" dirty="0" err="1">
                <a:solidFill>
                  <a:schemeClr val="dk1"/>
                </a:solidFill>
              </a:rPr>
              <a:t>Felles</a:t>
            </a:r>
            <a:r>
              <a:rPr lang="sv-SE" sz="1400" dirty="0">
                <a:solidFill>
                  <a:schemeClr val="dk1"/>
                </a:solidFill>
              </a:rPr>
              <a:t> </a:t>
            </a:r>
            <a:r>
              <a:rPr lang="sv-SE" sz="1400" dirty="0" err="1">
                <a:solidFill>
                  <a:schemeClr val="dk1"/>
                </a:solidFill>
              </a:rPr>
              <a:t>diskusjon</a:t>
            </a:r>
            <a:r>
              <a:rPr lang="sv-SE" sz="1400" dirty="0">
                <a:solidFill>
                  <a:schemeClr val="dk1"/>
                </a:solidFill>
              </a:rPr>
              <a:t>: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1400" dirty="0">
                <a:solidFill>
                  <a:schemeClr val="dk1"/>
                </a:solidFill>
              </a:rPr>
              <a:t>Hvorfor spiser vi mat?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1400" dirty="0">
                <a:solidFill>
                  <a:schemeClr val="dk1"/>
                </a:solidFill>
              </a:rPr>
              <a:t>Hva vet vi om mat?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1400" dirty="0">
                <a:solidFill>
                  <a:schemeClr val="dk1"/>
                </a:solidFill>
              </a:rPr>
              <a:t>Hvordan kommer maten til skolen?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1400" dirty="0">
                <a:solidFill>
                  <a:schemeClr val="dk1"/>
                </a:solidFill>
              </a:rPr>
              <a:t>Hvilke land tror dere maten kommer fra?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1400" dirty="0">
                <a:solidFill>
                  <a:schemeClr val="dk1"/>
                </a:solidFill>
              </a:rPr>
              <a:t>Hvilke ting og handlinger har størst negativ innvirkning på klimaet?</a:t>
            </a:r>
            <a:endParaRPr lang="fi-FI" sz="1400" dirty="0">
              <a:solidFill>
                <a:schemeClr val="dk1"/>
              </a:solidFill>
            </a:endParaRPr>
          </a:p>
          <a:p>
            <a:pPr>
              <a:lnSpc>
                <a:spcPct val="150000"/>
              </a:lnSpc>
            </a:pP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201508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89C7AA3-C8AA-D243-D7FC-8895D90B6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198962" cy="1325563"/>
          </a:xfrm>
        </p:spPr>
        <p:txBody>
          <a:bodyPr/>
          <a:lstStyle/>
          <a:p>
            <a:r>
              <a:rPr lang="fi-FI" dirty="0" err="1"/>
              <a:t>leksjon</a:t>
            </a:r>
            <a:r>
              <a:rPr lang="fi-FI" dirty="0"/>
              <a:t> 3 (2)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F6C1D34-C213-A392-3451-32549E14E9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59124"/>
            <a:ext cx="10515600" cy="2720974"/>
          </a:xfrm>
        </p:spPr>
        <p:txBody>
          <a:bodyPr>
            <a:normAutofit/>
          </a:bodyPr>
          <a:lstStyle/>
          <a:p>
            <a:pPr lvl="1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44000"/>
            </a:pPr>
            <a:r>
              <a:rPr lang="nb-NO" sz="1600" dirty="0">
                <a:solidFill>
                  <a:schemeClr val="dk1"/>
                </a:solidFill>
              </a:rPr>
              <a:t>Hvor mye mat spiser vi? 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44000"/>
            </a:pPr>
            <a:r>
              <a:rPr lang="nb-NO" sz="1600" dirty="0">
                <a:solidFill>
                  <a:schemeClr val="dk1"/>
                </a:solidFill>
              </a:rPr>
              <a:t>Og hvor mye mat kaster vi? 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44000"/>
            </a:pPr>
            <a:r>
              <a:rPr lang="nb-NO" sz="1600" dirty="0">
                <a:solidFill>
                  <a:schemeClr val="dk1"/>
                </a:solidFill>
              </a:rPr>
              <a:t>Hva synes vi om å kaste mat? 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44000"/>
            </a:pPr>
            <a:r>
              <a:rPr lang="nb-NO" sz="1600" dirty="0">
                <a:solidFill>
                  <a:schemeClr val="dk1"/>
                </a:solidFill>
              </a:rPr>
              <a:t>Hva kan vi gjøre for å minske matsvinnet? </a:t>
            </a:r>
            <a:endParaRPr lang="sv-SE" sz="1600" dirty="0">
              <a:solidFill>
                <a:schemeClr val="dk1"/>
              </a:solidFill>
            </a:endParaRPr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44000"/>
              <a:buNone/>
            </a:pPr>
            <a:endParaRPr lang="nb-NO" sz="1600" dirty="0">
              <a:solidFill>
                <a:schemeClr val="dk1"/>
              </a:solidFill>
            </a:endParaRPr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44000"/>
              <a:buNone/>
            </a:pPr>
            <a:r>
              <a:rPr lang="nb-NO" sz="1600" dirty="0">
                <a:solidFill>
                  <a:schemeClr val="dk1"/>
                </a:solidFill>
              </a:rPr>
              <a:t>Diskusjonen kan holdes i ulike omgivelser, f.eks. i mat og helse-klassen, utendørs, på en sorteringsstasjon osv.</a:t>
            </a:r>
            <a:endParaRPr lang="da-DK" sz="1600" dirty="0">
              <a:solidFill>
                <a:schemeClr val="dk1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da-DK" sz="1600" dirty="0">
              <a:solidFill>
                <a:schemeClr val="dk1"/>
              </a:solidFill>
            </a:endParaRPr>
          </a:p>
          <a:p>
            <a:pPr>
              <a:lnSpc>
                <a:spcPct val="150000"/>
              </a:lnSpc>
            </a:pPr>
            <a:endParaRPr lang="fi-FI" sz="1600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F3E9209-FD5A-8C08-D46C-30DDD93901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da-DK" altLang="fi-FI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</a:rPr>
            </a:br>
            <a:endParaRPr kumimoji="0" lang="da-DK" altLang="fi-FI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altLang="fi-FI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1DE92B3-86FB-D371-F8ED-FD2A3DA2B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i-FI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32D52275-43E0-82B7-82B8-E969211F7BF9}"/>
              </a:ext>
            </a:extLst>
          </p:cNvPr>
          <p:cNvSpPr txBox="1"/>
          <p:nvPr/>
        </p:nvSpPr>
        <p:spPr>
          <a:xfrm>
            <a:off x="8928846" y="1027906"/>
            <a:ext cx="27521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 err="1"/>
              <a:t>Sjekk</a:t>
            </a:r>
            <a:r>
              <a:rPr lang="sv-SE" sz="1600" dirty="0"/>
              <a:t> </a:t>
            </a:r>
            <a:r>
              <a:rPr lang="sv-SE" sz="1600" dirty="0" err="1"/>
              <a:t>sammen</a:t>
            </a:r>
            <a:r>
              <a:rPr lang="sv-SE" sz="1600" dirty="0"/>
              <a:t>:</a:t>
            </a:r>
          </a:p>
          <a:p>
            <a:r>
              <a:rPr lang="sv-SE" sz="1600" dirty="0" err="1"/>
              <a:t>Hva</a:t>
            </a:r>
            <a:r>
              <a:rPr lang="sv-SE" sz="1600" dirty="0"/>
              <a:t> har </a:t>
            </a:r>
            <a:r>
              <a:rPr lang="sv-SE" sz="1600" dirty="0" err="1"/>
              <a:t>skjedd</a:t>
            </a:r>
            <a:r>
              <a:rPr lang="sv-SE" sz="1600" dirty="0"/>
              <a:t> med komposten?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3" name="Käsinkirjoitus 12">
                <a:extLst>
                  <a:ext uri="{FF2B5EF4-FFF2-40B4-BE49-F238E27FC236}">
                    <a16:creationId xmlns:a16="http://schemas.microsoft.com/office/drawing/2014/main" id="{E6FB7057-AC1D-E534-B230-5734B56D0581}"/>
                  </a:ext>
                </a:extLst>
              </p14:cNvPr>
              <p14:cNvContentPartPr/>
              <p14:nvPr/>
            </p14:nvContentPartPr>
            <p14:xfrm>
              <a:off x="8354160" y="742454"/>
              <a:ext cx="2826360" cy="1356480"/>
            </p14:xfrm>
          </p:contentPart>
        </mc:Choice>
        <mc:Fallback xmlns="">
          <p:pic>
            <p:nvPicPr>
              <p:cNvPr id="13" name="Käsinkirjoitus 12">
                <a:extLst>
                  <a:ext uri="{FF2B5EF4-FFF2-40B4-BE49-F238E27FC236}">
                    <a16:creationId xmlns:a16="http://schemas.microsoft.com/office/drawing/2014/main" id="{E6FB7057-AC1D-E534-B230-5734B56D058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00160" y="634454"/>
                <a:ext cx="2934000" cy="157212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Alaotsikko 2">
            <a:extLst>
              <a:ext uri="{FF2B5EF4-FFF2-40B4-BE49-F238E27FC236}">
                <a16:creationId xmlns:a16="http://schemas.microsoft.com/office/drawing/2014/main" id="{85539744-870D-6D91-B76A-A39C94CBAC35}"/>
              </a:ext>
            </a:extLst>
          </p:cNvPr>
          <p:cNvSpPr txBox="1">
            <a:spLocks/>
          </p:cNvSpPr>
          <p:nvPr/>
        </p:nvSpPr>
        <p:spPr>
          <a:xfrm>
            <a:off x="838200" y="1975247"/>
            <a:ext cx="6565900" cy="923329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44000"/>
            </a:pPr>
            <a:r>
              <a:rPr lang="da-DK" sz="1600" dirty="0">
                <a:solidFill>
                  <a:schemeClr val="dk1"/>
                </a:solidFill>
              </a:rPr>
              <a:t>Tema: matsvinn</a:t>
            </a:r>
          </a:p>
          <a:p>
            <a:pPr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44000"/>
            </a:pPr>
            <a:r>
              <a:rPr lang="da-DK" sz="1600" dirty="0">
                <a:solidFill>
                  <a:schemeClr val="dk1"/>
                </a:solidFill>
              </a:rPr>
              <a:t>Gruppesamtale etter </a:t>
            </a:r>
            <a:r>
              <a:rPr lang="da-DK" sz="1600" i="1" dirty="0">
                <a:solidFill>
                  <a:schemeClr val="dk1"/>
                </a:solidFill>
              </a:rPr>
              <a:t>Dialogpause-metoden</a:t>
            </a:r>
          </a:p>
          <a:p>
            <a:pPr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44000"/>
            </a:pPr>
            <a:r>
              <a:rPr lang="nb-NO" sz="1600" dirty="0">
                <a:solidFill>
                  <a:schemeClr val="dk1"/>
                </a:solidFill>
              </a:rPr>
              <a:t>Deltakerne skal sitte i en sirkel slik at de ser hverandre.</a:t>
            </a:r>
            <a:endParaRPr lang="da-DK" sz="1600" i="1" dirty="0">
              <a:solidFill>
                <a:schemeClr val="dk1"/>
              </a:solidFill>
            </a:endParaRPr>
          </a:p>
          <a:p>
            <a:endParaRPr lang="fi-FI" sz="1600" dirty="0"/>
          </a:p>
        </p:txBody>
      </p:sp>
    </p:spTree>
    <p:extLst>
      <p:ext uri="{BB962C8B-B14F-4D97-AF65-F5344CB8AC3E}">
        <p14:creationId xmlns:p14="http://schemas.microsoft.com/office/powerpoint/2010/main" val="3765312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E42848B-AAE7-2688-E360-67EB1898C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8972"/>
            <a:ext cx="10515600" cy="1325563"/>
          </a:xfrm>
        </p:spPr>
        <p:txBody>
          <a:bodyPr/>
          <a:lstStyle/>
          <a:p>
            <a:r>
              <a:rPr lang="fi-FI" dirty="0" err="1"/>
              <a:t>leksjon</a:t>
            </a:r>
            <a:r>
              <a:rPr lang="fi-FI" dirty="0"/>
              <a:t> 4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3C31D16-D9EC-46EF-455B-E1176C0CF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7248"/>
            <a:ext cx="10515600" cy="4351338"/>
          </a:xfrm>
        </p:spPr>
        <p:txBody>
          <a:bodyPr>
            <a:normAutofit fontScale="92500"/>
          </a:bodyPr>
          <a:lstStyle/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sv-SE" sz="1500" dirty="0" err="1">
                <a:solidFill>
                  <a:schemeClr val="dk1"/>
                </a:solidFill>
              </a:rPr>
              <a:t>Sammendrag</a:t>
            </a:r>
            <a:r>
              <a:rPr lang="sv-SE" sz="1500" dirty="0">
                <a:solidFill>
                  <a:schemeClr val="dk1"/>
                </a:solidFill>
              </a:rPr>
              <a:t> av </a:t>
            </a:r>
            <a:r>
              <a:rPr lang="sv-SE" sz="1500" dirty="0" err="1">
                <a:solidFill>
                  <a:schemeClr val="dk1"/>
                </a:solidFill>
              </a:rPr>
              <a:t>forrige</a:t>
            </a:r>
            <a:r>
              <a:rPr lang="sv-SE" sz="1500" dirty="0">
                <a:solidFill>
                  <a:schemeClr val="dk1"/>
                </a:solidFill>
              </a:rPr>
              <a:t> </a:t>
            </a:r>
            <a:r>
              <a:rPr lang="sv-SE" sz="1500" dirty="0" err="1">
                <a:solidFill>
                  <a:schemeClr val="dk1"/>
                </a:solidFill>
              </a:rPr>
              <a:t>time</a:t>
            </a:r>
            <a:endParaRPr lang="sv-SE" sz="1500" dirty="0">
              <a:solidFill>
                <a:schemeClr val="dk1"/>
              </a:solidFill>
            </a:endParaRPr>
          </a:p>
          <a:p>
            <a:pPr lvl="1">
              <a:lnSpc>
                <a:spcPct val="200000"/>
              </a:lnSpc>
              <a:spcBef>
                <a:spcPts val="0"/>
              </a:spcBef>
            </a:pPr>
            <a:r>
              <a:rPr lang="sv-SE" sz="1500" dirty="0" err="1">
                <a:solidFill>
                  <a:schemeClr val="dk1"/>
                </a:solidFill>
              </a:rPr>
              <a:t>Hva</a:t>
            </a:r>
            <a:r>
              <a:rPr lang="sv-SE" sz="1500" dirty="0">
                <a:solidFill>
                  <a:schemeClr val="dk1"/>
                </a:solidFill>
              </a:rPr>
              <a:t> </a:t>
            </a:r>
            <a:r>
              <a:rPr lang="sv-SE" sz="1500" dirty="0" err="1">
                <a:solidFill>
                  <a:schemeClr val="dk1"/>
                </a:solidFill>
              </a:rPr>
              <a:t>lærte</a:t>
            </a:r>
            <a:r>
              <a:rPr lang="sv-SE" sz="1500" dirty="0">
                <a:solidFill>
                  <a:schemeClr val="dk1"/>
                </a:solidFill>
              </a:rPr>
              <a:t> du sist?</a:t>
            </a:r>
          </a:p>
          <a:p>
            <a:pPr lvl="1">
              <a:lnSpc>
                <a:spcPct val="200000"/>
              </a:lnSpc>
              <a:spcBef>
                <a:spcPts val="0"/>
              </a:spcBef>
            </a:pPr>
            <a:r>
              <a:rPr lang="sv-SE" sz="1500" dirty="0" err="1">
                <a:solidFill>
                  <a:schemeClr val="dk1"/>
                </a:solidFill>
              </a:rPr>
              <a:t>Gjennomgang</a:t>
            </a:r>
            <a:r>
              <a:rPr lang="sv-SE" sz="1500" dirty="0">
                <a:solidFill>
                  <a:schemeClr val="dk1"/>
                </a:solidFill>
              </a:rPr>
              <a:t>: </a:t>
            </a:r>
            <a:r>
              <a:rPr lang="sv-SE" sz="1500" dirty="0" err="1">
                <a:solidFill>
                  <a:schemeClr val="dk1"/>
                </a:solidFill>
              </a:rPr>
              <a:t>Gruppesammendrag</a:t>
            </a:r>
            <a:r>
              <a:rPr lang="sv-SE" sz="1500" dirty="0">
                <a:solidFill>
                  <a:schemeClr val="dk1"/>
                </a:solidFill>
              </a:rPr>
              <a:t> av </a:t>
            </a:r>
            <a:r>
              <a:rPr lang="sv-SE" sz="1500" dirty="0" err="1">
                <a:solidFill>
                  <a:schemeClr val="dk1"/>
                </a:solidFill>
              </a:rPr>
              <a:t>gruppediskusjonene</a:t>
            </a:r>
            <a:r>
              <a:rPr lang="sv-SE" sz="1500" dirty="0">
                <a:solidFill>
                  <a:schemeClr val="dk1"/>
                </a:solidFill>
              </a:rPr>
              <a:t> </a:t>
            </a:r>
            <a:r>
              <a:rPr lang="sv-SE" sz="1500" dirty="0" err="1">
                <a:solidFill>
                  <a:schemeClr val="dk1"/>
                </a:solidFill>
              </a:rPr>
              <a:t>fra</a:t>
            </a:r>
            <a:r>
              <a:rPr lang="sv-SE" sz="1500" dirty="0">
                <a:solidFill>
                  <a:schemeClr val="dk1"/>
                </a:solidFill>
              </a:rPr>
              <a:t> </a:t>
            </a:r>
            <a:r>
              <a:rPr lang="sv-SE" sz="1500" dirty="0" err="1">
                <a:solidFill>
                  <a:schemeClr val="dk1"/>
                </a:solidFill>
              </a:rPr>
              <a:t>forrige</a:t>
            </a:r>
            <a:r>
              <a:rPr lang="sv-SE" sz="1500" dirty="0">
                <a:solidFill>
                  <a:schemeClr val="dk1"/>
                </a:solidFill>
              </a:rPr>
              <a:t> </a:t>
            </a:r>
            <a:r>
              <a:rPr lang="sv-SE" sz="1500" dirty="0" err="1">
                <a:solidFill>
                  <a:schemeClr val="dk1"/>
                </a:solidFill>
              </a:rPr>
              <a:t>time</a:t>
            </a:r>
            <a:endParaRPr lang="sv-SE" sz="1500" dirty="0">
              <a:solidFill>
                <a:schemeClr val="dk1"/>
              </a:solidFill>
            </a:endParaRPr>
          </a:p>
          <a:p>
            <a:pPr lvl="1">
              <a:lnSpc>
                <a:spcPct val="200000"/>
              </a:lnSpc>
              <a:spcBef>
                <a:spcPts val="0"/>
              </a:spcBef>
            </a:pPr>
            <a:r>
              <a:rPr lang="sv-SE" sz="1500" dirty="0" err="1">
                <a:solidFill>
                  <a:schemeClr val="dk1"/>
                </a:solidFill>
              </a:rPr>
              <a:t>Oppfølging</a:t>
            </a:r>
            <a:r>
              <a:rPr lang="sv-SE" sz="1500" dirty="0">
                <a:solidFill>
                  <a:schemeClr val="dk1"/>
                </a:solidFill>
              </a:rPr>
              <a:t> av komposten!</a:t>
            </a:r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sv-SE" sz="1500" dirty="0" err="1">
                <a:solidFill>
                  <a:schemeClr val="dk1"/>
                </a:solidFill>
              </a:rPr>
              <a:t>Gruppearbeid</a:t>
            </a:r>
            <a:r>
              <a:rPr lang="sv-SE" sz="1500" dirty="0">
                <a:solidFill>
                  <a:schemeClr val="dk1"/>
                </a:solidFill>
              </a:rPr>
              <a:t> - </a:t>
            </a:r>
            <a:r>
              <a:rPr lang="sv-SE" sz="1500" dirty="0" err="1">
                <a:solidFill>
                  <a:schemeClr val="dk1"/>
                </a:solidFill>
              </a:rPr>
              <a:t>visuelt</a:t>
            </a:r>
            <a:r>
              <a:rPr lang="sv-SE" sz="1500" dirty="0">
                <a:solidFill>
                  <a:schemeClr val="dk1"/>
                </a:solidFill>
              </a:rPr>
              <a:t> </a:t>
            </a:r>
            <a:r>
              <a:rPr lang="sv-SE" sz="1500" dirty="0" err="1">
                <a:solidFill>
                  <a:schemeClr val="dk1"/>
                </a:solidFill>
              </a:rPr>
              <a:t>sammendrag</a:t>
            </a:r>
            <a:endParaRPr lang="sv-SE" sz="1500" dirty="0">
              <a:solidFill>
                <a:schemeClr val="dk1"/>
              </a:solidFill>
            </a:endParaRPr>
          </a:p>
          <a:p>
            <a:pPr lvl="1">
              <a:lnSpc>
                <a:spcPct val="200000"/>
              </a:lnSpc>
              <a:spcBef>
                <a:spcPts val="0"/>
              </a:spcBef>
            </a:pPr>
            <a:r>
              <a:rPr lang="sv-SE" sz="1500" dirty="0">
                <a:solidFill>
                  <a:schemeClr val="dk1"/>
                </a:solidFill>
              </a:rPr>
              <a:t>Lag en plakat eller en </a:t>
            </a:r>
            <a:r>
              <a:rPr lang="sv-SE" sz="1500" dirty="0" err="1">
                <a:solidFill>
                  <a:schemeClr val="dk1"/>
                </a:solidFill>
              </a:rPr>
              <a:t>powerpoint-presentasjon</a:t>
            </a:r>
            <a:r>
              <a:rPr lang="sv-SE" sz="1500" dirty="0">
                <a:solidFill>
                  <a:schemeClr val="dk1"/>
                </a:solidFill>
              </a:rPr>
              <a:t> som </a:t>
            </a:r>
            <a:r>
              <a:rPr lang="sv-SE" sz="1500" dirty="0" err="1">
                <a:solidFill>
                  <a:schemeClr val="dk1"/>
                </a:solidFill>
              </a:rPr>
              <a:t>viser</a:t>
            </a:r>
            <a:r>
              <a:rPr lang="sv-SE" sz="1500" dirty="0">
                <a:solidFill>
                  <a:schemeClr val="dk1"/>
                </a:solidFill>
              </a:rPr>
              <a:t> </a:t>
            </a:r>
            <a:r>
              <a:rPr lang="sv-SE" sz="1500" dirty="0" err="1">
                <a:solidFill>
                  <a:schemeClr val="dk1"/>
                </a:solidFill>
              </a:rPr>
              <a:t>hvordan</a:t>
            </a:r>
            <a:r>
              <a:rPr lang="sv-SE" sz="1500" dirty="0">
                <a:solidFill>
                  <a:schemeClr val="dk1"/>
                </a:solidFill>
              </a:rPr>
              <a:t> </a:t>
            </a:r>
            <a:r>
              <a:rPr lang="sv-SE" sz="1500" dirty="0" err="1">
                <a:solidFill>
                  <a:schemeClr val="dk1"/>
                </a:solidFill>
              </a:rPr>
              <a:t>dere</a:t>
            </a:r>
            <a:r>
              <a:rPr lang="sv-SE" sz="1500" dirty="0">
                <a:solidFill>
                  <a:schemeClr val="dk1"/>
                </a:solidFill>
              </a:rPr>
              <a:t> har </a:t>
            </a:r>
            <a:r>
              <a:rPr lang="sv-SE" sz="1500" dirty="0" err="1">
                <a:solidFill>
                  <a:schemeClr val="dk1"/>
                </a:solidFill>
              </a:rPr>
              <a:t>arbeidet</a:t>
            </a:r>
            <a:r>
              <a:rPr lang="sv-SE" sz="1500" dirty="0">
                <a:solidFill>
                  <a:schemeClr val="dk1"/>
                </a:solidFill>
              </a:rPr>
              <a:t> med </a:t>
            </a:r>
            <a:r>
              <a:rPr lang="sv-SE" sz="1500" dirty="0" err="1">
                <a:solidFill>
                  <a:schemeClr val="dk1"/>
                </a:solidFill>
              </a:rPr>
              <a:t>dialogpausemetoden</a:t>
            </a:r>
            <a:r>
              <a:rPr lang="sv-SE" sz="1500" dirty="0">
                <a:solidFill>
                  <a:schemeClr val="dk1"/>
                </a:solidFill>
              </a:rPr>
              <a:t> de 3 siste </a:t>
            </a:r>
            <a:r>
              <a:rPr lang="sv-SE" sz="1500" dirty="0" err="1">
                <a:solidFill>
                  <a:schemeClr val="dk1"/>
                </a:solidFill>
              </a:rPr>
              <a:t>leksjonene</a:t>
            </a:r>
            <a:endParaRPr lang="sv-SE" sz="1500" dirty="0">
              <a:solidFill>
                <a:schemeClr val="dk1"/>
              </a:solidFill>
            </a:endParaRPr>
          </a:p>
          <a:p>
            <a:pPr lvl="1">
              <a:lnSpc>
                <a:spcPct val="200000"/>
              </a:lnSpc>
              <a:spcBef>
                <a:spcPts val="0"/>
              </a:spcBef>
            </a:pPr>
            <a:r>
              <a:rPr lang="sv-SE" sz="1500" dirty="0">
                <a:solidFill>
                  <a:schemeClr val="dk1"/>
                </a:solidFill>
              </a:rPr>
              <a:t>Ta med bilder av komposten din i </a:t>
            </a:r>
            <a:r>
              <a:rPr lang="sv-SE" sz="1500" dirty="0" err="1">
                <a:solidFill>
                  <a:schemeClr val="dk1"/>
                </a:solidFill>
              </a:rPr>
              <a:t>presentasjonen</a:t>
            </a:r>
            <a:endParaRPr lang="sv-SE" sz="1500" dirty="0">
              <a:solidFill>
                <a:schemeClr val="dk1"/>
              </a:solidFill>
            </a:endParaRPr>
          </a:p>
          <a:p>
            <a:pPr lvl="1">
              <a:lnSpc>
                <a:spcPct val="200000"/>
              </a:lnSpc>
              <a:spcBef>
                <a:spcPts val="0"/>
              </a:spcBef>
            </a:pPr>
            <a:r>
              <a:rPr lang="sv-SE" sz="1500" dirty="0">
                <a:solidFill>
                  <a:schemeClr val="dk1"/>
                </a:solidFill>
              </a:rPr>
              <a:t>Presenter </a:t>
            </a:r>
            <a:r>
              <a:rPr lang="sv-SE" sz="1500" dirty="0" err="1">
                <a:solidFill>
                  <a:schemeClr val="dk1"/>
                </a:solidFill>
              </a:rPr>
              <a:t>refleksjonene</a:t>
            </a:r>
            <a:r>
              <a:rPr lang="sv-SE" sz="1500" dirty="0">
                <a:solidFill>
                  <a:schemeClr val="dk1"/>
                </a:solidFill>
              </a:rPr>
              <a:t> </a:t>
            </a:r>
            <a:r>
              <a:rPr lang="sv-SE" sz="1500" dirty="0" err="1">
                <a:solidFill>
                  <a:schemeClr val="dk1"/>
                </a:solidFill>
              </a:rPr>
              <a:t>og</a:t>
            </a:r>
            <a:r>
              <a:rPr lang="sv-SE" sz="1500" dirty="0">
                <a:solidFill>
                  <a:schemeClr val="dk1"/>
                </a:solidFill>
              </a:rPr>
              <a:t> </a:t>
            </a:r>
            <a:r>
              <a:rPr lang="sv-SE" sz="1500" dirty="0" err="1">
                <a:solidFill>
                  <a:schemeClr val="dk1"/>
                </a:solidFill>
              </a:rPr>
              <a:t>bildene</a:t>
            </a:r>
            <a:r>
              <a:rPr lang="sv-SE" sz="1500" dirty="0">
                <a:solidFill>
                  <a:schemeClr val="dk1"/>
                </a:solidFill>
              </a:rPr>
              <a:t> </a:t>
            </a:r>
            <a:r>
              <a:rPr lang="sv-SE" sz="1500" dirty="0" err="1">
                <a:solidFill>
                  <a:schemeClr val="dk1"/>
                </a:solidFill>
              </a:rPr>
              <a:t>deres</a:t>
            </a:r>
            <a:r>
              <a:rPr lang="sv-SE" sz="1500" dirty="0">
                <a:solidFill>
                  <a:schemeClr val="dk1"/>
                </a:solidFill>
              </a:rPr>
              <a:t> i klassen</a:t>
            </a:r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sv-SE" sz="1500" dirty="0" err="1">
                <a:solidFill>
                  <a:schemeClr val="dk1"/>
                </a:solidFill>
              </a:rPr>
              <a:t>Avsluttende</a:t>
            </a:r>
            <a:r>
              <a:rPr lang="sv-SE" sz="1500" dirty="0">
                <a:solidFill>
                  <a:schemeClr val="dk1"/>
                </a:solidFill>
              </a:rPr>
              <a:t> </a:t>
            </a:r>
            <a:r>
              <a:rPr lang="sv-SE" sz="1500" dirty="0" err="1">
                <a:solidFill>
                  <a:schemeClr val="dk1"/>
                </a:solidFill>
              </a:rPr>
              <a:t>diskusjon</a:t>
            </a:r>
            <a:r>
              <a:rPr lang="sv-SE" sz="1500" dirty="0">
                <a:solidFill>
                  <a:schemeClr val="dk1"/>
                </a:solidFill>
              </a:rPr>
              <a:t> kring </a:t>
            </a:r>
            <a:r>
              <a:rPr lang="sv-SE" sz="1500" dirty="0" err="1">
                <a:solidFill>
                  <a:schemeClr val="dk1"/>
                </a:solidFill>
              </a:rPr>
              <a:t>presentasjonene</a:t>
            </a:r>
            <a:endParaRPr lang="da-DK" sz="1500" dirty="0">
              <a:solidFill>
                <a:schemeClr val="dk1"/>
              </a:solidFill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FBE465B9-CF02-61B5-037D-4A177273D443}"/>
              </a:ext>
            </a:extLst>
          </p:cNvPr>
          <p:cNvSpPr txBox="1"/>
          <p:nvPr/>
        </p:nvSpPr>
        <p:spPr>
          <a:xfrm>
            <a:off x="7747000" y="905435"/>
            <a:ext cx="38179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 err="1"/>
              <a:t>Sjekk</a:t>
            </a:r>
            <a:r>
              <a:rPr lang="sv-SE" dirty="0"/>
              <a:t> </a:t>
            </a:r>
            <a:r>
              <a:rPr lang="sv-SE" dirty="0" err="1"/>
              <a:t>sammen</a:t>
            </a:r>
            <a:r>
              <a:rPr lang="sv-SE" dirty="0"/>
              <a:t>:</a:t>
            </a:r>
          </a:p>
          <a:p>
            <a:r>
              <a:rPr lang="sv-SE" dirty="0" err="1"/>
              <a:t>Hva</a:t>
            </a:r>
            <a:r>
              <a:rPr lang="sv-SE" dirty="0"/>
              <a:t> har </a:t>
            </a:r>
            <a:r>
              <a:rPr lang="sv-SE" dirty="0" err="1"/>
              <a:t>skjedd</a:t>
            </a:r>
            <a:r>
              <a:rPr lang="sv-SE" dirty="0"/>
              <a:t> med komposten?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3" name="Käsinkirjoitus 12">
                <a:extLst>
                  <a:ext uri="{FF2B5EF4-FFF2-40B4-BE49-F238E27FC236}">
                    <a16:creationId xmlns:a16="http://schemas.microsoft.com/office/drawing/2014/main" id="{3407C3CD-26EC-603E-6CEC-FB1D70B3FE31}"/>
                  </a:ext>
                </a:extLst>
              </p14:cNvPr>
              <p14:cNvContentPartPr/>
              <p14:nvPr/>
            </p14:nvContentPartPr>
            <p14:xfrm>
              <a:off x="7592240" y="1070654"/>
              <a:ext cx="3595320" cy="534600"/>
            </p14:xfrm>
          </p:contentPart>
        </mc:Choice>
        <mc:Fallback xmlns="">
          <p:pic>
            <p:nvPicPr>
              <p:cNvPr id="13" name="Käsinkirjoitus 12">
                <a:extLst>
                  <a:ext uri="{FF2B5EF4-FFF2-40B4-BE49-F238E27FC236}">
                    <a16:creationId xmlns:a16="http://schemas.microsoft.com/office/drawing/2014/main" id="{3407C3CD-26EC-603E-6CEC-FB1D70B3FE3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02240" y="890654"/>
                <a:ext cx="3774960" cy="89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" name="Käsinkirjoitus 13">
                <a:extLst>
                  <a:ext uri="{FF2B5EF4-FFF2-40B4-BE49-F238E27FC236}">
                    <a16:creationId xmlns:a16="http://schemas.microsoft.com/office/drawing/2014/main" id="{5A4D486F-0283-C41D-A532-5460C8607CB1}"/>
                  </a:ext>
                </a:extLst>
              </p14:cNvPr>
              <p14:cNvContentPartPr/>
              <p14:nvPr/>
            </p14:nvContentPartPr>
            <p14:xfrm>
              <a:off x="12819600" y="4159214"/>
              <a:ext cx="360" cy="360"/>
            </p14:xfrm>
          </p:contentPart>
        </mc:Choice>
        <mc:Fallback xmlns="">
          <p:pic>
            <p:nvPicPr>
              <p:cNvPr id="14" name="Käsinkirjoitus 13">
                <a:extLst>
                  <a:ext uri="{FF2B5EF4-FFF2-40B4-BE49-F238E27FC236}">
                    <a16:creationId xmlns:a16="http://schemas.microsoft.com/office/drawing/2014/main" id="{5A4D486F-0283-C41D-A532-5460C8607CB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729600" y="3979574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5" name="Käsinkirjoitus 14">
                <a:extLst>
                  <a:ext uri="{FF2B5EF4-FFF2-40B4-BE49-F238E27FC236}">
                    <a16:creationId xmlns:a16="http://schemas.microsoft.com/office/drawing/2014/main" id="{9F639C8C-810A-8E28-204C-4A7AC9D4E747}"/>
                  </a:ext>
                </a:extLst>
              </p14:cNvPr>
              <p14:cNvContentPartPr/>
              <p14:nvPr/>
            </p14:nvContentPartPr>
            <p14:xfrm>
              <a:off x="12819600" y="4132574"/>
              <a:ext cx="360" cy="360"/>
            </p14:xfrm>
          </p:contentPart>
        </mc:Choice>
        <mc:Fallback xmlns="">
          <p:pic>
            <p:nvPicPr>
              <p:cNvPr id="15" name="Käsinkirjoitus 14">
                <a:extLst>
                  <a:ext uri="{FF2B5EF4-FFF2-40B4-BE49-F238E27FC236}">
                    <a16:creationId xmlns:a16="http://schemas.microsoft.com/office/drawing/2014/main" id="{9F639C8C-810A-8E28-204C-4A7AC9D4E74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729600" y="3952574"/>
                <a:ext cx="180000" cy="360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37923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Kuva, joka sisältää kohteen teksti, kuvakaappaus, Fontti, graafinen suunnittelu&#10;&#10;Kuvaus luotu automaattisesti">
            <a:extLst>
              <a:ext uri="{FF2B5EF4-FFF2-40B4-BE49-F238E27FC236}">
                <a16:creationId xmlns:a16="http://schemas.microsoft.com/office/drawing/2014/main" id="{EE94EE1D-6B00-8D60-B75F-A94F528DB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508" y="1524000"/>
            <a:ext cx="10158984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2787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imeout">
      <a:majorFont>
        <a:latin typeface="Bebas Neue"/>
        <a:ea typeface=""/>
        <a:cs typeface=""/>
      </a:majorFont>
      <a:minorFont>
        <a:latin typeface="Montserra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733</TotalTime>
  <Words>799</Words>
  <Application>Microsoft Office PowerPoint</Application>
  <PresentationFormat>Laajakuva</PresentationFormat>
  <Paragraphs>102</Paragraphs>
  <Slides>14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14</vt:i4>
      </vt:variant>
    </vt:vector>
  </HeadingPairs>
  <TitlesOfParts>
    <vt:vector size="20" baseType="lpstr">
      <vt:lpstr>Aptos</vt:lpstr>
      <vt:lpstr>Arial</vt:lpstr>
      <vt:lpstr>Bebas Neue</vt:lpstr>
      <vt:lpstr>Montserrat Light</vt:lpstr>
      <vt:lpstr>Roboto</vt:lpstr>
      <vt:lpstr>Office-teema</vt:lpstr>
      <vt:lpstr>PowerPoint-esitys</vt:lpstr>
      <vt:lpstr>Mat i et større perspektiv  matens reise fra jord til bord ↔ bord til jord </vt:lpstr>
      <vt:lpstr>Introduksjon tiL undervisngsmaterialet</vt:lpstr>
      <vt:lpstr>PowerPoint-esitys</vt:lpstr>
      <vt:lpstr>Introduksjon til læringsmål  med DialogpausemetodeN</vt:lpstr>
      <vt:lpstr>Spilleregler for en konstruktiv dialog </vt:lpstr>
      <vt:lpstr> leksjon 1</vt:lpstr>
      <vt:lpstr>leksjon 1 – Praktisk oppgave: Lag en kompost    </vt:lpstr>
      <vt:lpstr>leksjon 2 (1)</vt:lpstr>
      <vt:lpstr>leksjon 2 (2) idedugnad med gransking av komposTen  </vt:lpstr>
      <vt:lpstr>leksjon 3 (1)</vt:lpstr>
      <vt:lpstr>leksjon 3 (2)</vt:lpstr>
      <vt:lpstr>leksjon 4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Jessica Mukkala</dc:creator>
  <cp:lastModifiedBy>Oona Mertoniemi</cp:lastModifiedBy>
  <cp:revision>37</cp:revision>
  <dcterms:created xsi:type="dcterms:W3CDTF">2024-05-06T12:17:41Z</dcterms:created>
  <dcterms:modified xsi:type="dcterms:W3CDTF">2025-10-06T06:24:57Z</dcterms:modified>
</cp:coreProperties>
</file>