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73" r:id="rId2"/>
    <p:sldId id="274" r:id="rId3"/>
    <p:sldId id="275" r:id="rId4"/>
    <p:sldId id="276" r:id="rId5"/>
    <p:sldId id="277" r:id="rId6"/>
    <p:sldId id="278" r:id="rId7"/>
    <p:sldId id="279" r:id="rId8"/>
    <p:sldId id="261" r:id="rId9"/>
    <p:sldId id="281" r:id="rId10"/>
    <p:sldId id="282" r:id="rId11"/>
    <p:sldId id="283" r:id="rId12"/>
    <p:sldId id="284" r:id="rId13"/>
    <p:sldId id="285" r:id="rId14"/>
    <p:sldId id="286" r:id="rId15"/>
    <p:sldId id="287" r:id="rId16"/>
    <p:sldId id="288" r:id="rId17"/>
    <p:sldId id="289" r:id="rId18"/>
  </p:sldIdLst>
  <p:sldSz cx="12192000" cy="6858000"/>
  <p:notesSz cx="6858000" cy="9144000"/>
  <p:embeddedFontLst>
    <p:embeddedFont>
      <p:font typeface="Bebas Neue" panose="020B0606020202050201" pitchFamily="34" charset="0"/>
      <p:regular r:id="rId20"/>
    </p:embeddedFont>
    <p:embeddedFont>
      <p:font typeface="Lato" panose="020F0502020204030203" pitchFamily="34" charset="0"/>
      <p:regular r:id="rId21"/>
      <p:bold r:id="rId22"/>
      <p:italic r:id="rId23"/>
      <p:boldItalic r:id="rId24"/>
    </p:embeddedFont>
    <p:embeddedFont>
      <p:font typeface="Montserrat" panose="00000500000000000000" pitchFamily="50" charset="0"/>
      <p:regular r:id="rId25"/>
      <p:bold r:id="rId26"/>
      <p:italic r:id="rId27"/>
      <p:boldItalic r:id="rId28"/>
    </p:embeddedFont>
    <p:embeddedFont>
      <p:font typeface="Montserrat Light" panose="00000400000000000000" pitchFamily="50"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3" roundtripDataSignature="AMtx7mjxCUZApwd7bXhuomyv8QH6S5JWt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112" d="100"/>
          <a:sy n="112" d="100"/>
        </p:scale>
        <p:origin x="62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53"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56"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501764105c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501764105c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501764105c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501764105c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501764105c_4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501764105c_4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501764105c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3501764105c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501764105c_1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3501764105c_1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501764105c_1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501764105c_1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501764105c_1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501764105c_1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1d1eb935d4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g31d1eb935d4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501764105c_1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501764105c_1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501764105c_1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3501764105c_1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3501764105c_1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3501764105c_1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501764105c_1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3501764105c_1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3501764105c_1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3501764105c_1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3501764105c_1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3501764105c_1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3501764105c_1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3501764105c_1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501764105c_1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501764105c_1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501764105c_4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3501764105c_4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tsikko ja sisältö" type="obj">
  <p:cSld name="OBJECT">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Bebas Neu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pic>
        <p:nvPicPr>
          <p:cNvPr id="23" name="Google Shape;23;p6" descr="Kuva, joka sisältää kohteen Värikkyys, kuvio, keltainen, appelsiini&#10;&#10;Kuvaus luotu automaattisesti"/>
          <p:cNvPicPr preferRelativeResize="0"/>
          <p:nvPr/>
        </p:nvPicPr>
        <p:blipFill rotWithShape="1">
          <a:blip r:embed="rId2">
            <a:alphaModFix/>
          </a:blip>
          <a:srcRect t="10000"/>
          <a:stretch/>
        </p:blipFill>
        <p:spPr>
          <a:xfrm>
            <a:off x="0" y="0"/>
            <a:ext cx="12192000" cy="6858000"/>
          </a:xfrm>
          <a:prstGeom prst="rect">
            <a:avLst/>
          </a:prstGeom>
          <a:noFill/>
          <a:ln>
            <a:noFill/>
          </a:ln>
        </p:spPr>
      </p:pic>
      <p:sp>
        <p:nvSpPr>
          <p:cNvPr id="24" name="Google Shape;24;p6"/>
          <p:cNvSpPr/>
          <p:nvPr/>
        </p:nvSpPr>
        <p:spPr>
          <a:xfrm>
            <a:off x="326858" y="365125"/>
            <a:ext cx="11538284" cy="62161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yhjä" type="blank">
  <p:cSld name="BLANK">
    <p:spTree>
      <p:nvGrpSpPr>
        <p:cNvPr id="1" name="Shape 25"/>
        <p:cNvGrpSpPr/>
        <p:nvPr/>
      </p:nvGrpSpPr>
      <p:grpSpPr>
        <a:xfrm>
          <a:off x="0" y="0"/>
          <a:ext cx="0" cy="0"/>
          <a:chOff x="0" y="0"/>
          <a:chExt cx="0" cy="0"/>
        </a:xfrm>
      </p:grpSpPr>
      <p:sp>
        <p:nvSpPr>
          <p:cNvPr id="26" name="Google Shape;2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san ylätunniste" type="secHead">
  <p:cSld name="SECTION_HEADER">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Bebas Neue"/>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2" name="Google Shape;3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Kaksi sisältökohdetta" type="twoObj">
  <p:cSld name="TWO_OBJECTS">
    <p:spTree>
      <p:nvGrpSpPr>
        <p:cNvPr id="1" name="Shape 35"/>
        <p:cNvGrpSpPr/>
        <p:nvPr/>
      </p:nvGrpSpPr>
      <p:grpSpPr>
        <a:xfrm>
          <a:off x="0" y="0"/>
          <a:ext cx="0" cy="0"/>
          <a:chOff x="0" y="0"/>
          <a:chExt cx="0" cy="0"/>
        </a:xfrm>
      </p:grpSpPr>
      <p:sp>
        <p:nvSpPr>
          <p:cNvPr id="36" name="Google Shape;36;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tailu" type="twoTxTwoObj">
  <p:cSld name="TWO_OBJECTS_WITH_TEX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ain otsikko" type="titleOnly">
  <p:cSld name="TITLE_ONLY">
    <p:spTree>
      <p:nvGrpSpPr>
        <p:cNvPr id="1" name="Shape 51"/>
        <p:cNvGrpSpPr/>
        <p:nvPr/>
      </p:nvGrpSpPr>
      <p:grpSpPr>
        <a:xfrm>
          <a:off x="0" y="0"/>
          <a:ext cx="0" cy="0"/>
          <a:chOff x="0" y="0"/>
          <a:chExt cx="0" cy="0"/>
        </a:xfrm>
      </p:grpSpPr>
      <p:sp>
        <p:nvSpPr>
          <p:cNvPr id="52" name="Google Shape;5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Kuvatekstillinen sisältö" type="objTx">
  <p:cSld name="OBJECT_WITH_CAPTION_TEXT">
    <p:spTree>
      <p:nvGrpSpPr>
        <p:cNvPr id="1" name="Shape 56"/>
        <p:cNvGrpSpPr/>
        <p:nvPr/>
      </p:nvGrpSpPr>
      <p:grpSpPr>
        <a:xfrm>
          <a:off x="0" y="0"/>
          <a:ext cx="0" cy="0"/>
          <a:chOff x="0" y="0"/>
          <a:chExt cx="0" cy="0"/>
        </a:xfrm>
      </p:grpSpPr>
      <p:sp>
        <p:nvSpPr>
          <p:cNvPr id="57" name="Google Shape;57;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Bebas Neu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uvatekstillinen kuva" type="picTx">
  <p:cSld name="PICTURE_WITH_CAPTION_TEXT">
    <p:spTree>
      <p:nvGrpSpPr>
        <p:cNvPr id="1" name="Shape 63"/>
        <p:cNvGrpSpPr/>
        <p:nvPr/>
      </p:nvGrpSpPr>
      <p:grpSpPr>
        <a:xfrm>
          <a:off x="0" y="0"/>
          <a:ext cx="0" cy="0"/>
          <a:chOff x="0" y="0"/>
          <a:chExt cx="0" cy="0"/>
        </a:xfrm>
      </p:grpSpPr>
      <p:sp>
        <p:nvSpPr>
          <p:cNvPr id="64" name="Google Shape;64;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Bebas Neu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3"/>
          <p:cNvSpPr>
            <a:spLocks noGrp="1"/>
          </p:cNvSpPr>
          <p:nvPr>
            <p:ph type="pic" idx="2"/>
          </p:nvPr>
        </p:nvSpPr>
        <p:spPr>
          <a:xfrm>
            <a:off x="5183188" y="987425"/>
            <a:ext cx="6172200" cy="4873625"/>
          </a:xfrm>
          <a:prstGeom prst="rect">
            <a:avLst/>
          </a:prstGeom>
          <a:noFill/>
          <a:ln>
            <a:noFill/>
          </a:ln>
        </p:spPr>
      </p:sp>
      <p:sp>
        <p:nvSpPr>
          <p:cNvPr id="66" name="Google Shape;66;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tsikko ja pystysuora teksti" type="vertTx">
  <p:cSld name="VERTICAL_TEXT">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ystysuora otsikko ja teksti" type="vertTitleAndTx">
  <p:cSld name="VERTICAL_TITLE_AND_VERTICAL_TEXT">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Bebas Neue"/>
              <a:buNone/>
              <a:defRPr sz="4400" b="0" i="0" u="none" strike="noStrike" cap="none">
                <a:solidFill>
                  <a:schemeClr val="dk1"/>
                </a:solidFill>
                <a:latin typeface="Bebas Neue"/>
                <a:ea typeface="Bebas Neue"/>
                <a:cs typeface="Bebas Neue"/>
                <a:sym typeface="Bebas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ontserrat Light"/>
                <a:ea typeface="Montserrat Light"/>
                <a:cs typeface="Montserrat Light"/>
                <a:sym typeface="Montserrat Ligh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Montserrat Light"/>
                <a:ea typeface="Montserrat Light"/>
                <a:cs typeface="Montserrat Light"/>
                <a:sym typeface="Montserrat Ligh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Montserrat Light"/>
                <a:ea typeface="Montserrat Light"/>
                <a:cs typeface="Montserrat Light"/>
                <a:sym typeface="Montserrat Ligh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8" name="Google Shape;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Montserrat Light"/>
                <a:ea typeface="Montserrat Light"/>
                <a:cs typeface="Montserrat Light"/>
                <a:sym typeface="Montserrat Light"/>
              </a:defRPr>
            </a:lvl1pPr>
            <a:lvl2pPr marR="0" lvl="1"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2pPr>
            <a:lvl3pPr marR="0" lvl="2"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3pPr>
            <a:lvl4pPr marR="0" lvl="3"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4pPr>
            <a:lvl5pPr marR="0" lvl="4"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5pPr>
            <a:lvl6pPr marR="0" lvl="5"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6pPr>
            <a:lvl7pPr marR="0" lvl="6"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7pPr>
            <a:lvl8pPr marR="0" lvl="7"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8pPr>
            <a:lvl9pPr marR="0" lvl="8"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9" name="Google Shape;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Montserrat Light"/>
                <a:ea typeface="Montserrat Light"/>
                <a:cs typeface="Montserrat Light"/>
                <a:sym typeface="Montserrat Light"/>
              </a:defRPr>
            </a:lvl1pPr>
            <a:lvl2pPr marR="0" lvl="1"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2pPr>
            <a:lvl3pPr marR="0" lvl="2"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3pPr>
            <a:lvl4pPr marR="0" lvl="3"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4pPr>
            <a:lvl5pPr marR="0" lvl="4"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5pPr>
            <a:lvl6pPr marR="0" lvl="5"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6pPr>
            <a:lvl7pPr marR="0" lvl="6"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7pPr>
            <a:lvl8pPr marR="0" lvl="7"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8pPr>
            <a:lvl9pPr marR="0" lvl="8" algn="l" rtl="0">
              <a:spcBef>
                <a:spcPts val="0"/>
              </a:spcBef>
              <a:spcAft>
                <a:spcPts val="0"/>
              </a:spcAft>
              <a:buSzPts val="1400"/>
              <a:buNone/>
              <a:defRPr sz="1800" b="0" i="0" u="none" strike="noStrike" cap="none">
                <a:solidFill>
                  <a:schemeClr val="dk1"/>
                </a:solidFill>
                <a:latin typeface="Montserrat Light"/>
                <a:ea typeface="Montserrat Light"/>
                <a:cs typeface="Montserrat Light"/>
                <a:sym typeface="Montserrat Light"/>
              </a:defRPr>
            </a:lvl9pPr>
          </a:lstStyle>
          <a:p>
            <a:endParaRPr/>
          </a:p>
        </p:txBody>
      </p:sp>
      <p:sp>
        <p:nvSpPr>
          <p:cNvPr id="10" name="Google Shape;1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1pPr>
            <a:lvl2pPr marL="0" marR="0" lvl="1"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2pPr>
            <a:lvl3pPr marL="0" marR="0" lvl="2"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3pPr>
            <a:lvl4pPr marL="0" marR="0" lvl="3"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4pPr>
            <a:lvl5pPr marL="0" marR="0" lvl="4"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5pPr>
            <a:lvl6pPr marL="0" marR="0" lvl="5"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6pPr>
            <a:lvl7pPr marL="0" marR="0" lvl="6"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7pPr>
            <a:lvl8pPr marL="0" marR="0" lvl="7"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8pPr>
            <a:lvl9pPr marL="0" marR="0" lvl="8" indent="0" algn="r" rtl="0">
              <a:spcBef>
                <a:spcPts val="0"/>
              </a:spcBef>
              <a:buNone/>
              <a:defRPr sz="1200" b="0" i="0" u="none" strike="noStrike" cap="none">
                <a:solidFill>
                  <a:srgbClr val="757575"/>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fi-FI"/>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hyperlink" Target="http://www.youtube.com/watch?v=d9SPayPA0Co"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hyperlink" Target="https://sagosidan.se/sagor%20att%20ladda%20ned/Flickan%20med%20svavelstickorna.pdf"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urplay.se/program/180283-sagor-av-hc-andersen-den-lilla-flickan-med-svavelstickorn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g3501764105c_0_29" descr="Kuva, joka sisältää kohteen teksti, Grafiikka, graafinen suunnittelu, juliste&#10;&#10;Kuvaus luotu automaattisesti"/>
          <p:cNvPicPr preferRelativeResize="0"/>
          <p:nvPr/>
        </p:nvPicPr>
        <p:blipFill rotWithShape="1">
          <a:blip r:embed="rId3">
            <a:alphaModFix/>
          </a:blip>
          <a:srcRect/>
          <a:stretch/>
        </p:blipFill>
        <p:spPr>
          <a:xfrm>
            <a:off x="314463" y="0"/>
            <a:ext cx="11563076" cy="6858002"/>
          </a:xfrm>
          <a:prstGeom prst="rect">
            <a:avLst/>
          </a:prstGeom>
          <a:noFill/>
          <a:ln>
            <a:noFill/>
          </a:ln>
        </p:spPr>
      </p:pic>
      <p:pic>
        <p:nvPicPr>
          <p:cNvPr id="226" name="Google Shape;226;g3501764105c_0_29" title="Skærmbillede 2025-04-25 kl. 13.16.49.png"/>
          <p:cNvPicPr preferRelativeResize="0"/>
          <p:nvPr/>
        </p:nvPicPr>
        <p:blipFill>
          <a:blip r:embed="rId4">
            <a:alphaModFix/>
          </a:blip>
          <a:stretch>
            <a:fillRect/>
          </a:stretch>
        </p:blipFill>
        <p:spPr>
          <a:xfrm>
            <a:off x="11695050" y="93750"/>
            <a:ext cx="413050" cy="260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3501764105c_1_4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err="1"/>
              <a:t>Tema</a:t>
            </a:r>
            <a:r>
              <a:rPr lang="fi-FI" dirty="0"/>
              <a:t>: </a:t>
            </a:r>
            <a:r>
              <a:rPr lang="fi-FI" dirty="0" err="1"/>
              <a:t>utrydde</a:t>
            </a:r>
            <a:r>
              <a:rPr lang="fi-FI" dirty="0"/>
              <a:t> </a:t>
            </a:r>
            <a:r>
              <a:rPr lang="fi-FI" dirty="0" err="1"/>
              <a:t>sult</a:t>
            </a:r>
            <a:endParaRPr dirty="0"/>
          </a:p>
        </p:txBody>
      </p:sp>
      <p:sp>
        <p:nvSpPr>
          <p:cNvPr id="232" name="Google Shape;232;g3501764105c_1_42"/>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lnSpc>
                <a:spcPct val="70000"/>
              </a:lnSpc>
              <a:spcBef>
                <a:spcPts val="1000"/>
              </a:spcBef>
              <a:spcAft>
                <a:spcPts val="0"/>
              </a:spcAft>
              <a:buClr>
                <a:schemeClr val="dk1"/>
              </a:buClr>
              <a:buSzPts val="1800"/>
              <a:buFont typeface="Arial"/>
              <a:buNone/>
            </a:pPr>
            <a:r>
              <a:rPr lang="fi-FI" sz="2060" b="1" dirty="0" err="1">
                <a:latin typeface="Montserrat"/>
                <a:ea typeface="Montserrat"/>
                <a:cs typeface="Montserrat"/>
                <a:sym typeface="Montserrat"/>
              </a:rPr>
              <a:t>Målgruppe</a:t>
            </a:r>
            <a:r>
              <a:rPr lang="fi-FI" sz="2060" b="1" dirty="0">
                <a:latin typeface="Montserrat"/>
                <a:ea typeface="Montserrat"/>
                <a:cs typeface="Montserrat"/>
                <a:sym typeface="Montserrat"/>
              </a:rPr>
              <a:t>: </a:t>
            </a:r>
            <a:r>
              <a:rPr lang="fi-FI" sz="2060" dirty="0" err="1">
                <a:latin typeface="Montserrat Light" panose="00000400000000000000" pitchFamily="50" charset="0"/>
                <a:ea typeface="Montserrat"/>
                <a:cs typeface="Montserrat"/>
                <a:sym typeface="Montserrat"/>
              </a:rPr>
              <a:t>årstrinn</a:t>
            </a:r>
            <a:r>
              <a:rPr lang="fi-FI" sz="2060" dirty="0">
                <a:latin typeface="Montserrat Light" panose="00000400000000000000" pitchFamily="50" charset="0"/>
                <a:ea typeface="Montserrat"/>
                <a:cs typeface="Montserrat"/>
                <a:sym typeface="Montserrat"/>
              </a:rPr>
              <a:t> 8-10</a:t>
            </a:r>
            <a:endParaRPr sz="2060" dirty="0">
              <a:latin typeface="Montserrat Light" panose="00000400000000000000" pitchFamily="50" charset="0"/>
            </a:endParaRPr>
          </a:p>
          <a:p>
            <a:pPr marL="0" lvl="0" indent="0" algn="l" rtl="0">
              <a:lnSpc>
                <a:spcPct val="70000"/>
              </a:lnSpc>
              <a:spcBef>
                <a:spcPts val="1000"/>
              </a:spcBef>
              <a:spcAft>
                <a:spcPts val="0"/>
              </a:spcAft>
              <a:buClr>
                <a:schemeClr val="dk1"/>
              </a:buClr>
              <a:buSzPts val="1800"/>
              <a:buFont typeface="Arial"/>
              <a:buNone/>
            </a:pPr>
            <a:r>
              <a:rPr lang="fi-FI" sz="2060" b="1" dirty="0" err="1">
                <a:latin typeface="Montserrat"/>
                <a:ea typeface="Montserrat"/>
                <a:cs typeface="Montserrat"/>
                <a:sym typeface="Montserrat"/>
              </a:rPr>
              <a:t>Lengde</a:t>
            </a:r>
            <a:r>
              <a:rPr lang="fi-FI" sz="2060" b="1" dirty="0">
                <a:latin typeface="Montserrat"/>
                <a:ea typeface="Montserrat"/>
                <a:cs typeface="Montserrat"/>
                <a:sym typeface="Montserrat"/>
              </a:rPr>
              <a:t>:</a:t>
            </a:r>
            <a:r>
              <a:rPr lang="fi-FI" sz="2060" dirty="0"/>
              <a:t> 10 </a:t>
            </a:r>
            <a:r>
              <a:rPr lang="fi-FI" sz="2060" dirty="0" err="1"/>
              <a:t>leksjoner</a:t>
            </a:r>
            <a:endParaRPr sz="2060" dirty="0"/>
          </a:p>
          <a:p>
            <a:pPr marL="0" lvl="0" indent="0" algn="l" rtl="0">
              <a:lnSpc>
                <a:spcPct val="70000"/>
              </a:lnSpc>
              <a:spcBef>
                <a:spcPts val="1000"/>
              </a:spcBef>
              <a:spcAft>
                <a:spcPts val="0"/>
              </a:spcAft>
              <a:buClr>
                <a:schemeClr val="dk1"/>
              </a:buClr>
              <a:buSzPts val="1800"/>
              <a:buFont typeface="Arial"/>
              <a:buNone/>
            </a:pPr>
            <a:endParaRPr sz="2060" dirty="0"/>
          </a:p>
          <a:p>
            <a:pPr marL="0" lvl="0" indent="0" algn="l" rtl="0">
              <a:lnSpc>
                <a:spcPct val="70000"/>
              </a:lnSpc>
              <a:spcBef>
                <a:spcPts val="1000"/>
              </a:spcBef>
              <a:spcAft>
                <a:spcPts val="0"/>
              </a:spcAft>
              <a:buClr>
                <a:schemeClr val="dk1"/>
              </a:buClr>
              <a:buSzPts val="1800"/>
              <a:buFont typeface="Arial"/>
              <a:buNone/>
            </a:pPr>
            <a:r>
              <a:rPr lang="sv-SE" sz="2060" dirty="0" err="1"/>
              <a:t>Dette</a:t>
            </a:r>
            <a:r>
              <a:rPr lang="sv-SE" sz="2060" dirty="0"/>
              <a:t> er en </a:t>
            </a:r>
            <a:r>
              <a:rPr lang="sv-SE" sz="2060" dirty="0" err="1"/>
              <a:t>tverrfaglig</a:t>
            </a:r>
            <a:r>
              <a:rPr lang="sv-SE" sz="2060" dirty="0"/>
              <a:t> plan for </a:t>
            </a:r>
            <a:r>
              <a:rPr lang="sv-SE" sz="2060" dirty="0" err="1"/>
              <a:t>arbeid</a:t>
            </a:r>
            <a:r>
              <a:rPr lang="sv-SE" sz="2060" dirty="0"/>
              <a:t> med </a:t>
            </a:r>
            <a:r>
              <a:rPr lang="sv-SE" sz="2060" dirty="0" err="1"/>
              <a:t>samfunnsfag</a:t>
            </a:r>
            <a:r>
              <a:rPr lang="sv-SE" sz="2060" dirty="0"/>
              <a:t>, mat </a:t>
            </a:r>
            <a:r>
              <a:rPr lang="sv-SE" sz="2060" dirty="0" err="1"/>
              <a:t>og</a:t>
            </a:r>
            <a:r>
              <a:rPr lang="sv-SE" sz="2060" dirty="0"/>
              <a:t> </a:t>
            </a:r>
            <a:r>
              <a:rPr lang="sv-SE" sz="2060" dirty="0" err="1"/>
              <a:t>helse</a:t>
            </a:r>
            <a:r>
              <a:rPr lang="sv-SE" sz="2060" dirty="0"/>
              <a:t> samt norsk (litteratur).</a:t>
            </a:r>
          </a:p>
          <a:p>
            <a:pPr marL="0" lvl="0" indent="0" algn="l" rtl="0">
              <a:lnSpc>
                <a:spcPct val="70000"/>
              </a:lnSpc>
              <a:spcBef>
                <a:spcPts val="1000"/>
              </a:spcBef>
              <a:spcAft>
                <a:spcPts val="0"/>
              </a:spcAft>
              <a:buClr>
                <a:schemeClr val="dk1"/>
              </a:buClr>
              <a:buSzPts val="1800"/>
              <a:buFont typeface="Arial"/>
              <a:buNone/>
            </a:pPr>
            <a:endParaRPr sz="2060" b="1" dirty="0">
              <a:latin typeface="Montserrat"/>
              <a:ea typeface="Montserrat"/>
              <a:cs typeface="Montserrat"/>
              <a:sym typeface="Montserrat"/>
            </a:endParaRPr>
          </a:p>
          <a:p>
            <a:pPr marL="0" lvl="0" indent="0" algn="l" rtl="0">
              <a:lnSpc>
                <a:spcPct val="70000"/>
              </a:lnSpc>
              <a:spcBef>
                <a:spcPts val="1000"/>
              </a:spcBef>
              <a:spcAft>
                <a:spcPts val="0"/>
              </a:spcAft>
              <a:buClr>
                <a:schemeClr val="dk1"/>
              </a:buClr>
              <a:buSzPts val="1800"/>
              <a:buFont typeface="Arial"/>
              <a:buNone/>
            </a:pPr>
            <a:r>
              <a:rPr lang="fi-FI" sz="2060" b="1" dirty="0" err="1">
                <a:latin typeface="Montserrat"/>
                <a:ea typeface="Montserrat"/>
                <a:cs typeface="Montserrat"/>
                <a:sym typeface="Montserrat"/>
              </a:rPr>
              <a:t>Fokusområder</a:t>
            </a:r>
            <a:r>
              <a:rPr lang="fi-FI" sz="2060" b="1" dirty="0">
                <a:latin typeface="Montserrat"/>
                <a:ea typeface="Montserrat"/>
                <a:cs typeface="Montserrat"/>
                <a:sym typeface="Montserrat"/>
              </a:rPr>
              <a:t>/</a:t>
            </a:r>
            <a:r>
              <a:rPr lang="fi-FI" sz="2060" b="1" dirty="0" err="1">
                <a:latin typeface="Montserrat"/>
                <a:ea typeface="Montserrat"/>
                <a:cs typeface="Montserrat"/>
                <a:sym typeface="Montserrat"/>
              </a:rPr>
              <a:t>begrep</a:t>
            </a:r>
            <a:r>
              <a:rPr lang="fi-FI" sz="2060" b="1" dirty="0">
                <a:latin typeface="Montserrat"/>
                <a:ea typeface="Montserrat"/>
                <a:cs typeface="Montserrat"/>
                <a:sym typeface="Montserrat"/>
              </a:rPr>
              <a:t>:</a:t>
            </a:r>
            <a:r>
              <a:rPr lang="fi-FI" sz="2060" dirty="0"/>
              <a:t> </a:t>
            </a:r>
            <a:r>
              <a:rPr lang="fi-FI" sz="2060" dirty="0" err="1"/>
              <a:t>Forbruk</a:t>
            </a:r>
            <a:r>
              <a:rPr lang="fi-FI" sz="2060" dirty="0"/>
              <a:t>, </a:t>
            </a:r>
            <a:r>
              <a:rPr lang="fi-FI" sz="2060" dirty="0" err="1"/>
              <a:t>Matsvinn</a:t>
            </a:r>
            <a:endParaRPr sz="2060" dirty="0"/>
          </a:p>
          <a:p>
            <a:pPr marL="0" lvl="0" indent="0" algn="l" rtl="0">
              <a:lnSpc>
                <a:spcPct val="70000"/>
              </a:lnSpc>
              <a:spcBef>
                <a:spcPts val="1000"/>
              </a:spcBef>
              <a:spcAft>
                <a:spcPts val="0"/>
              </a:spcAft>
              <a:buClr>
                <a:schemeClr val="dk1"/>
              </a:buClr>
              <a:buSzPts val="1800"/>
              <a:buFont typeface="Arial"/>
              <a:buNone/>
            </a:pPr>
            <a:endParaRPr sz="2060" dirty="0"/>
          </a:p>
          <a:p>
            <a:pPr marL="0" lvl="0" indent="0" algn="l" rtl="0">
              <a:lnSpc>
                <a:spcPct val="70000"/>
              </a:lnSpc>
              <a:spcBef>
                <a:spcPts val="1000"/>
              </a:spcBef>
              <a:spcAft>
                <a:spcPts val="0"/>
              </a:spcAft>
              <a:buClr>
                <a:schemeClr val="dk1"/>
              </a:buClr>
              <a:buSzPts val="1800"/>
              <a:buFont typeface="Arial"/>
              <a:buNone/>
            </a:pPr>
            <a:r>
              <a:rPr lang="fi-FI" sz="2060" i="1" dirty="0"/>
              <a:t>Vi </a:t>
            </a:r>
            <a:r>
              <a:rPr lang="fi-FI" sz="2060" i="1" dirty="0" err="1"/>
              <a:t>kommer</a:t>
            </a:r>
            <a:r>
              <a:rPr lang="fi-FI" sz="2060" i="1" dirty="0"/>
              <a:t> </a:t>
            </a:r>
            <a:r>
              <a:rPr lang="fi-FI" sz="2060" i="1" dirty="0" err="1"/>
              <a:t>til</a:t>
            </a:r>
            <a:r>
              <a:rPr lang="fi-FI" sz="2060" i="1" dirty="0"/>
              <a:t> å </a:t>
            </a:r>
            <a:r>
              <a:rPr lang="fi-FI" sz="2060" i="1" dirty="0" err="1"/>
              <a:t>avslutte</a:t>
            </a:r>
            <a:r>
              <a:rPr lang="fi-FI" sz="2060" i="1" dirty="0"/>
              <a:t> </a:t>
            </a:r>
            <a:r>
              <a:rPr lang="fi-FI" sz="2060" i="1" dirty="0" err="1"/>
              <a:t>helheten</a:t>
            </a:r>
            <a:r>
              <a:rPr lang="fi-FI" sz="2060" i="1" dirty="0"/>
              <a:t> </a:t>
            </a:r>
            <a:r>
              <a:rPr lang="fi-FI" sz="2060" i="1" dirty="0" err="1"/>
              <a:t>med</a:t>
            </a:r>
            <a:r>
              <a:rPr lang="fi-FI" sz="2060" i="1" dirty="0"/>
              <a:t> en </a:t>
            </a:r>
            <a:r>
              <a:rPr lang="fi-FI" sz="2060" i="1" dirty="0" err="1"/>
              <a:t>temakveld</a:t>
            </a:r>
            <a:r>
              <a:rPr lang="fi-FI" sz="2060" i="1" dirty="0"/>
              <a:t> </a:t>
            </a:r>
            <a:br>
              <a:rPr lang="fi-FI" sz="2060" i="1" dirty="0"/>
            </a:br>
            <a:r>
              <a:rPr lang="fi-FI" sz="2060" i="1" dirty="0" err="1"/>
              <a:t>der</a:t>
            </a:r>
            <a:r>
              <a:rPr lang="fi-FI" sz="2060" i="1" dirty="0"/>
              <a:t> elevene </a:t>
            </a:r>
            <a:r>
              <a:rPr lang="fi-FI" sz="2060" i="1" dirty="0" err="1"/>
              <a:t>presenterer</a:t>
            </a:r>
            <a:r>
              <a:rPr lang="fi-FI" sz="2060" i="1" dirty="0"/>
              <a:t> </a:t>
            </a:r>
            <a:r>
              <a:rPr lang="fi-FI" sz="2060" i="1" dirty="0" err="1"/>
              <a:t>och</a:t>
            </a:r>
            <a:r>
              <a:rPr lang="fi-FI" sz="2060" i="1" dirty="0"/>
              <a:t> </a:t>
            </a:r>
            <a:r>
              <a:rPr lang="fi-FI" sz="2060" i="1" dirty="0" err="1"/>
              <a:t>oppsummerer</a:t>
            </a:r>
            <a:r>
              <a:rPr lang="fi-FI" sz="2060" i="1" dirty="0"/>
              <a:t> </a:t>
            </a:r>
            <a:r>
              <a:rPr lang="fi-FI" sz="2060" i="1" dirty="0" err="1"/>
              <a:t>temarbeidet</a:t>
            </a:r>
            <a:r>
              <a:rPr lang="fi-FI" sz="2060" i="1" dirty="0"/>
              <a:t> </a:t>
            </a:r>
            <a:br>
              <a:rPr lang="fi-FI" sz="2060" i="1" dirty="0"/>
            </a:br>
            <a:r>
              <a:rPr lang="fi-FI" sz="2060" i="1" dirty="0"/>
              <a:t>for </a:t>
            </a:r>
            <a:r>
              <a:rPr lang="fi-FI" sz="2060" i="1" dirty="0" err="1"/>
              <a:t>foreldrene</a:t>
            </a:r>
            <a:r>
              <a:rPr lang="fi-FI" sz="2060" i="1" dirty="0"/>
              <a:t> sine.</a:t>
            </a:r>
            <a:endParaRPr i="1" dirty="0"/>
          </a:p>
        </p:txBody>
      </p:sp>
      <p:pic>
        <p:nvPicPr>
          <p:cNvPr id="233" name="Google Shape;233;g3501764105c_1_42" title="Skærmbillede 2025-04-25 kl. 13.16.49.png"/>
          <p:cNvPicPr preferRelativeResize="0"/>
          <p:nvPr/>
        </p:nvPicPr>
        <p:blipFill>
          <a:blip r:embed="rId3">
            <a:alphaModFix/>
          </a:blip>
          <a:stretch>
            <a:fillRect/>
          </a:stretch>
        </p:blipFill>
        <p:spPr>
          <a:xfrm>
            <a:off x="11695050" y="93750"/>
            <a:ext cx="413050" cy="260525"/>
          </a:xfrm>
          <a:prstGeom prst="rect">
            <a:avLst/>
          </a:prstGeom>
          <a:noFill/>
          <a:ln>
            <a:noFill/>
          </a:ln>
        </p:spPr>
      </p:pic>
      <p:pic>
        <p:nvPicPr>
          <p:cNvPr id="3" name="Kuva 2">
            <a:extLst>
              <a:ext uri="{FF2B5EF4-FFF2-40B4-BE49-F238E27FC236}">
                <a16:creationId xmlns:a16="http://schemas.microsoft.com/office/drawing/2014/main" id="{C50E1C5B-4941-6BAB-0DD6-E5D78AEC46AC}"/>
              </a:ext>
            </a:extLst>
          </p:cNvPr>
          <p:cNvPicPr>
            <a:picLocks noChangeAspect="1"/>
          </p:cNvPicPr>
          <p:nvPr/>
        </p:nvPicPr>
        <p:blipFill>
          <a:blip r:embed="rId4"/>
          <a:stretch>
            <a:fillRect/>
          </a:stretch>
        </p:blipFill>
        <p:spPr>
          <a:xfrm>
            <a:off x="9498650" y="4354242"/>
            <a:ext cx="1855150" cy="186931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3501764105c_4_1"/>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err="1"/>
              <a:t>Formål</a:t>
            </a:r>
            <a:r>
              <a:rPr lang="fi-FI" dirty="0"/>
              <a:t> (</a:t>
            </a:r>
            <a:r>
              <a:rPr lang="fi-FI" dirty="0" err="1"/>
              <a:t>Hvorfor</a:t>
            </a:r>
            <a:r>
              <a:rPr lang="fi-FI" dirty="0"/>
              <a:t> </a:t>
            </a:r>
            <a:r>
              <a:rPr lang="fi-FI" dirty="0" err="1"/>
              <a:t>skal</a:t>
            </a:r>
            <a:r>
              <a:rPr lang="fi-FI" dirty="0"/>
              <a:t> vi </a:t>
            </a:r>
            <a:r>
              <a:rPr lang="nb-NO" dirty="0"/>
              <a:t>lære</a:t>
            </a:r>
            <a:r>
              <a:rPr lang="fi-FI" dirty="0"/>
              <a:t> </a:t>
            </a:r>
            <a:r>
              <a:rPr lang="fi-FI" dirty="0" err="1"/>
              <a:t>om</a:t>
            </a:r>
            <a:r>
              <a:rPr lang="fi-FI" dirty="0"/>
              <a:t> </a:t>
            </a:r>
            <a:r>
              <a:rPr lang="fi-FI" dirty="0" err="1"/>
              <a:t>dette</a:t>
            </a:r>
            <a:r>
              <a:rPr lang="fi-FI" dirty="0"/>
              <a:t>?)</a:t>
            </a:r>
            <a:endParaRPr dirty="0"/>
          </a:p>
        </p:txBody>
      </p:sp>
      <p:sp>
        <p:nvSpPr>
          <p:cNvPr id="240" name="Google Shape;240;g3501764105c_4_1"/>
          <p:cNvSpPr txBox="1">
            <a:spLocks noGrp="1"/>
          </p:cNvSpPr>
          <p:nvPr>
            <p:ph type="body" idx="1"/>
          </p:nvPr>
        </p:nvSpPr>
        <p:spPr>
          <a:xfrm>
            <a:off x="838200" y="1825625"/>
            <a:ext cx="5747535"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sz="2400" dirty="0"/>
          </a:p>
          <a:p>
            <a:pPr marL="0" lvl="0" indent="0" algn="l" rtl="0">
              <a:spcBef>
                <a:spcPts val="1000"/>
              </a:spcBef>
              <a:spcAft>
                <a:spcPts val="0"/>
              </a:spcAft>
              <a:buNone/>
            </a:pPr>
            <a:r>
              <a:rPr lang="nb-NO" sz="2400" dirty="0"/>
              <a:t>Slik at du kan forstå at ikke alle har nok mat, og at du kan lære hvordan vi sammen kan ta vare på mat, hjelpe andre og ta ansvar for en mer rettferdig og bærekraftig verden.</a:t>
            </a:r>
            <a:endParaRPr lang="fi-FI" sz="2400" dirty="0"/>
          </a:p>
        </p:txBody>
      </p:sp>
      <p:pic>
        <p:nvPicPr>
          <p:cNvPr id="241" name="Google Shape;241;g3501764105c_4_1" title="Billede1.png"/>
          <p:cNvPicPr preferRelativeResize="0"/>
          <p:nvPr/>
        </p:nvPicPr>
        <p:blipFill rotWithShape="1">
          <a:blip r:embed="rId3">
            <a:alphaModFix/>
          </a:blip>
          <a:srcRect l="-1033" t="-14017" r="-8928" b="2856"/>
          <a:stretch/>
        </p:blipFill>
        <p:spPr>
          <a:xfrm>
            <a:off x="7349300" y="1084263"/>
            <a:ext cx="4639075" cy="4689475"/>
          </a:xfrm>
          <a:prstGeom prst="rect">
            <a:avLst/>
          </a:prstGeom>
          <a:noFill/>
          <a:ln>
            <a:noFill/>
          </a:ln>
        </p:spPr>
      </p:pic>
      <p:pic>
        <p:nvPicPr>
          <p:cNvPr id="242" name="Google Shape;242;g3501764105c_4_1" title="Skærmbillede 2025-04-25 kl. 13.16.49.png"/>
          <p:cNvPicPr preferRelativeResize="0"/>
          <p:nvPr/>
        </p:nvPicPr>
        <p:blipFill>
          <a:blip r:embed="rId4">
            <a:alphaModFix/>
          </a:blip>
          <a:stretch>
            <a:fillRect/>
          </a:stretch>
        </p:blipFill>
        <p:spPr>
          <a:xfrm>
            <a:off x="11695050" y="93750"/>
            <a:ext cx="413050" cy="260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3501764105c_0_33"/>
          <p:cNvSpPr txBox="1">
            <a:spLocks noGrp="1"/>
          </p:cNvSpPr>
          <p:nvPr>
            <p:ph type="title"/>
          </p:nvPr>
        </p:nvSpPr>
        <p:spPr>
          <a:xfrm>
            <a:off x="838200" y="610650"/>
            <a:ext cx="10515600" cy="1325700"/>
          </a:xfrm>
          <a:prstGeom prst="rect">
            <a:avLst/>
          </a:prstGeom>
        </p:spPr>
        <p:txBody>
          <a:bodyPr spcFirstLastPara="1" wrap="square" lIns="91425" tIns="45700" rIns="91425" bIns="45700" anchor="ctr" anchorCtr="0">
            <a:normAutofit/>
          </a:bodyPr>
          <a:lstStyle/>
          <a:p>
            <a:pPr marL="0" marR="38100" lvl="0" indent="0" algn="l" rtl="0">
              <a:lnSpc>
                <a:spcPct val="128571"/>
              </a:lnSpc>
              <a:spcBef>
                <a:spcPts val="0"/>
              </a:spcBef>
              <a:spcAft>
                <a:spcPts val="0"/>
              </a:spcAft>
              <a:buNone/>
            </a:pPr>
            <a:r>
              <a:rPr lang="fi-FI" dirty="0" err="1">
                <a:solidFill>
                  <a:srgbClr val="1F1F1F"/>
                </a:solidFill>
              </a:rPr>
              <a:t>Hvorfor</a:t>
            </a:r>
            <a:r>
              <a:rPr lang="fi-FI" dirty="0">
                <a:solidFill>
                  <a:srgbClr val="1F1F1F"/>
                </a:solidFill>
              </a:rPr>
              <a:t> «</a:t>
            </a:r>
            <a:r>
              <a:rPr lang="fi-FI" dirty="0" err="1">
                <a:solidFill>
                  <a:srgbClr val="1F1F1F"/>
                </a:solidFill>
              </a:rPr>
              <a:t>utrydde</a:t>
            </a:r>
            <a:r>
              <a:rPr lang="fi-FI" dirty="0">
                <a:solidFill>
                  <a:srgbClr val="1F1F1F"/>
                </a:solidFill>
              </a:rPr>
              <a:t> </a:t>
            </a:r>
            <a:r>
              <a:rPr lang="fi-FI" dirty="0" err="1">
                <a:solidFill>
                  <a:srgbClr val="1F1F1F"/>
                </a:solidFill>
              </a:rPr>
              <a:t>sult</a:t>
            </a:r>
            <a:r>
              <a:rPr lang="fi-FI" dirty="0">
                <a:solidFill>
                  <a:srgbClr val="1F1F1F"/>
                </a:solidFill>
              </a:rPr>
              <a:t>»?</a:t>
            </a:r>
            <a:endParaRPr dirty="0"/>
          </a:p>
        </p:txBody>
      </p:sp>
      <p:sp>
        <p:nvSpPr>
          <p:cNvPr id="248" name="Google Shape;248;g3501764105c_0_33"/>
          <p:cNvSpPr txBox="1">
            <a:spLocks noGrp="1"/>
          </p:cNvSpPr>
          <p:nvPr>
            <p:ph type="body" idx="1"/>
          </p:nvPr>
        </p:nvSpPr>
        <p:spPr>
          <a:xfrm>
            <a:off x="838201" y="1973860"/>
            <a:ext cx="7668802" cy="3610640"/>
          </a:xfrm>
          <a:prstGeom prst="rect">
            <a:avLst/>
          </a:prstGeom>
        </p:spPr>
        <p:txBody>
          <a:bodyPr spcFirstLastPara="1" wrap="square" lIns="91425" tIns="45700" rIns="91425" bIns="45700" anchor="t" anchorCtr="0">
            <a:normAutofit/>
          </a:bodyPr>
          <a:lstStyle/>
          <a:p>
            <a:pPr marL="520700" lvl="0" indent="-457200">
              <a:lnSpc>
                <a:spcPct val="200000"/>
              </a:lnSpc>
              <a:buClr>
                <a:srgbClr val="1F1F1F"/>
              </a:buClr>
              <a:buSzPct val="100000"/>
              <a:buFont typeface="+mj-lt"/>
              <a:buAutoNum type="arabicPeriod"/>
            </a:pPr>
            <a:r>
              <a:rPr lang="nb-NO" sz="2000" dirty="0">
                <a:solidFill>
                  <a:srgbClr val="1F1F1F"/>
                </a:solidFill>
                <a:latin typeface="Montserrat Light" panose="00000400000000000000" pitchFamily="50" charset="0"/>
                <a:ea typeface="Montserrat"/>
                <a:cs typeface="Montserrat"/>
                <a:sym typeface="Montserrat"/>
              </a:rPr>
              <a:t>Du vil få kunnskap om ett eller flere av de 17 bærekraftsmålene. </a:t>
            </a:r>
          </a:p>
          <a:p>
            <a:pPr marL="520700" lvl="0" indent="-457200">
              <a:lnSpc>
                <a:spcPct val="200000"/>
              </a:lnSpc>
              <a:buClr>
                <a:srgbClr val="1F1F1F"/>
              </a:buClr>
              <a:buSzPct val="100000"/>
              <a:buFont typeface="+mj-lt"/>
              <a:buAutoNum type="arabicPeriod"/>
            </a:pPr>
            <a:r>
              <a:rPr lang="nb-NO" sz="2000" dirty="0">
                <a:solidFill>
                  <a:srgbClr val="1F1F1F"/>
                </a:solidFill>
                <a:latin typeface="Montserrat Light" panose="00000400000000000000" pitchFamily="50" charset="0"/>
                <a:ea typeface="Montserrat"/>
                <a:cs typeface="Montserrat"/>
                <a:sym typeface="Montserrat"/>
              </a:rPr>
              <a:t>Du vil få en forståelse av verden rundt deg. </a:t>
            </a:r>
          </a:p>
          <a:p>
            <a:pPr marL="520700" lvl="0" indent="-457200">
              <a:lnSpc>
                <a:spcPct val="200000"/>
              </a:lnSpc>
              <a:buClr>
                <a:srgbClr val="1F1F1F"/>
              </a:buClr>
              <a:buSzPct val="100000"/>
              <a:buFont typeface="+mj-lt"/>
              <a:buAutoNum type="arabicPeriod"/>
            </a:pPr>
            <a:r>
              <a:rPr lang="nb-NO" sz="2000" dirty="0">
                <a:solidFill>
                  <a:srgbClr val="1F1F1F"/>
                </a:solidFill>
                <a:latin typeface="Montserrat Light" panose="00000400000000000000" pitchFamily="50" charset="0"/>
                <a:ea typeface="Montserrat"/>
                <a:cs typeface="Montserrat"/>
                <a:sym typeface="Montserrat"/>
              </a:rPr>
              <a:t>Du vil få kunnskap om hvordan man kan jobbe med mat på en praktisk måte.</a:t>
            </a:r>
            <a:endParaRPr sz="2000" dirty="0">
              <a:latin typeface="Montserrat Light" panose="00000400000000000000" pitchFamily="50" charset="0"/>
            </a:endParaRPr>
          </a:p>
        </p:txBody>
      </p:sp>
      <p:pic>
        <p:nvPicPr>
          <p:cNvPr id="249" name="Google Shape;249;g3501764105c_0_33" title="Skærmbillede 2025-04-25 kl. 13.16.49.png"/>
          <p:cNvPicPr preferRelativeResize="0"/>
          <p:nvPr/>
        </p:nvPicPr>
        <p:blipFill>
          <a:blip r:embed="rId3">
            <a:alphaModFix/>
          </a:blip>
          <a:stretch>
            <a:fillRect/>
          </a:stretch>
        </p:blipFill>
        <p:spPr>
          <a:xfrm>
            <a:off x="11695050" y="93750"/>
            <a:ext cx="413050" cy="260525"/>
          </a:xfrm>
          <a:prstGeom prst="rect">
            <a:avLst/>
          </a:prstGeom>
          <a:noFill/>
          <a:ln>
            <a:noFill/>
          </a:ln>
        </p:spPr>
      </p:pic>
      <p:pic>
        <p:nvPicPr>
          <p:cNvPr id="250" name="Google Shape;250;g3501764105c_0_33" title="Skærmbillede 2025-04-25 kl. 13.37.49.png"/>
          <p:cNvPicPr preferRelativeResize="0"/>
          <p:nvPr/>
        </p:nvPicPr>
        <p:blipFill>
          <a:blip r:embed="rId4">
            <a:alphaModFix/>
          </a:blip>
          <a:stretch>
            <a:fillRect/>
          </a:stretch>
        </p:blipFill>
        <p:spPr>
          <a:xfrm>
            <a:off x="9011400" y="4247950"/>
            <a:ext cx="2745550" cy="22275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g3501764105c_1_59"/>
          <p:cNvSpPr txBox="1">
            <a:spLocks noGrp="1"/>
          </p:cNvSpPr>
          <p:nvPr>
            <p:ph type="title"/>
          </p:nvPr>
        </p:nvSpPr>
        <p:spPr>
          <a:xfrm>
            <a:off x="838200" y="72472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sz="4800" dirty="0" err="1"/>
              <a:t>Struktur</a:t>
            </a:r>
            <a:br>
              <a:rPr lang="fi-FI" sz="4800" dirty="0"/>
            </a:br>
            <a:r>
              <a:rPr lang="fi-FI" sz="3600" dirty="0" err="1"/>
              <a:t>leksjon</a:t>
            </a:r>
            <a:r>
              <a:rPr lang="fi-FI" sz="3600" dirty="0"/>
              <a:t> 1+2</a:t>
            </a:r>
            <a:endParaRPr sz="3600" dirty="0"/>
          </a:p>
        </p:txBody>
      </p:sp>
      <p:sp>
        <p:nvSpPr>
          <p:cNvPr id="256" name="Google Shape;256;g3501764105c_1_59"/>
          <p:cNvSpPr txBox="1">
            <a:spLocks noGrp="1"/>
          </p:cNvSpPr>
          <p:nvPr>
            <p:ph type="body" idx="1"/>
          </p:nvPr>
        </p:nvSpPr>
        <p:spPr>
          <a:xfrm>
            <a:off x="838200" y="229248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fi-FI" sz="2000" b="1" dirty="0" err="1">
                <a:latin typeface="Montserrat Light" panose="00000400000000000000" pitchFamily="50" charset="0"/>
                <a:ea typeface="Montserrat"/>
                <a:cs typeface="Montserrat"/>
                <a:sym typeface="Montserrat"/>
              </a:rPr>
              <a:t>Introduksjon</a:t>
            </a:r>
            <a:br>
              <a:rPr lang="fi-FI" sz="2000" dirty="0">
                <a:latin typeface="Montserrat Light" panose="00000400000000000000" pitchFamily="50" charset="0"/>
              </a:rPr>
            </a:br>
            <a:r>
              <a:rPr lang="fi-FI" sz="2000" dirty="0" err="1">
                <a:latin typeface="Montserrat Light" panose="00000400000000000000" pitchFamily="50" charset="0"/>
              </a:rPr>
              <a:t>Diskusjon</a:t>
            </a:r>
            <a:r>
              <a:rPr lang="fi-FI" sz="2000" dirty="0">
                <a:latin typeface="Montserrat Light" panose="00000400000000000000" pitchFamily="50" charset="0"/>
              </a:rPr>
              <a:t> i </a:t>
            </a:r>
            <a:r>
              <a:rPr lang="fi-FI" sz="2000" dirty="0" err="1">
                <a:latin typeface="Montserrat Light" panose="00000400000000000000" pitchFamily="50" charset="0"/>
              </a:rPr>
              <a:t>klassen</a:t>
            </a:r>
            <a:r>
              <a:rPr lang="fi-FI" sz="2000" dirty="0">
                <a:latin typeface="Montserrat Light" panose="00000400000000000000" pitchFamily="50" charset="0"/>
              </a:rPr>
              <a:t> </a:t>
            </a:r>
            <a:r>
              <a:rPr lang="fi-FI" sz="2000" dirty="0" err="1">
                <a:latin typeface="Montserrat Light" panose="00000400000000000000" pitchFamily="50" charset="0"/>
              </a:rPr>
              <a:t>om</a:t>
            </a:r>
            <a:r>
              <a:rPr lang="fi-FI" sz="2000" dirty="0">
                <a:latin typeface="Montserrat Light" panose="00000400000000000000" pitchFamily="50" charset="0"/>
              </a:rPr>
              <a:t> </a:t>
            </a:r>
            <a:r>
              <a:rPr lang="fi-FI" sz="2000" dirty="0" err="1">
                <a:latin typeface="Montserrat Light" panose="00000400000000000000" pitchFamily="50" charset="0"/>
              </a:rPr>
              <a:t>det</a:t>
            </a:r>
            <a:r>
              <a:rPr lang="fi-FI" sz="2000" dirty="0">
                <a:latin typeface="Montserrat Light" panose="00000400000000000000" pitchFamily="50" charset="0"/>
              </a:rPr>
              <a:t> </a:t>
            </a:r>
            <a:r>
              <a:rPr lang="fi-FI" sz="2000" dirty="0" err="1">
                <a:latin typeface="Montserrat Light" panose="00000400000000000000" pitchFamily="50" charset="0"/>
              </a:rPr>
              <a:t>som</a:t>
            </a:r>
            <a:r>
              <a:rPr lang="fi-FI" sz="2000" dirty="0">
                <a:latin typeface="Montserrat Light" panose="00000400000000000000" pitchFamily="50" charset="0"/>
              </a:rPr>
              <a:t> elevene </a:t>
            </a:r>
            <a:r>
              <a:rPr lang="fi-FI" sz="2000" dirty="0" err="1">
                <a:latin typeface="Montserrat Light" panose="00000400000000000000" pitchFamily="50" charset="0"/>
              </a:rPr>
              <a:t>allerede</a:t>
            </a:r>
            <a:r>
              <a:rPr lang="fi-FI" sz="2000" dirty="0">
                <a:latin typeface="Montserrat Light" panose="00000400000000000000" pitchFamily="50" charset="0"/>
              </a:rPr>
              <a:t> </a:t>
            </a:r>
            <a:r>
              <a:rPr lang="fi-FI" sz="2000" dirty="0" err="1">
                <a:latin typeface="Montserrat Light" panose="00000400000000000000" pitchFamily="50" charset="0"/>
              </a:rPr>
              <a:t>vet</a:t>
            </a:r>
            <a:r>
              <a:rPr lang="fi-FI" sz="2000" dirty="0">
                <a:latin typeface="Montserrat Light" panose="00000400000000000000" pitchFamily="50" charset="0"/>
              </a:rPr>
              <a:t>.</a:t>
            </a:r>
            <a:endParaRPr sz="2000" dirty="0">
              <a:latin typeface="Montserrat Light" panose="00000400000000000000" pitchFamily="50" charset="0"/>
            </a:endParaRPr>
          </a:p>
          <a:p>
            <a:pPr marL="0" lvl="0" indent="0" algn="l" rtl="0">
              <a:spcBef>
                <a:spcPts val="1000"/>
              </a:spcBef>
              <a:spcAft>
                <a:spcPts val="0"/>
              </a:spcAft>
              <a:buNone/>
            </a:pPr>
            <a:r>
              <a:rPr lang="fi-FI" sz="2000" dirty="0" err="1">
                <a:latin typeface="Montserrat Light" panose="00000400000000000000" pitchFamily="50" charset="0"/>
              </a:rPr>
              <a:t>Avslutning</a:t>
            </a:r>
            <a:r>
              <a:rPr lang="fi-FI" sz="2000" dirty="0">
                <a:latin typeface="Montserrat Light" panose="00000400000000000000" pitchFamily="50" charset="0"/>
              </a:rPr>
              <a:t> </a:t>
            </a:r>
            <a:r>
              <a:rPr lang="fi-FI" sz="2000" dirty="0" err="1">
                <a:latin typeface="Montserrat Light" panose="00000400000000000000" pitchFamily="50" charset="0"/>
              </a:rPr>
              <a:t>på</a:t>
            </a:r>
            <a:r>
              <a:rPr lang="fi-FI" sz="2000" dirty="0">
                <a:latin typeface="Montserrat Light" panose="00000400000000000000" pitchFamily="50" charset="0"/>
              </a:rPr>
              <a:t> </a:t>
            </a:r>
            <a:r>
              <a:rPr lang="fi-FI" sz="2000" dirty="0" err="1">
                <a:latin typeface="Montserrat Light" panose="00000400000000000000" pitchFamily="50" charset="0"/>
              </a:rPr>
              <a:t>temaet</a:t>
            </a:r>
            <a:r>
              <a:rPr lang="fi-FI" sz="2000" dirty="0">
                <a:latin typeface="Montserrat Light" panose="00000400000000000000" pitchFamily="50" charset="0"/>
              </a:rPr>
              <a:t>, </a:t>
            </a:r>
            <a:r>
              <a:rPr lang="fi-FI" sz="2000" dirty="0" err="1">
                <a:latin typeface="Montserrat Light" panose="00000400000000000000" pitchFamily="50" charset="0"/>
              </a:rPr>
              <a:t>invitasjon</a:t>
            </a:r>
            <a:r>
              <a:rPr lang="fi-FI" sz="2000" dirty="0">
                <a:latin typeface="Montserrat Light" panose="00000400000000000000" pitchFamily="50" charset="0"/>
              </a:rPr>
              <a:t> </a:t>
            </a:r>
            <a:r>
              <a:rPr lang="fi-FI" sz="2000" dirty="0" err="1">
                <a:latin typeface="Montserrat Light" panose="00000400000000000000" pitchFamily="50" charset="0"/>
              </a:rPr>
              <a:t>til</a:t>
            </a:r>
            <a:r>
              <a:rPr lang="fi-FI" sz="2000" dirty="0">
                <a:latin typeface="Montserrat Light" panose="00000400000000000000" pitchFamily="50" charset="0"/>
              </a:rPr>
              <a:t> </a:t>
            </a:r>
            <a:r>
              <a:rPr lang="fi-FI" sz="2000" dirty="0" err="1">
                <a:latin typeface="Montserrat Light" panose="00000400000000000000" pitchFamily="50" charset="0"/>
              </a:rPr>
              <a:t>foreldremøte</a:t>
            </a:r>
            <a:r>
              <a:rPr lang="fi-FI" sz="2000" dirty="0">
                <a:latin typeface="Montserrat Light" panose="00000400000000000000" pitchFamily="50" charset="0"/>
              </a:rPr>
              <a:t> + </a:t>
            </a:r>
            <a:r>
              <a:rPr lang="fi-FI" sz="2000" dirty="0" err="1">
                <a:latin typeface="Montserrat Light" panose="00000400000000000000" pitchFamily="50" charset="0"/>
              </a:rPr>
              <a:t>plakater</a:t>
            </a:r>
            <a:endParaRPr lang="fi-FI" sz="2000" dirty="0">
              <a:latin typeface="Montserrat Light" panose="00000400000000000000" pitchFamily="50" charset="0"/>
            </a:endParaRPr>
          </a:p>
          <a:p>
            <a:pPr marL="0" lvl="0" indent="0" algn="l" rtl="0">
              <a:spcBef>
                <a:spcPts val="1000"/>
              </a:spcBef>
              <a:spcAft>
                <a:spcPts val="0"/>
              </a:spcAft>
              <a:buNone/>
            </a:pPr>
            <a:endParaRPr lang="fi-FI" sz="2000" dirty="0">
              <a:latin typeface="Montserrat Light" panose="00000400000000000000" pitchFamily="50" charset="0"/>
            </a:endParaRPr>
          </a:p>
          <a:p>
            <a:pPr marL="0" lvl="0" indent="0" algn="l" rtl="0">
              <a:spcBef>
                <a:spcPts val="1000"/>
              </a:spcBef>
              <a:spcAft>
                <a:spcPts val="0"/>
              </a:spcAft>
              <a:buNone/>
            </a:pPr>
            <a:r>
              <a:rPr lang="fi-FI" sz="2000" b="1" dirty="0" err="1">
                <a:latin typeface="Montserrat Light" panose="00000400000000000000" pitchFamily="50" charset="0"/>
                <a:ea typeface="Montserrat"/>
                <a:cs typeface="Montserrat"/>
                <a:sym typeface="Montserrat"/>
              </a:rPr>
              <a:t>Videointroduksjon</a:t>
            </a:r>
            <a:endParaRPr sz="2000" dirty="0">
              <a:latin typeface="Montserrat Light" panose="00000400000000000000" pitchFamily="50" charset="0"/>
            </a:endParaRPr>
          </a:p>
          <a:p>
            <a:pPr marL="0" lvl="0" indent="0" algn="l" rtl="0">
              <a:spcBef>
                <a:spcPts val="1000"/>
              </a:spcBef>
              <a:spcAft>
                <a:spcPts val="0"/>
              </a:spcAft>
              <a:buNone/>
            </a:pPr>
            <a:r>
              <a:rPr lang="fi-FI" sz="2000" dirty="0" err="1">
                <a:latin typeface="Montserrat Light" panose="00000400000000000000" pitchFamily="50" charset="0"/>
              </a:rPr>
              <a:t>Bærekraftsmål</a:t>
            </a:r>
            <a:r>
              <a:rPr lang="fi-FI" sz="2000" dirty="0">
                <a:latin typeface="Montserrat Light" panose="00000400000000000000" pitchFamily="50" charset="0"/>
              </a:rPr>
              <a:t> 2 - </a:t>
            </a:r>
            <a:r>
              <a:rPr lang="fi-FI" sz="2000" dirty="0" err="1">
                <a:latin typeface="Montserrat Light" panose="00000400000000000000" pitchFamily="50" charset="0"/>
              </a:rPr>
              <a:t>Utrydde</a:t>
            </a:r>
            <a:r>
              <a:rPr lang="fi-FI" sz="2000" dirty="0">
                <a:latin typeface="Montserrat Light" panose="00000400000000000000" pitchFamily="50" charset="0"/>
              </a:rPr>
              <a:t> </a:t>
            </a:r>
            <a:r>
              <a:rPr lang="fi-FI" sz="2000" dirty="0" err="1">
                <a:latin typeface="Montserrat Light" panose="00000400000000000000" pitchFamily="50" charset="0"/>
              </a:rPr>
              <a:t>sult</a:t>
            </a:r>
            <a:br>
              <a:rPr lang="fi-FI" sz="2000" dirty="0">
                <a:latin typeface="Montserrat Light" panose="00000400000000000000" pitchFamily="50" charset="0"/>
              </a:rPr>
            </a:br>
            <a:endParaRPr sz="2000" dirty="0">
              <a:latin typeface="Montserrat Light" panose="00000400000000000000" pitchFamily="50" charset="0"/>
            </a:endParaRPr>
          </a:p>
          <a:p>
            <a:pPr marL="0" lvl="0" indent="0" algn="l" rtl="0">
              <a:spcBef>
                <a:spcPts val="1000"/>
              </a:spcBef>
              <a:spcAft>
                <a:spcPts val="0"/>
              </a:spcAft>
              <a:buNone/>
            </a:pPr>
            <a:r>
              <a:rPr lang="fi-FI" sz="2000" b="1" dirty="0" err="1">
                <a:latin typeface="Montserrat Light" panose="00000400000000000000" pitchFamily="50" charset="0"/>
                <a:ea typeface="Montserrat"/>
                <a:cs typeface="Montserrat"/>
                <a:sym typeface="Montserrat"/>
              </a:rPr>
              <a:t>Dialogpause</a:t>
            </a:r>
            <a:r>
              <a:rPr lang="fi-FI" sz="2000" b="1" dirty="0">
                <a:latin typeface="Montserrat Light" panose="00000400000000000000" pitchFamily="50" charset="0"/>
                <a:ea typeface="Montserrat"/>
                <a:cs typeface="Montserrat"/>
                <a:sym typeface="Montserrat"/>
              </a:rPr>
              <a:t> i </a:t>
            </a:r>
            <a:r>
              <a:rPr lang="fi-FI" sz="2000" b="1" dirty="0" err="1">
                <a:latin typeface="Montserrat Light" panose="00000400000000000000" pitchFamily="50" charset="0"/>
                <a:ea typeface="Montserrat"/>
                <a:cs typeface="Montserrat"/>
                <a:sym typeface="Montserrat"/>
              </a:rPr>
              <a:t>grupper</a:t>
            </a:r>
            <a:endParaRPr sz="2000" b="1" dirty="0">
              <a:latin typeface="Montserrat Light" panose="00000400000000000000" pitchFamily="50" charset="0"/>
              <a:ea typeface="Montserrat"/>
              <a:cs typeface="Montserrat"/>
              <a:sym typeface="Montserrat"/>
            </a:endParaRPr>
          </a:p>
          <a:p>
            <a:pPr marL="0" lvl="0" indent="0" algn="l" rtl="0">
              <a:spcBef>
                <a:spcPts val="1000"/>
              </a:spcBef>
              <a:spcAft>
                <a:spcPts val="0"/>
              </a:spcAft>
              <a:buNone/>
            </a:pPr>
            <a:r>
              <a:rPr lang="fi-FI" sz="2000" dirty="0" err="1">
                <a:latin typeface="Montserrat Light" panose="00000400000000000000" pitchFamily="50" charset="0"/>
              </a:rPr>
              <a:t>Gjennomgang</a:t>
            </a:r>
            <a:r>
              <a:rPr lang="fi-FI" sz="2000" dirty="0">
                <a:latin typeface="Montserrat Light" panose="00000400000000000000" pitchFamily="50" charset="0"/>
              </a:rPr>
              <a:t> av </a:t>
            </a:r>
            <a:r>
              <a:rPr lang="fi-FI" sz="2000" dirty="0" err="1">
                <a:latin typeface="Montserrat Light" panose="00000400000000000000" pitchFamily="50" charset="0"/>
              </a:rPr>
              <a:t>reglene</a:t>
            </a:r>
            <a:r>
              <a:rPr lang="fi-FI" sz="2000" dirty="0">
                <a:latin typeface="Montserrat Light" panose="00000400000000000000" pitchFamily="50" charset="0"/>
              </a:rPr>
              <a:t> for en </a:t>
            </a:r>
            <a:r>
              <a:rPr lang="fi-FI" sz="2000" dirty="0" err="1">
                <a:latin typeface="Montserrat Light" panose="00000400000000000000" pitchFamily="50" charset="0"/>
              </a:rPr>
              <a:t>dialogpause</a:t>
            </a:r>
            <a:endParaRPr sz="2000" dirty="0">
              <a:latin typeface="Montserrat Light" panose="00000400000000000000" pitchFamily="50" charset="0"/>
            </a:endParaRPr>
          </a:p>
          <a:p>
            <a:pPr marL="0" lvl="0" indent="0" algn="l" rtl="0">
              <a:spcBef>
                <a:spcPts val="1000"/>
              </a:spcBef>
              <a:spcAft>
                <a:spcPts val="0"/>
              </a:spcAft>
              <a:buNone/>
            </a:pPr>
            <a:endParaRPr sz="2000" dirty="0">
              <a:latin typeface="Montserrat Light" panose="00000400000000000000" pitchFamily="50" charset="0"/>
            </a:endParaRPr>
          </a:p>
          <a:p>
            <a:pPr marL="0" lvl="0" indent="0" algn="l" rtl="0">
              <a:spcBef>
                <a:spcPts val="1000"/>
              </a:spcBef>
              <a:spcAft>
                <a:spcPts val="0"/>
              </a:spcAft>
              <a:buNone/>
            </a:pPr>
            <a:endParaRPr sz="2000" dirty="0">
              <a:latin typeface="Montserrat Light" panose="00000400000000000000" pitchFamily="50" charset="0"/>
            </a:endParaRPr>
          </a:p>
          <a:p>
            <a:pPr marL="0" lvl="0" indent="0" algn="l" rtl="0">
              <a:spcBef>
                <a:spcPts val="1000"/>
              </a:spcBef>
              <a:spcAft>
                <a:spcPts val="0"/>
              </a:spcAft>
              <a:buNone/>
            </a:pPr>
            <a:endParaRPr sz="2000" dirty="0">
              <a:latin typeface="Montserrat Light" panose="00000400000000000000" pitchFamily="50" charset="0"/>
            </a:endParaRPr>
          </a:p>
        </p:txBody>
      </p:sp>
      <p:pic>
        <p:nvPicPr>
          <p:cNvPr id="257" name="Google Shape;257;g3501764105c_1_59" title="Skærmbillede 2025-04-25 kl. 13.16.49.png"/>
          <p:cNvPicPr preferRelativeResize="0"/>
          <p:nvPr/>
        </p:nvPicPr>
        <p:blipFill>
          <a:blip r:embed="rId3">
            <a:alphaModFix/>
          </a:blip>
          <a:stretch>
            <a:fillRect/>
          </a:stretch>
        </p:blipFill>
        <p:spPr>
          <a:xfrm>
            <a:off x="11695050" y="93750"/>
            <a:ext cx="413050" cy="260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g3501764105c_1_64"/>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endParaRPr dirty="0"/>
          </a:p>
          <a:p>
            <a:pPr marL="0" lvl="0" indent="0" algn="ctr" rtl="0">
              <a:spcBef>
                <a:spcPts val="0"/>
              </a:spcBef>
              <a:spcAft>
                <a:spcPts val="0"/>
              </a:spcAft>
              <a:buNone/>
            </a:pPr>
            <a:r>
              <a:rPr lang="fi-FI" dirty="0" err="1"/>
              <a:t>Hva</a:t>
            </a:r>
            <a:r>
              <a:rPr lang="fi-FI" dirty="0"/>
              <a:t> </a:t>
            </a:r>
            <a:r>
              <a:rPr lang="fi-FI" dirty="0" err="1"/>
              <a:t>vet</a:t>
            </a:r>
            <a:r>
              <a:rPr lang="fi-FI" dirty="0"/>
              <a:t> du </a:t>
            </a:r>
            <a:r>
              <a:rPr lang="fi-FI" dirty="0" err="1"/>
              <a:t>allerede</a:t>
            </a:r>
            <a:r>
              <a:rPr lang="fi-FI" dirty="0"/>
              <a:t>?</a:t>
            </a:r>
            <a:endParaRPr dirty="0"/>
          </a:p>
        </p:txBody>
      </p:sp>
      <p:pic>
        <p:nvPicPr>
          <p:cNvPr id="263" name="Google Shape;263;g3501764105c_1_64"/>
          <p:cNvPicPr preferRelativeResize="0"/>
          <p:nvPr/>
        </p:nvPicPr>
        <p:blipFill>
          <a:blip r:embed="rId3">
            <a:alphaModFix/>
          </a:blip>
          <a:stretch>
            <a:fillRect/>
          </a:stretch>
        </p:blipFill>
        <p:spPr>
          <a:xfrm>
            <a:off x="3938025" y="1690825"/>
            <a:ext cx="4315950" cy="4315950"/>
          </a:xfrm>
          <a:prstGeom prst="rect">
            <a:avLst/>
          </a:prstGeom>
          <a:noFill/>
          <a:ln>
            <a:noFill/>
          </a:ln>
        </p:spPr>
      </p:pic>
      <p:pic>
        <p:nvPicPr>
          <p:cNvPr id="264" name="Google Shape;264;g3501764105c_1_64" title="Skærmbillede 2025-04-25 kl. 13.16.49.png"/>
          <p:cNvPicPr preferRelativeResize="0"/>
          <p:nvPr/>
        </p:nvPicPr>
        <p:blipFill>
          <a:blip r:embed="rId4">
            <a:alphaModFix/>
          </a:blip>
          <a:stretch>
            <a:fillRect/>
          </a:stretch>
        </p:blipFill>
        <p:spPr>
          <a:xfrm>
            <a:off x="11695050" y="93750"/>
            <a:ext cx="413050" cy="260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g3501764105c_1_6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270" name="Google Shape;270;g3501764105c_1_69"/>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271" name="Google Shape;271;g3501764105c_1_69" title="Skærmbillede 2025-04-25 kl. 13.16.49.png"/>
          <p:cNvPicPr preferRelativeResize="0"/>
          <p:nvPr/>
        </p:nvPicPr>
        <p:blipFill>
          <a:blip r:embed="rId3">
            <a:alphaModFix/>
          </a:blip>
          <a:stretch>
            <a:fillRect/>
          </a:stretch>
        </p:blipFill>
        <p:spPr>
          <a:xfrm>
            <a:off x="11695050" y="93750"/>
            <a:ext cx="413050" cy="260525"/>
          </a:xfrm>
          <a:prstGeom prst="rect">
            <a:avLst/>
          </a:prstGeom>
          <a:noFill/>
          <a:ln>
            <a:noFill/>
          </a:ln>
        </p:spPr>
      </p:pic>
      <p:pic>
        <p:nvPicPr>
          <p:cNvPr id="272" name="Google Shape;272;g3501764105c_1_69" descr="Det här är serien för och med ungdomar med FN:s globala mål “Agenda 2030” i fokus. 17 ungdomar har tagit sig an varsitt mål och tolkar det på sitt sätt genom en film. Vad innebär den mest ambitiösa agendan för hållbar utveckling som världens länder någonsin antagit för en vanlig ung vuxen i Sverige i dag? &#10;&#10;______________________________&#10;&#10;Gillar du videon? Prenumerera på EFN på YouTube: https://www.youtube.com/efnekonomikanalen?sub_confirmation=1&#10;&#10;Besök gärna http://www.efn.se för mer av vårt innehåll.&#10;&#10;Twitter: https://twitter.com/efntv och https://twitter.com/efnmarknad&#10;Facebook: https://www.facebook.com/EFNTV&#10;Instagram: https://www.instagram.com/efnekonomikoll/ och https://www.instagram.com/efnaktiekoll/&#10;Linkedin: https://www.linkedin.com/company/efn/" title="Mål 2. Ingen hunger – Peters film | 17 om 17">
            <a:hlinkClick r:id="rId4"/>
          </p:cNvPr>
          <p:cNvPicPr preferRelativeResize="0"/>
          <p:nvPr/>
        </p:nvPicPr>
        <p:blipFill>
          <a:blip r:embed="rId5">
            <a:alphaModFix/>
          </a:blip>
          <a:stretch>
            <a:fillRect/>
          </a:stretch>
        </p:blipFill>
        <p:spPr>
          <a:xfrm>
            <a:off x="306550" y="365125"/>
            <a:ext cx="11572325" cy="62140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fade">
                                      <p:cBhvr>
                                        <p:cTn id="7" dur="1000"/>
                                        <p:tgtEl>
                                          <p:spTgt spid="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g31d1eb935d4_0_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43" name="Google Shape;143;g31d1eb935d4_0_3"/>
          <p:cNvSpPr txBox="1"/>
          <p:nvPr/>
        </p:nvSpPr>
        <p:spPr>
          <a:xfrm>
            <a:off x="672100" y="786450"/>
            <a:ext cx="7653000" cy="8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i-FI" sz="4000" dirty="0" err="1">
                <a:solidFill>
                  <a:schemeClr val="dk1"/>
                </a:solidFill>
                <a:latin typeface="Bebas Neue"/>
                <a:ea typeface="Bebas Neue"/>
                <a:cs typeface="Bebas Neue"/>
                <a:sym typeface="Bebas Neue"/>
              </a:rPr>
              <a:t>Spilleregler</a:t>
            </a:r>
            <a:r>
              <a:rPr lang="fi-FI" sz="4000" dirty="0">
                <a:solidFill>
                  <a:schemeClr val="dk1"/>
                </a:solidFill>
                <a:latin typeface="Bebas Neue"/>
                <a:ea typeface="Bebas Neue"/>
                <a:cs typeface="Bebas Neue"/>
                <a:sym typeface="Bebas Neue"/>
              </a:rPr>
              <a:t> for en </a:t>
            </a:r>
            <a:r>
              <a:rPr lang="fi-FI" sz="4000" dirty="0" err="1">
                <a:solidFill>
                  <a:schemeClr val="dk1"/>
                </a:solidFill>
                <a:latin typeface="Bebas Neue"/>
                <a:ea typeface="Bebas Neue"/>
                <a:cs typeface="Bebas Neue"/>
                <a:sym typeface="Bebas Neue"/>
              </a:rPr>
              <a:t>dialogpause</a:t>
            </a:r>
            <a:endParaRPr sz="4000" dirty="0">
              <a:solidFill>
                <a:schemeClr val="dk1"/>
              </a:solidFill>
              <a:latin typeface="Bebas Neue"/>
              <a:ea typeface="Bebas Neue"/>
              <a:cs typeface="Bebas Neue"/>
              <a:sym typeface="Bebas Neue"/>
            </a:endParaRPr>
          </a:p>
          <a:p>
            <a:pPr marL="0" lvl="0" indent="0" algn="l" rtl="0">
              <a:spcBef>
                <a:spcPts val="0"/>
              </a:spcBef>
              <a:spcAft>
                <a:spcPts val="0"/>
              </a:spcAft>
              <a:buNone/>
            </a:pPr>
            <a:endParaRPr sz="2800" dirty="0">
              <a:solidFill>
                <a:schemeClr val="dk1"/>
              </a:solidFill>
              <a:latin typeface="Montserrat Light"/>
              <a:ea typeface="Montserrat Light"/>
              <a:cs typeface="Montserrat Light"/>
              <a:sym typeface="Montserrat Light"/>
            </a:endParaRPr>
          </a:p>
          <a:p>
            <a:pPr marL="0" lvl="0" indent="0" algn="l" rtl="0">
              <a:lnSpc>
                <a:spcPct val="115000"/>
              </a:lnSpc>
              <a:spcBef>
                <a:spcPts val="1200"/>
              </a:spcBef>
              <a:spcAft>
                <a:spcPts val="0"/>
              </a:spcAft>
              <a:buClr>
                <a:schemeClr val="dk1"/>
              </a:buClr>
              <a:buSzPts val="1100"/>
              <a:buFont typeface="Arial"/>
              <a:buNone/>
            </a:pPr>
            <a:endParaRPr sz="1100"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100"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100" dirty="0">
              <a:solidFill>
                <a:schemeClr val="dk1"/>
              </a:solidFill>
            </a:endParaRPr>
          </a:p>
          <a:p>
            <a:pPr marL="1371600" lvl="0" indent="0" algn="l" rtl="0">
              <a:spcBef>
                <a:spcPts val="1200"/>
              </a:spcBef>
              <a:spcAft>
                <a:spcPts val="0"/>
              </a:spcAft>
              <a:buNone/>
            </a:pPr>
            <a:endParaRPr sz="2500" dirty="0">
              <a:solidFill>
                <a:schemeClr val="dk1"/>
              </a:solidFill>
              <a:latin typeface="Montserrat Light"/>
              <a:ea typeface="Montserrat Light"/>
              <a:cs typeface="Montserrat Light"/>
              <a:sym typeface="Montserrat Light"/>
            </a:endParaRPr>
          </a:p>
        </p:txBody>
      </p:sp>
      <p:pic>
        <p:nvPicPr>
          <p:cNvPr id="144" name="Google Shape;144;g31d1eb935d4_0_3"/>
          <p:cNvPicPr preferRelativeResize="0"/>
          <p:nvPr/>
        </p:nvPicPr>
        <p:blipFill>
          <a:blip r:embed="rId4">
            <a:alphaModFix/>
          </a:blip>
          <a:srcRect b="15139"/>
          <a:stretch>
            <a:fillRect/>
          </a:stretch>
        </p:blipFill>
        <p:spPr>
          <a:xfrm>
            <a:off x="9361714" y="3429000"/>
            <a:ext cx="1926487" cy="1456701"/>
          </a:xfrm>
          <a:prstGeom prst="rect">
            <a:avLst/>
          </a:prstGeom>
          <a:noFill/>
          <a:ln w="28575" cap="flat" cmpd="sng">
            <a:solidFill>
              <a:srgbClr val="F9CB9C"/>
            </a:solidFill>
            <a:prstDash val="solid"/>
            <a:round/>
            <a:headEnd type="none" w="sm" len="sm"/>
            <a:tailEnd type="none" w="sm" len="sm"/>
          </a:ln>
        </p:spPr>
      </p:pic>
      <p:sp>
        <p:nvSpPr>
          <p:cNvPr id="145" name="Google Shape;145;g31d1eb935d4_0_3"/>
          <p:cNvSpPr txBox="1"/>
          <p:nvPr/>
        </p:nvSpPr>
        <p:spPr>
          <a:xfrm>
            <a:off x="672100" y="1619125"/>
            <a:ext cx="7212982" cy="4656900"/>
          </a:xfrm>
          <a:prstGeom prst="rect">
            <a:avLst/>
          </a:prstGeom>
          <a:noFill/>
          <a:ln>
            <a:noFill/>
          </a:ln>
        </p:spPr>
        <p:txBody>
          <a:bodyPr spcFirstLastPara="1" wrap="square" lIns="91425" tIns="91425" rIns="91425" bIns="91425" anchor="t" anchorCtr="0">
            <a:noAutofit/>
          </a:bodyPr>
          <a:lstStyle/>
          <a:p>
            <a:pPr marL="457200" lvl="0">
              <a:lnSpc>
                <a:spcPct val="115000"/>
              </a:lnSpc>
              <a:buSzPts val="2200"/>
            </a:pPr>
            <a:r>
              <a:rPr lang="nb-NO" sz="1800" b="1" dirty="0">
                <a:latin typeface="Montserrat Light" panose="00000400000000000000" pitchFamily="2" charset="0"/>
                <a:ea typeface="Montserrat"/>
                <a:cs typeface="Montserrat"/>
                <a:sym typeface="Montserrat"/>
              </a:rPr>
              <a:t>Jeg lytter til andre og konsentrerer meg.</a:t>
            </a:r>
          </a:p>
          <a:p>
            <a:pPr marL="457200" lvl="0">
              <a:lnSpc>
                <a:spcPct val="115000"/>
              </a:lnSpc>
              <a:buSzPts val="2200"/>
            </a:pPr>
            <a:r>
              <a:rPr lang="nb-NO" sz="1800" dirty="0">
                <a:latin typeface="Montserrat Light" panose="00000400000000000000" pitchFamily="2" charset="0"/>
                <a:ea typeface="Montserrat"/>
                <a:cs typeface="Montserrat"/>
                <a:sym typeface="Montserrat"/>
              </a:rPr>
              <a:t>Vi snakker én om gangen. Når noen snakker, lytter vi og øver på å konsentrere oss slik at vennen føler seg komfortabel med å snakke i gruppen. Lederen bestemmer hvem som får snakke og når.</a:t>
            </a:r>
          </a:p>
          <a:p>
            <a:pPr marL="457200" lvl="0">
              <a:lnSpc>
                <a:spcPct val="115000"/>
              </a:lnSpc>
              <a:buSzPts val="2200"/>
            </a:pPr>
            <a:endParaRPr lang="nb-NO" sz="1800" dirty="0">
              <a:latin typeface="Montserrat Light" panose="00000400000000000000" pitchFamily="2" charset="0"/>
              <a:ea typeface="Montserrat"/>
              <a:cs typeface="Montserrat"/>
              <a:sym typeface="Montserrat"/>
            </a:endParaRPr>
          </a:p>
          <a:p>
            <a:pPr marL="457200" lvl="0">
              <a:lnSpc>
                <a:spcPct val="115000"/>
              </a:lnSpc>
              <a:buSzPts val="2200"/>
            </a:pPr>
            <a:r>
              <a:rPr lang="nb-NO" sz="1800" b="1" dirty="0">
                <a:latin typeface="Montserrat Light" panose="00000400000000000000" pitchFamily="2" charset="0"/>
                <a:ea typeface="Montserrat"/>
                <a:cs typeface="Montserrat"/>
                <a:sym typeface="Montserrat"/>
              </a:rPr>
              <a:t>Jeg deler mine egne tanker og erfaringer.</a:t>
            </a:r>
          </a:p>
          <a:p>
            <a:pPr marL="457200" lvl="0">
              <a:lnSpc>
                <a:spcPct val="115000"/>
              </a:lnSpc>
              <a:buSzPts val="2200"/>
            </a:pPr>
            <a:r>
              <a:rPr lang="nb-NO" sz="1800" dirty="0">
                <a:latin typeface="Montserrat Light" panose="00000400000000000000" pitchFamily="2" charset="0"/>
                <a:ea typeface="Montserrat"/>
                <a:cs typeface="Montserrat"/>
                <a:sym typeface="Montserrat"/>
              </a:rPr>
              <a:t>Alles tanker er viktige å lytte til, og det finnes ikke noen rett eller fel måte å tenke på.</a:t>
            </a:r>
          </a:p>
          <a:p>
            <a:pPr marL="457200" lvl="0">
              <a:lnSpc>
                <a:spcPct val="115000"/>
              </a:lnSpc>
              <a:buSzPts val="2200"/>
            </a:pPr>
            <a:endParaRPr lang="nb-NO" sz="1800" dirty="0">
              <a:latin typeface="Montserrat Light" panose="00000400000000000000" pitchFamily="2" charset="0"/>
              <a:ea typeface="Montserrat"/>
              <a:cs typeface="Montserrat"/>
              <a:sym typeface="Montserrat"/>
            </a:endParaRPr>
          </a:p>
          <a:p>
            <a:pPr marL="457200" lvl="0">
              <a:lnSpc>
                <a:spcPct val="115000"/>
              </a:lnSpc>
              <a:buSzPts val="2200"/>
            </a:pPr>
            <a:r>
              <a:rPr lang="nb-NO" sz="1800" b="1" dirty="0">
                <a:latin typeface="Montserrat Light" panose="00000400000000000000" pitchFamily="2" charset="0"/>
                <a:ea typeface="Montserrat"/>
                <a:cs typeface="Montserrat"/>
                <a:sym typeface="Montserrat"/>
              </a:rPr>
              <a:t>Jeg er snill og respekterer andre. </a:t>
            </a:r>
            <a:br>
              <a:rPr lang="nb-NO" sz="1800" dirty="0">
                <a:latin typeface="Montserrat Light" panose="00000400000000000000" pitchFamily="2" charset="0"/>
                <a:ea typeface="Montserrat"/>
                <a:cs typeface="Montserrat"/>
                <a:sym typeface="Montserrat"/>
              </a:rPr>
            </a:br>
            <a:r>
              <a:rPr lang="nb-NO" sz="1800" dirty="0">
                <a:latin typeface="Montserrat Light" panose="00000400000000000000" pitchFamily="2" charset="0"/>
                <a:ea typeface="Montserrat"/>
                <a:cs typeface="Montserrat"/>
                <a:sym typeface="Montserrat"/>
              </a:rPr>
              <a:t>Vi er nysgjerrige på hvordan vi kan tenke annerledes, og det er også greit å ombestemme seg og tenke det samme som andre.</a:t>
            </a:r>
            <a:endParaRPr lang="nb-NO" sz="1800" i="1" dirty="0">
              <a:highlight>
                <a:srgbClr val="FFFFFF"/>
              </a:highlight>
              <a:latin typeface="Montserrat Light" panose="00000400000000000000" pitchFamily="2" charset="0"/>
              <a:ea typeface="Montserrat"/>
              <a:cs typeface="Montserrat"/>
              <a:sym typeface="Montserrat"/>
            </a:endParaRPr>
          </a:p>
        </p:txBody>
      </p:sp>
      <p:sp>
        <p:nvSpPr>
          <p:cNvPr id="146" name="Google Shape;146;g31d1eb935d4_0_3"/>
          <p:cNvSpPr/>
          <p:nvPr/>
        </p:nvSpPr>
        <p:spPr>
          <a:xfrm>
            <a:off x="9747529" y="2258600"/>
            <a:ext cx="1425300" cy="938100"/>
          </a:xfrm>
          <a:prstGeom prst="wedgeRectCallout">
            <a:avLst>
              <a:gd name="adj1" fmla="val -20833"/>
              <a:gd name="adj2" fmla="val 62500"/>
            </a:avLst>
          </a:prstGeom>
          <a:solidFill>
            <a:srgbClr val="F6B26B"/>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i-FI" dirty="0" err="1">
                <a:latin typeface="Montserrat Light"/>
                <a:ea typeface="Montserrat Light"/>
                <a:cs typeface="Montserrat Light"/>
                <a:sym typeface="Montserrat Light"/>
              </a:rPr>
              <a:t>Jeg</a:t>
            </a:r>
            <a:r>
              <a:rPr lang="fi-FI" dirty="0">
                <a:latin typeface="Montserrat Light"/>
                <a:ea typeface="Montserrat Light"/>
                <a:cs typeface="Montserrat Light"/>
                <a:sym typeface="Montserrat Light"/>
              </a:rPr>
              <a:t> </a:t>
            </a:r>
            <a:r>
              <a:rPr lang="fi-FI" dirty="0" err="1">
                <a:latin typeface="Montserrat Light"/>
                <a:ea typeface="Montserrat Light"/>
                <a:cs typeface="Montserrat Light"/>
                <a:sym typeface="Montserrat Light"/>
              </a:rPr>
              <a:t>syns</a:t>
            </a:r>
            <a:r>
              <a:rPr lang="fi-FI" dirty="0">
                <a:latin typeface="Montserrat Light"/>
                <a:ea typeface="Montserrat Light"/>
                <a:cs typeface="Montserrat Light"/>
                <a:sym typeface="Montserrat Light"/>
              </a:rPr>
              <a:t>…</a:t>
            </a:r>
            <a:endParaRPr dirty="0">
              <a:latin typeface="Montserrat Light"/>
              <a:ea typeface="Montserrat Light"/>
              <a:cs typeface="Montserrat Light"/>
              <a:sym typeface="Montserrat Light"/>
            </a:endParaRPr>
          </a:p>
        </p:txBody>
      </p:sp>
      <p:sp>
        <p:nvSpPr>
          <p:cNvPr id="147" name="Google Shape;147;g31d1eb935d4_0_3"/>
          <p:cNvSpPr/>
          <p:nvPr/>
        </p:nvSpPr>
        <p:spPr>
          <a:xfrm>
            <a:off x="8047512" y="2636793"/>
            <a:ext cx="1425300" cy="1034400"/>
          </a:xfrm>
          <a:prstGeom prst="cloudCallout">
            <a:avLst>
              <a:gd name="adj1" fmla="val 31961"/>
              <a:gd name="adj2" fmla="val 80303"/>
            </a:avLst>
          </a:prstGeom>
          <a:solidFill>
            <a:srgbClr val="F6B26B"/>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Light"/>
              <a:ea typeface="Montserrat Light"/>
              <a:cs typeface="Montserrat Light"/>
              <a:sym typeface="Montserrat Light"/>
            </a:endParaRPr>
          </a:p>
        </p:txBody>
      </p:sp>
      <p:sp>
        <p:nvSpPr>
          <p:cNvPr id="148" name="Google Shape;148;g31d1eb935d4_0_3"/>
          <p:cNvSpPr txBox="1"/>
          <p:nvPr/>
        </p:nvSpPr>
        <p:spPr>
          <a:xfrm>
            <a:off x="8077962" y="2910850"/>
            <a:ext cx="1364400" cy="80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i-FI" dirty="0" err="1">
                <a:solidFill>
                  <a:schemeClr val="dk1"/>
                </a:solidFill>
                <a:latin typeface="Montserrat Light"/>
                <a:ea typeface="Montserrat Light"/>
                <a:cs typeface="Montserrat Light"/>
                <a:sym typeface="Montserrat Light"/>
              </a:rPr>
              <a:t>Hva</a:t>
            </a:r>
            <a:r>
              <a:rPr lang="fi-FI" dirty="0">
                <a:solidFill>
                  <a:schemeClr val="dk1"/>
                </a:solidFill>
                <a:latin typeface="Montserrat Light"/>
                <a:ea typeface="Montserrat Light"/>
                <a:cs typeface="Montserrat Light"/>
                <a:sym typeface="Montserrat Light"/>
              </a:rPr>
              <a:t> </a:t>
            </a:r>
            <a:r>
              <a:rPr lang="fi-FI" dirty="0" err="1">
                <a:solidFill>
                  <a:schemeClr val="dk1"/>
                </a:solidFill>
                <a:latin typeface="Montserrat Light"/>
                <a:ea typeface="Montserrat Light"/>
                <a:cs typeface="Montserrat Light"/>
                <a:sym typeface="Montserrat Light"/>
              </a:rPr>
              <a:t>syns</a:t>
            </a:r>
            <a:r>
              <a:rPr lang="fi-FI" dirty="0">
                <a:solidFill>
                  <a:schemeClr val="dk1"/>
                </a:solidFill>
                <a:latin typeface="Montserrat Light"/>
                <a:ea typeface="Montserrat Light"/>
                <a:cs typeface="Montserrat Light"/>
                <a:sym typeface="Montserrat Light"/>
              </a:rPr>
              <a:t> du?</a:t>
            </a:r>
            <a:endParaRPr dirty="0">
              <a:solidFill>
                <a:schemeClr val="dk1"/>
              </a:solidFill>
              <a:latin typeface="Montserrat Light"/>
              <a:ea typeface="Montserrat Light"/>
              <a:cs typeface="Montserrat Light"/>
              <a:sym typeface="Montserrat Light"/>
            </a:endParaRPr>
          </a:p>
        </p:txBody>
      </p:sp>
      <p:sp>
        <p:nvSpPr>
          <p:cNvPr id="149" name="Google Shape;149;g31d1eb935d4_0_3"/>
          <p:cNvSpPr/>
          <p:nvPr/>
        </p:nvSpPr>
        <p:spPr>
          <a:xfrm>
            <a:off x="10112801" y="5703401"/>
            <a:ext cx="1175400" cy="639000"/>
          </a:xfrm>
          <a:prstGeom prst="wedgeRectCallout">
            <a:avLst>
              <a:gd name="adj1" fmla="val -29029"/>
              <a:gd name="adj2" fmla="val -82456"/>
            </a:avLst>
          </a:prstGeom>
          <a:solidFill>
            <a:srgbClr val="F6B26B"/>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i-FI" dirty="0" err="1">
                <a:latin typeface="Montserrat Light"/>
                <a:ea typeface="Montserrat Light"/>
                <a:cs typeface="Montserrat Light"/>
                <a:sym typeface="Montserrat Light"/>
              </a:rPr>
              <a:t>Jeg</a:t>
            </a:r>
            <a:r>
              <a:rPr lang="fi-FI" dirty="0">
                <a:latin typeface="Montserrat Light"/>
                <a:ea typeface="Montserrat Light"/>
                <a:cs typeface="Montserrat Light"/>
                <a:sym typeface="Montserrat Light"/>
              </a:rPr>
              <a:t> </a:t>
            </a:r>
            <a:r>
              <a:rPr lang="fi-FI" dirty="0" err="1">
                <a:latin typeface="Montserrat Light"/>
                <a:ea typeface="Montserrat Light"/>
                <a:cs typeface="Montserrat Light"/>
                <a:sym typeface="Montserrat Light"/>
              </a:rPr>
              <a:t>lytter</a:t>
            </a:r>
            <a:r>
              <a:rPr lang="fi-FI" dirty="0">
                <a:latin typeface="Montserrat Light"/>
                <a:ea typeface="Montserrat Light"/>
                <a:cs typeface="Montserrat Light"/>
                <a:sym typeface="Montserrat Light"/>
              </a:rPr>
              <a:t>.</a:t>
            </a:r>
            <a:endParaRPr dirty="0">
              <a:latin typeface="Montserrat Light"/>
              <a:ea typeface="Montserrat Light"/>
              <a:cs typeface="Montserrat Light"/>
              <a:sym typeface="Montserrat Light"/>
            </a:endParaRPr>
          </a:p>
        </p:txBody>
      </p:sp>
      <p:sp>
        <p:nvSpPr>
          <p:cNvPr id="2" name="Google Shape;145;g31d1eb935d4_0_3">
            <a:extLst>
              <a:ext uri="{FF2B5EF4-FFF2-40B4-BE49-F238E27FC236}">
                <a16:creationId xmlns:a16="http://schemas.microsoft.com/office/drawing/2014/main" id="{A4CD3880-DD40-65FC-2D4D-0C80D4F0967C}"/>
              </a:ext>
            </a:extLst>
          </p:cNvPr>
          <p:cNvSpPr txBox="1"/>
          <p:nvPr/>
        </p:nvSpPr>
        <p:spPr>
          <a:xfrm>
            <a:off x="8369630" y="4790426"/>
            <a:ext cx="3081002" cy="528584"/>
          </a:xfrm>
          <a:prstGeom prst="rect">
            <a:avLst/>
          </a:prstGeom>
          <a:noFill/>
          <a:ln>
            <a:noFill/>
          </a:ln>
        </p:spPr>
        <p:txBody>
          <a:bodyPr spcFirstLastPara="1" wrap="square" lIns="91425" tIns="91425" rIns="91425" bIns="91425" anchor="t" anchorCtr="0">
            <a:noAutofit/>
          </a:bodyPr>
          <a:lstStyle/>
          <a:p>
            <a:pPr lvl="0">
              <a:lnSpc>
                <a:spcPct val="115000"/>
              </a:lnSpc>
              <a:spcBef>
                <a:spcPts val="1200"/>
              </a:spcBef>
              <a:buClr>
                <a:schemeClr val="dk1"/>
              </a:buClr>
              <a:buSzPts val="1100"/>
            </a:pPr>
            <a:r>
              <a:rPr lang="nb-NO" sz="900" dirty="0">
                <a:solidFill>
                  <a:schemeClr val="dk1"/>
                </a:solidFill>
                <a:latin typeface="Montserrat Light" panose="00000400000000000000" pitchFamily="50" charset="0"/>
                <a:ea typeface="Montserrat Light"/>
                <a:cs typeface="Montserrat Light"/>
                <a:sym typeface="Montserrat Light"/>
              </a:rPr>
              <a:t>Den svarte sirkelen visualiserer elevene. Den gule sirkelen visualiserer læreren som leder diskusjonen.</a:t>
            </a:r>
            <a:endParaRPr lang="sv-SE" sz="900" dirty="0">
              <a:solidFill>
                <a:schemeClr val="dk1"/>
              </a:solidFill>
              <a:latin typeface="Montserrat Light" panose="00000400000000000000" pitchFamily="50" charset="0"/>
              <a:ea typeface="Montserrat Light"/>
              <a:cs typeface="Montserrat Light"/>
              <a:sym typeface="Montserrat Light"/>
            </a:endParaRPr>
          </a:p>
        </p:txBody>
      </p:sp>
      <p:sp>
        <p:nvSpPr>
          <p:cNvPr id="3" name="Google Shape;280;g3501764105c_1_75">
            <a:extLst>
              <a:ext uri="{FF2B5EF4-FFF2-40B4-BE49-F238E27FC236}">
                <a16:creationId xmlns:a16="http://schemas.microsoft.com/office/drawing/2014/main" id="{2B6D39AA-3C6E-FC12-6EE7-72D2059DEFD6}"/>
              </a:ext>
            </a:extLst>
          </p:cNvPr>
          <p:cNvSpPr txBox="1"/>
          <p:nvPr/>
        </p:nvSpPr>
        <p:spPr>
          <a:xfrm>
            <a:off x="7967250" y="994325"/>
            <a:ext cx="3049200" cy="104641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i-FI" dirty="0" err="1">
                <a:solidFill>
                  <a:srgbClr val="595959"/>
                </a:solidFill>
                <a:latin typeface="Lato"/>
                <a:ea typeface="Lato"/>
                <a:cs typeface="Lato"/>
                <a:sym typeface="Lato"/>
              </a:rPr>
              <a:t>Hensikten</a:t>
            </a:r>
            <a:r>
              <a:rPr lang="fi-FI" dirty="0">
                <a:solidFill>
                  <a:srgbClr val="595959"/>
                </a:solidFill>
                <a:latin typeface="Lato"/>
                <a:ea typeface="Lato"/>
                <a:cs typeface="Lato"/>
                <a:sym typeface="Lato"/>
              </a:rPr>
              <a:t> </a:t>
            </a:r>
            <a:r>
              <a:rPr lang="fi-FI" dirty="0" err="1">
                <a:solidFill>
                  <a:srgbClr val="595959"/>
                </a:solidFill>
                <a:latin typeface="Lato"/>
                <a:ea typeface="Lato"/>
                <a:cs typeface="Lato"/>
                <a:sym typeface="Lato"/>
              </a:rPr>
              <a:t>med</a:t>
            </a:r>
            <a:r>
              <a:rPr lang="fi-FI" dirty="0">
                <a:solidFill>
                  <a:srgbClr val="595959"/>
                </a:solidFill>
                <a:latin typeface="Lato"/>
                <a:ea typeface="Lato"/>
                <a:cs typeface="Lato"/>
                <a:sym typeface="Lato"/>
              </a:rPr>
              <a:t> en </a:t>
            </a:r>
            <a:r>
              <a:rPr lang="fi-FI" dirty="0" err="1">
                <a:solidFill>
                  <a:srgbClr val="595959"/>
                </a:solidFill>
                <a:latin typeface="Lato"/>
                <a:ea typeface="Lato"/>
                <a:cs typeface="Lato"/>
                <a:sym typeface="Lato"/>
              </a:rPr>
              <a:t>dialogpause</a:t>
            </a:r>
            <a:r>
              <a:rPr lang="fi-FI" dirty="0">
                <a:solidFill>
                  <a:srgbClr val="595959"/>
                </a:solidFill>
                <a:latin typeface="Lato"/>
                <a:ea typeface="Lato"/>
                <a:cs typeface="Lato"/>
                <a:sym typeface="Lato"/>
              </a:rPr>
              <a:t> </a:t>
            </a:r>
            <a:r>
              <a:rPr lang="fi-FI" dirty="0" err="1">
                <a:solidFill>
                  <a:srgbClr val="595959"/>
                </a:solidFill>
                <a:latin typeface="Lato"/>
                <a:ea typeface="Lato"/>
                <a:cs typeface="Lato"/>
                <a:sym typeface="Lato"/>
              </a:rPr>
              <a:t>er</a:t>
            </a:r>
            <a:r>
              <a:rPr lang="fi-FI" dirty="0">
                <a:solidFill>
                  <a:srgbClr val="595959"/>
                </a:solidFill>
                <a:latin typeface="Lato"/>
                <a:ea typeface="Lato"/>
                <a:cs typeface="Lato"/>
                <a:sym typeface="Lato"/>
              </a:rPr>
              <a:t> å </a:t>
            </a:r>
            <a:r>
              <a:rPr lang="fi-FI" dirty="0" err="1">
                <a:solidFill>
                  <a:srgbClr val="595959"/>
                </a:solidFill>
                <a:latin typeface="Lato"/>
                <a:ea typeface="Lato"/>
                <a:cs typeface="Lato"/>
                <a:sym typeface="Lato"/>
              </a:rPr>
              <a:t>gi</a:t>
            </a:r>
            <a:r>
              <a:rPr lang="fi-FI" dirty="0">
                <a:solidFill>
                  <a:srgbClr val="595959"/>
                </a:solidFill>
                <a:latin typeface="Lato"/>
                <a:ea typeface="Lato"/>
                <a:cs typeface="Lato"/>
                <a:sym typeface="Lato"/>
              </a:rPr>
              <a:t> alle elevene </a:t>
            </a:r>
            <a:r>
              <a:rPr lang="fi-FI" dirty="0" err="1">
                <a:solidFill>
                  <a:srgbClr val="595959"/>
                </a:solidFill>
                <a:latin typeface="Lato"/>
                <a:ea typeface="Lato"/>
                <a:cs typeface="Lato"/>
                <a:sym typeface="Lato"/>
              </a:rPr>
              <a:t>tid</a:t>
            </a:r>
            <a:r>
              <a:rPr lang="fi-FI" dirty="0">
                <a:solidFill>
                  <a:srgbClr val="595959"/>
                </a:solidFill>
                <a:latin typeface="Lato"/>
                <a:ea typeface="Lato"/>
                <a:cs typeface="Lato"/>
                <a:sym typeface="Lato"/>
              </a:rPr>
              <a:t> </a:t>
            </a:r>
            <a:r>
              <a:rPr lang="fi-FI" dirty="0" err="1">
                <a:solidFill>
                  <a:srgbClr val="595959"/>
                </a:solidFill>
                <a:latin typeface="Lato"/>
                <a:ea typeface="Lato"/>
                <a:cs typeface="Lato"/>
                <a:sym typeface="Lato"/>
              </a:rPr>
              <a:t>og</a:t>
            </a:r>
            <a:r>
              <a:rPr lang="fi-FI" dirty="0">
                <a:solidFill>
                  <a:srgbClr val="595959"/>
                </a:solidFill>
                <a:latin typeface="Lato"/>
                <a:ea typeface="Lato"/>
                <a:cs typeface="Lato"/>
                <a:sym typeface="Lato"/>
              </a:rPr>
              <a:t> </a:t>
            </a:r>
            <a:r>
              <a:rPr lang="fi-FI" dirty="0" err="1">
                <a:solidFill>
                  <a:srgbClr val="595959"/>
                </a:solidFill>
                <a:latin typeface="Lato"/>
                <a:ea typeface="Lato"/>
                <a:cs typeface="Lato"/>
                <a:sym typeface="Lato"/>
              </a:rPr>
              <a:t>plass</a:t>
            </a:r>
            <a:r>
              <a:rPr lang="fi-FI" dirty="0">
                <a:solidFill>
                  <a:srgbClr val="595959"/>
                </a:solidFill>
                <a:latin typeface="Lato"/>
                <a:ea typeface="Lato"/>
                <a:cs typeface="Lato"/>
                <a:sym typeface="Lato"/>
              </a:rPr>
              <a:t> for å </a:t>
            </a:r>
            <a:r>
              <a:rPr lang="fi-FI" dirty="0" err="1">
                <a:solidFill>
                  <a:srgbClr val="595959"/>
                </a:solidFill>
                <a:latin typeface="Lato"/>
                <a:ea typeface="Lato"/>
                <a:cs typeface="Lato"/>
                <a:sym typeface="Lato"/>
              </a:rPr>
              <a:t>uttrykke</a:t>
            </a:r>
            <a:r>
              <a:rPr lang="fi-FI" dirty="0">
                <a:solidFill>
                  <a:srgbClr val="595959"/>
                </a:solidFill>
                <a:latin typeface="Lato"/>
                <a:ea typeface="Lato"/>
                <a:cs typeface="Lato"/>
                <a:sym typeface="Lato"/>
              </a:rPr>
              <a:t> sine </a:t>
            </a:r>
            <a:r>
              <a:rPr lang="fi-FI" dirty="0" err="1">
                <a:solidFill>
                  <a:srgbClr val="595959"/>
                </a:solidFill>
                <a:latin typeface="Lato"/>
                <a:ea typeface="Lato"/>
                <a:cs typeface="Lato"/>
                <a:sym typeface="Lato"/>
              </a:rPr>
              <a:t>egna</a:t>
            </a:r>
            <a:r>
              <a:rPr lang="fi-FI" dirty="0">
                <a:solidFill>
                  <a:srgbClr val="595959"/>
                </a:solidFill>
                <a:latin typeface="Lato"/>
                <a:ea typeface="Lato"/>
                <a:cs typeface="Lato"/>
                <a:sym typeface="Lato"/>
              </a:rPr>
              <a:t> </a:t>
            </a:r>
            <a:r>
              <a:rPr lang="fi-FI" dirty="0" err="1">
                <a:solidFill>
                  <a:srgbClr val="595959"/>
                </a:solidFill>
                <a:latin typeface="Lato"/>
                <a:ea typeface="Lato"/>
                <a:cs typeface="Lato"/>
                <a:sym typeface="Lato"/>
              </a:rPr>
              <a:t>tanker</a:t>
            </a:r>
            <a:r>
              <a:rPr lang="fi-FI" dirty="0">
                <a:solidFill>
                  <a:srgbClr val="595959"/>
                </a:solidFill>
                <a:latin typeface="Lato"/>
                <a:ea typeface="Lato"/>
                <a:cs typeface="Lato"/>
                <a:sym typeface="Lato"/>
              </a:rPr>
              <a:t> </a:t>
            </a:r>
            <a:r>
              <a:rPr lang="fi-FI" dirty="0" err="1">
                <a:solidFill>
                  <a:srgbClr val="595959"/>
                </a:solidFill>
                <a:latin typeface="Lato"/>
                <a:ea typeface="Lato"/>
                <a:cs typeface="Lato"/>
                <a:sym typeface="Lato"/>
              </a:rPr>
              <a:t>og</a:t>
            </a:r>
            <a:r>
              <a:rPr lang="fi-FI" dirty="0">
                <a:solidFill>
                  <a:srgbClr val="595959"/>
                </a:solidFill>
                <a:latin typeface="Lato"/>
                <a:ea typeface="Lato"/>
                <a:cs typeface="Lato"/>
                <a:sym typeface="Lato"/>
              </a:rPr>
              <a:t> </a:t>
            </a:r>
            <a:r>
              <a:rPr lang="fi-FI" dirty="0" err="1">
                <a:solidFill>
                  <a:srgbClr val="595959"/>
                </a:solidFill>
                <a:latin typeface="Lato"/>
                <a:ea typeface="Lato"/>
                <a:cs typeface="Lato"/>
                <a:sym typeface="Lato"/>
              </a:rPr>
              <a:t>meninger</a:t>
            </a:r>
            <a:r>
              <a:rPr lang="fi-FI" dirty="0">
                <a:solidFill>
                  <a:srgbClr val="595959"/>
                </a:solidFill>
                <a:latin typeface="Lato"/>
                <a:ea typeface="Lato"/>
                <a:cs typeface="Lato"/>
                <a:sym typeface="Lato"/>
              </a:rPr>
              <a:t>. </a:t>
            </a:r>
            <a:endParaRPr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g3501764105c_1_82"/>
          <p:cNvSpPr txBox="1">
            <a:spLocks noGrp="1"/>
          </p:cNvSpPr>
          <p:nvPr>
            <p:ph type="title"/>
          </p:nvPr>
        </p:nvSpPr>
        <p:spPr>
          <a:xfrm>
            <a:off x="593270" y="665259"/>
            <a:ext cx="4766875"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err="1"/>
              <a:t>Dialogpausediskusjon</a:t>
            </a:r>
            <a:r>
              <a:rPr lang="fi-FI" dirty="0"/>
              <a:t>: 45 </a:t>
            </a:r>
            <a:r>
              <a:rPr lang="fi-FI" dirty="0" err="1"/>
              <a:t>minutter</a:t>
            </a:r>
            <a:endParaRPr dirty="0"/>
          </a:p>
        </p:txBody>
      </p:sp>
      <p:sp>
        <p:nvSpPr>
          <p:cNvPr id="290" name="Google Shape;290;g3501764105c_1_82"/>
          <p:cNvSpPr txBox="1">
            <a:spLocks noGrp="1"/>
          </p:cNvSpPr>
          <p:nvPr>
            <p:ph type="body" idx="1"/>
          </p:nvPr>
        </p:nvSpPr>
        <p:spPr>
          <a:xfrm>
            <a:off x="593280" y="1990959"/>
            <a:ext cx="10515600" cy="4351200"/>
          </a:xfrm>
          <a:prstGeom prst="rect">
            <a:avLst/>
          </a:prstGeom>
        </p:spPr>
        <p:txBody>
          <a:bodyPr spcFirstLastPara="1" wrap="square" lIns="91425" tIns="45700" rIns="91425" bIns="45700" anchor="t" anchorCtr="0">
            <a:normAutofit/>
          </a:bodyPr>
          <a:lstStyle/>
          <a:p>
            <a:pPr lvl="0" indent="-457200" algn="l" rtl="0">
              <a:lnSpc>
                <a:spcPct val="100000"/>
              </a:lnSpc>
              <a:spcBef>
                <a:spcPts val="0"/>
              </a:spcBef>
              <a:spcAft>
                <a:spcPts val="0"/>
              </a:spcAft>
              <a:buSzPct val="97000"/>
              <a:buFont typeface="+mj-lt"/>
              <a:buAutoNum type="arabicPeriod"/>
            </a:pPr>
            <a:endParaRPr sz="2000" dirty="0">
              <a:latin typeface="Montserrat Light" panose="00000400000000000000" pitchFamily="50" charset="0"/>
              <a:ea typeface="Montserrat"/>
              <a:cs typeface="Montserrat"/>
              <a:sym typeface="Montserrat"/>
            </a:endParaRPr>
          </a:p>
          <a:p>
            <a:pPr marL="482600" lvl="0" indent="-457200" algn="l" rtl="0">
              <a:lnSpc>
                <a:spcPct val="150000"/>
              </a:lnSpc>
              <a:spcBef>
                <a:spcPts val="0"/>
              </a:spcBef>
              <a:spcAft>
                <a:spcPts val="0"/>
              </a:spcAft>
              <a:buClr>
                <a:schemeClr val="dk1"/>
              </a:buClr>
              <a:buSzPct val="97000"/>
              <a:buFont typeface="+mj-lt"/>
              <a:buAutoNum type="arabicPeriod"/>
            </a:pPr>
            <a:r>
              <a:rPr lang="fi-FI" sz="2000" dirty="0" err="1">
                <a:latin typeface="Montserrat Light" panose="00000400000000000000" pitchFamily="50" charset="0"/>
                <a:ea typeface="Montserrat"/>
                <a:cs typeface="Montserrat"/>
                <a:sym typeface="Montserrat"/>
              </a:rPr>
              <a:t>Introduksjon</a:t>
            </a:r>
            <a:r>
              <a:rPr lang="fi-FI" sz="2000" dirty="0">
                <a:latin typeface="Montserrat Light" panose="00000400000000000000" pitchFamily="50" charset="0"/>
                <a:ea typeface="Montserrat"/>
                <a:cs typeface="Montserrat"/>
                <a:sym typeface="Montserrat"/>
              </a:rPr>
              <a:t>: 4 </a:t>
            </a:r>
            <a:r>
              <a:rPr lang="fi-FI" sz="2000" dirty="0" err="1">
                <a:latin typeface="Montserrat Light" panose="00000400000000000000" pitchFamily="50" charset="0"/>
                <a:ea typeface="Montserrat"/>
                <a:cs typeface="Montserrat"/>
                <a:sym typeface="Montserrat"/>
              </a:rPr>
              <a:t>minuter</a:t>
            </a:r>
            <a:r>
              <a:rPr lang="fi-FI" sz="2000" dirty="0">
                <a:latin typeface="Montserrat Light" panose="00000400000000000000" pitchFamily="50" charset="0"/>
                <a:ea typeface="Montserrat"/>
                <a:cs typeface="Montserrat"/>
                <a:sym typeface="Montserrat"/>
              </a:rPr>
              <a:t> </a:t>
            </a:r>
            <a:endParaRPr sz="2000" dirty="0">
              <a:latin typeface="Montserrat Light" panose="00000400000000000000" pitchFamily="50" charset="0"/>
              <a:ea typeface="Montserrat"/>
              <a:cs typeface="Montserrat"/>
              <a:sym typeface="Montserrat"/>
            </a:endParaRPr>
          </a:p>
          <a:p>
            <a:pPr marL="482600" lvl="0" indent="-457200" algn="l" rtl="0">
              <a:lnSpc>
                <a:spcPct val="150000"/>
              </a:lnSpc>
              <a:spcBef>
                <a:spcPts val="0"/>
              </a:spcBef>
              <a:spcAft>
                <a:spcPts val="0"/>
              </a:spcAft>
              <a:buClr>
                <a:schemeClr val="dk1"/>
              </a:buClr>
              <a:buSzPct val="97000"/>
              <a:buFont typeface="+mj-lt"/>
              <a:buAutoNum type="arabicPeriod"/>
            </a:pPr>
            <a:r>
              <a:rPr lang="fi-FI" sz="2000" dirty="0" err="1">
                <a:latin typeface="Montserrat Light" panose="00000400000000000000" pitchFamily="50" charset="0"/>
                <a:ea typeface="Montserrat"/>
                <a:cs typeface="Montserrat"/>
                <a:sym typeface="Montserrat"/>
              </a:rPr>
              <a:t>Spilleregler</a:t>
            </a:r>
            <a:r>
              <a:rPr lang="fi-FI" sz="2000" dirty="0">
                <a:latin typeface="Montserrat Light" panose="00000400000000000000" pitchFamily="50" charset="0"/>
                <a:ea typeface="Montserrat"/>
                <a:cs typeface="Montserrat"/>
                <a:sym typeface="Montserrat"/>
              </a:rPr>
              <a:t>: 4 min  </a:t>
            </a:r>
            <a:endParaRPr sz="2000" dirty="0">
              <a:latin typeface="Montserrat Light" panose="00000400000000000000" pitchFamily="50" charset="0"/>
              <a:ea typeface="Montserrat"/>
              <a:cs typeface="Montserrat"/>
              <a:sym typeface="Montserrat"/>
            </a:endParaRPr>
          </a:p>
          <a:p>
            <a:pPr marL="482600" lvl="0" indent="-457200" algn="l" rtl="0">
              <a:lnSpc>
                <a:spcPct val="150000"/>
              </a:lnSpc>
              <a:spcBef>
                <a:spcPts val="0"/>
              </a:spcBef>
              <a:spcAft>
                <a:spcPts val="0"/>
              </a:spcAft>
              <a:buClr>
                <a:schemeClr val="dk1"/>
              </a:buClr>
              <a:buSzPct val="97000"/>
              <a:buFont typeface="+mj-lt"/>
              <a:buAutoNum type="arabicPeriod"/>
            </a:pPr>
            <a:r>
              <a:rPr lang="fi-FI" sz="2000" dirty="0" err="1">
                <a:latin typeface="Montserrat Light" panose="00000400000000000000" pitchFamily="50" charset="0"/>
                <a:ea typeface="Montserrat"/>
                <a:cs typeface="Montserrat"/>
                <a:sym typeface="Montserrat"/>
              </a:rPr>
              <a:t>Diskusjon</a:t>
            </a:r>
            <a:r>
              <a:rPr lang="fi-FI" sz="2000" dirty="0">
                <a:latin typeface="Montserrat Light" panose="00000400000000000000" pitchFamily="50" charset="0"/>
                <a:ea typeface="Montserrat"/>
                <a:cs typeface="Montserrat"/>
                <a:sym typeface="Montserrat"/>
              </a:rPr>
              <a:t> i par: 5 min  </a:t>
            </a:r>
            <a:endParaRPr sz="2000" dirty="0">
              <a:latin typeface="Montserrat Light" panose="00000400000000000000" pitchFamily="50" charset="0"/>
              <a:ea typeface="Montserrat"/>
              <a:cs typeface="Montserrat"/>
              <a:sym typeface="Montserrat"/>
            </a:endParaRPr>
          </a:p>
          <a:p>
            <a:pPr marL="482600" lvl="0" indent="-457200" algn="l" rtl="0">
              <a:lnSpc>
                <a:spcPct val="150000"/>
              </a:lnSpc>
              <a:spcBef>
                <a:spcPts val="0"/>
              </a:spcBef>
              <a:spcAft>
                <a:spcPts val="0"/>
              </a:spcAft>
              <a:buClr>
                <a:schemeClr val="dk1"/>
              </a:buClr>
              <a:buSzPct val="97000"/>
              <a:buFont typeface="+mj-lt"/>
              <a:buAutoNum type="arabicPeriod"/>
            </a:pPr>
            <a:r>
              <a:rPr lang="fi-FI" sz="2000" dirty="0" err="1">
                <a:latin typeface="Montserrat Light" panose="00000400000000000000" pitchFamily="50" charset="0"/>
                <a:ea typeface="Montserrat"/>
                <a:cs typeface="Montserrat"/>
                <a:sym typeface="Montserrat"/>
              </a:rPr>
              <a:t>Felles</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diskusjon</a:t>
            </a:r>
            <a:r>
              <a:rPr lang="fi-FI" sz="2000" dirty="0">
                <a:latin typeface="Montserrat Light" panose="00000400000000000000" pitchFamily="50" charset="0"/>
                <a:ea typeface="Montserrat"/>
                <a:cs typeface="Montserrat"/>
                <a:sym typeface="Montserrat"/>
              </a:rPr>
              <a:t>: 15 min </a:t>
            </a:r>
            <a:endParaRPr sz="2000" dirty="0">
              <a:latin typeface="Montserrat Light" panose="00000400000000000000" pitchFamily="50" charset="0"/>
              <a:ea typeface="Montserrat"/>
              <a:cs typeface="Montserrat"/>
              <a:sym typeface="Montserrat"/>
            </a:endParaRPr>
          </a:p>
          <a:p>
            <a:pPr marL="482600" lvl="0" indent="-457200" algn="l" rtl="0">
              <a:lnSpc>
                <a:spcPct val="150000"/>
              </a:lnSpc>
              <a:spcBef>
                <a:spcPts val="0"/>
              </a:spcBef>
              <a:spcAft>
                <a:spcPts val="0"/>
              </a:spcAft>
              <a:buClr>
                <a:schemeClr val="dk1"/>
              </a:buClr>
              <a:buSzPct val="97000"/>
              <a:buFont typeface="+mj-lt"/>
              <a:buAutoNum type="arabicPeriod"/>
            </a:pPr>
            <a:r>
              <a:rPr lang="fi-FI" sz="2000" dirty="0" err="1">
                <a:latin typeface="Montserrat Light" panose="00000400000000000000" pitchFamily="50" charset="0"/>
                <a:ea typeface="Montserrat"/>
                <a:cs typeface="Montserrat"/>
                <a:sym typeface="Montserrat"/>
              </a:rPr>
              <a:t>Skriv</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ned</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refleksjoner</a:t>
            </a:r>
            <a:r>
              <a:rPr lang="fi-FI" sz="2000" dirty="0">
                <a:latin typeface="Montserrat Light" panose="00000400000000000000" pitchFamily="50" charset="0"/>
                <a:ea typeface="Montserrat"/>
                <a:cs typeface="Montserrat"/>
                <a:sym typeface="Montserrat"/>
              </a:rPr>
              <a:t>: 4 min </a:t>
            </a:r>
            <a:endParaRPr sz="2000" dirty="0">
              <a:latin typeface="Montserrat Light" panose="00000400000000000000" pitchFamily="50" charset="0"/>
              <a:ea typeface="Montserrat"/>
              <a:cs typeface="Montserrat"/>
              <a:sym typeface="Montserrat"/>
            </a:endParaRPr>
          </a:p>
          <a:p>
            <a:pPr marL="482600" lvl="0" indent="-457200" algn="l" rtl="0">
              <a:lnSpc>
                <a:spcPct val="150000"/>
              </a:lnSpc>
              <a:spcBef>
                <a:spcPts val="0"/>
              </a:spcBef>
              <a:spcAft>
                <a:spcPts val="0"/>
              </a:spcAft>
              <a:buClr>
                <a:schemeClr val="dk1"/>
              </a:buClr>
              <a:buSzPct val="97000"/>
              <a:buFont typeface="+mj-lt"/>
              <a:buAutoNum type="arabicPeriod"/>
            </a:pPr>
            <a:r>
              <a:rPr lang="fi-FI" sz="2000" dirty="0" err="1">
                <a:latin typeface="Montserrat Light" panose="00000400000000000000" pitchFamily="50" charset="0"/>
                <a:ea typeface="Montserrat"/>
                <a:cs typeface="Montserrat"/>
                <a:sym typeface="Montserrat"/>
              </a:rPr>
              <a:t>Fortell</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om</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refleksjonene</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dine</a:t>
            </a:r>
            <a:r>
              <a:rPr lang="fi-FI" sz="2000" dirty="0">
                <a:latin typeface="Montserrat Light" panose="00000400000000000000" pitchFamily="50" charset="0"/>
                <a:ea typeface="Montserrat"/>
                <a:cs typeface="Montserrat"/>
                <a:sym typeface="Montserrat"/>
              </a:rPr>
              <a:t>: 5 min</a:t>
            </a:r>
            <a:endParaRPr sz="2000" dirty="0">
              <a:latin typeface="Montserrat Light" panose="00000400000000000000" pitchFamily="50" charset="0"/>
              <a:ea typeface="Montserrat"/>
              <a:cs typeface="Montserrat"/>
              <a:sym typeface="Montserrat"/>
            </a:endParaRPr>
          </a:p>
          <a:p>
            <a:pPr marL="482600" lvl="0" indent="-457200" algn="l" rtl="0">
              <a:lnSpc>
                <a:spcPct val="150000"/>
              </a:lnSpc>
              <a:spcBef>
                <a:spcPts val="0"/>
              </a:spcBef>
              <a:spcAft>
                <a:spcPts val="0"/>
              </a:spcAft>
              <a:buClr>
                <a:schemeClr val="dk1"/>
              </a:buClr>
              <a:buSzPct val="97000"/>
              <a:buFont typeface="+mj-lt"/>
              <a:buAutoNum type="arabicPeriod"/>
            </a:pPr>
            <a:r>
              <a:rPr lang="fi-FI" sz="2000" dirty="0" err="1">
                <a:latin typeface="Montserrat Light" panose="00000400000000000000" pitchFamily="50" charset="0"/>
                <a:ea typeface="Montserrat"/>
                <a:cs typeface="Montserrat"/>
                <a:sym typeface="Montserrat"/>
              </a:rPr>
              <a:t>Felles</a:t>
            </a:r>
            <a:r>
              <a:rPr lang="fi-FI" sz="2000" dirty="0">
                <a:latin typeface="Montserrat Light" panose="00000400000000000000" pitchFamily="50" charset="0"/>
                <a:ea typeface="Montserrat"/>
                <a:cs typeface="Montserrat"/>
                <a:sym typeface="Montserrat"/>
              </a:rPr>
              <a:t> </a:t>
            </a:r>
            <a:r>
              <a:rPr lang="fi-FI" sz="2000" dirty="0" err="1">
                <a:latin typeface="Montserrat Light" panose="00000400000000000000" pitchFamily="50" charset="0"/>
                <a:ea typeface="Montserrat"/>
                <a:cs typeface="Montserrat"/>
                <a:sym typeface="Montserrat"/>
              </a:rPr>
              <a:t>samling</a:t>
            </a:r>
            <a:r>
              <a:rPr lang="fi-FI" sz="2000" dirty="0">
                <a:latin typeface="Montserrat Light" panose="00000400000000000000" pitchFamily="50" charset="0"/>
                <a:ea typeface="Montserrat"/>
                <a:cs typeface="Montserrat"/>
                <a:sym typeface="Montserrat"/>
              </a:rPr>
              <a:t>: 4 min</a:t>
            </a:r>
            <a:endParaRPr sz="2000" dirty="0">
              <a:latin typeface="Montserrat Light" panose="00000400000000000000" pitchFamily="50" charset="0"/>
              <a:ea typeface="Montserrat"/>
              <a:cs typeface="Montserrat"/>
              <a:sym typeface="Montserrat"/>
            </a:endParaRPr>
          </a:p>
        </p:txBody>
      </p:sp>
      <p:sp>
        <p:nvSpPr>
          <p:cNvPr id="291" name="Google Shape;291;g3501764105c_1_82"/>
          <p:cNvSpPr txBox="1"/>
          <p:nvPr/>
        </p:nvSpPr>
        <p:spPr>
          <a:xfrm>
            <a:off x="7362274" y="2771662"/>
            <a:ext cx="3746605" cy="899318"/>
          </a:xfrm>
          <a:prstGeom prst="rect">
            <a:avLst/>
          </a:prstGeom>
          <a:noFill/>
          <a:ln>
            <a:noFill/>
          </a:ln>
        </p:spPr>
        <p:txBody>
          <a:bodyPr spcFirstLastPara="1" wrap="square" lIns="91425" tIns="91425" rIns="91425" bIns="91425" anchor="t" anchorCtr="0">
            <a:spAutoFit/>
          </a:bodyPr>
          <a:lstStyle/>
          <a:p>
            <a:pPr marL="0" marR="38100" lvl="0" indent="0" algn="l" rtl="0">
              <a:lnSpc>
                <a:spcPct val="128571"/>
              </a:lnSpc>
              <a:spcBef>
                <a:spcPts val="0"/>
              </a:spcBef>
              <a:spcAft>
                <a:spcPts val="0"/>
              </a:spcAft>
              <a:buNone/>
            </a:pPr>
            <a:r>
              <a:rPr lang="fi-FI" sz="1800" dirty="0" err="1">
                <a:solidFill>
                  <a:schemeClr val="accent2"/>
                </a:solidFill>
                <a:latin typeface="Montserrat"/>
                <a:ea typeface="Montserrat"/>
                <a:cs typeface="Montserrat"/>
                <a:sym typeface="Montserrat"/>
              </a:rPr>
              <a:t>Her</a:t>
            </a:r>
            <a:r>
              <a:rPr lang="fi-FI" sz="1800" dirty="0">
                <a:solidFill>
                  <a:schemeClr val="accent2"/>
                </a:solidFill>
                <a:latin typeface="Montserrat"/>
                <a:ea typeface="Montserrat"/>
                <a:cs typeface="Montserrat"/>
                <a:sym typeface="Montserrat"/>
              </a:rPr>
              <a:t> </a:t>
            </a:r>
            <a:r>
              <a:rPr lang="fi-FI" sz="1800" dirty="0" err="1">
                <a:solidFill>
                  <a:schemeClr val="accent2"/>
                </a:solidFill>
                <a:latin typeface="Montserrat"/>
                <a:ea typeface="Montserrat"/>
                <a:cs typeface="Montserrat"/>
                <a:sym typeface="Montserrat"/>
              </a:rPr>
              <a:t>er</a:t>
            </a:r>
            <a:r>
              <a:rPr lang="fi-FI" sz="1800" dirty="0">
                <a:solidFill>
                  <a:schemeClr val="accent2"/>
                </a:solidFill>
                <a:latin typeface="Montserrat"/>
                <a:ea typeface="Montserrat"/>
                <a:cs typeface="Montserrat"/>
                <a:sym typeface="Montserrat"/>
              </a:rPr>
              <a:t> en </a:t>
            </a:r>
            <a:r>
              <a:rPr lang="fi-FI" sz="1800" dirty="0" err="1">
                <a:solidFill>
                  <a:schemeClr val="accent2"/>
                </a:solidFill>
                <a:latin typeface="Montserrat"/>
                <a:ea typeface="Montserrat"/>
                <a:cs typeface="Montserrat"/>
                <a:sym typeface="Montserrat"/>
              </a:rPr>
              <a:t>veiledning</a:t>
            </a:r>
            <a:r>
              <a:rPr lang="fi-FI" sz="1800" dirty="0">
                <a:solidFill>
                  <a:schemeClr val="accent2"/>
                </a:solidFill>
                <a:latin typeface="Montserrat"/>
                <a:ea typeface="Montserrat"/>
                <a:cs typeface="Montserrat"/>
                <a:sym typeface="Montserrat"/>
              </a:rPr>
              <a:t> </a:t>
            </a:r>
            <a:r>
              <a:rPr lang="fi-FI" sz="1800" dirty="0" err="1">
                <a:solidFill>
                  <a:schemeClr val="accent2"/>
                </a:solidFill>
                <a:latin typeface="Montserrat"/>
                <a:ea typeface="Montserrat"/>
                <a:cs typeface="Montserrat"/>
                <a:sym typeface="Montserrat"/>
              </a:rPr>
              <a:t>om</a:t>
            </a:r>
            <a:r>
              <a:rPr lang="fi-FI" sz="1800" dirty="0">
                <a:solidFill>
                  <a:schemeClr val="accent2"/>
                </a:solidFill>
                <a:latin typeface="Montserrat"/>
                <a:ea typeface="Montserrat"/>
                <a:cs typeface="Montserrat"/>
                <a:sym typeface="Montserrat"/>
              </a:rPr>
              <a:t> </a:t>
            </a:r>
            <a:r>
              <a:rPr lang="fi-FI" sz="1800" dirty="0" err="1">
                <a:solidFill>
                  <a:schemeClr val="accent2"/>
                </a:solidFill>
                <a:latin typeface="Montserrat"/>
                <a:ea typeface="Montserrat"/>
                <a:cs typeface="Montserrat"/>
                <a:sym typeface="Montserrat"/>
              </a:rPr>
              <a:t>hvordan</a:t>
            </a:r>
            <a:r>
              <a:rPr lang="fi-FI" sz="1800" dirty="0">
                <a:solidFill>
                  <a:schemeClr val="accent2"/>
                </a:solidFill>
                <a:latin typeface="Montserrat"/>
                <a:ea typeface="Montserrat"/>
                <a:cs typeface="Montserrat"/>
                <a:sym typeface="Montserrat"/>
              </a:rPr>
              <a:t> du </a:t>
            </a:r>
            <a:r>
              <a:rPr lang="fi-FI" sz="1800" dirty="0" err="1">
                <a:solidFill>
                  <a:schemeClr val="accent2"/>
                </a:solidFill>
                <a:latin typeface="Montserrat"/>
                <a:ea typeface="Montserrat"/>
                <a:cs typeface="Montserrat"/>
                <a:sym typeface="Montserrat"/>
              </a:rPr>
              <a:t>kan</a:t>
            </a:r>
            <a:r>
              <a:rPr lang="fi-FI" sz="1800" dirty="0">
                <a:solidFill>
                  <a:schemeClr val="accent2"/>
                </a:solidFill>
                <a:latin typeface="Montserrat"/>
                <a:ea typeface="Montserrat"/>
                <a:cs typeface="Montserrat"/>
                <a:sym typeface="Montserrat"/>
              </a:rPr>
              <a:t> </a:t>
            </a:r>
            <a:r>
              <a:rPr lang="fi-FI" sz="1800" dirty="0" err="1">
                <a:solidFill>
                  <a:schemeClr val="accent2"/>
                </a:solidFill>
                <a:latin typeface="Montserrat"/>
                <a:ea typeface="Montserrat"/>
                <a:cs typeface="Montserrat"/>
                <a:sym typeface="Montserrat"/>
              </a:rPr>
              <a:t>fordele</a:t>
            </a:r>
            <a:r>
              <a:rPr lang="fi-FI" sz="1800" dirty="0">
                <a:solidFill>
                  <a:schemeClr val="accent2"/>
                </a:solidFill>
                <a:latin typeface="Montserrat"/>
                <a:ea typeface="Montserrat"/>
                <a:cs typeface="Montserrat"/>
                <a:sym typeface="Montserrat"/>
              </a:rPr>
              <a:t> </a:t>
            </a:r>
            <a:r>
              <a:rPr lang="fi-FI" sz="1800" dirty="0" err="1">
                <a:solidFill>
                  <a:schemeClr val="accent2"/>
                </a:solidFill>
                <a:latin typeface="Montserrat"/>
                <a:ea typeface="Montserrat"/>
                <a:cs typeface="Montserrat"/>
                <a:sym typeface="Montserrat"/>
              </a:rPr>
              <a:t>tiden</a:t>
            </a:r>
            <a:r>
              <a:rPr lang="fi-FI" sz="1800" dirty="0">
                <a:solidFill>
                  <a:schemeClr val="accent2"/>
                </a:solidFill>
                <a:latin typeface="Montserrat"/>
                <a:ea typeface="Montserrat"/>
                <a:cs typeface="Montserrat"/>
                <a:sym typeface="Montserrat"/>
              </a:rPr>
              <a:t>.</a:t>
            </a:r>
            <a:endParaRPr sz="1800" dirty="0">
              <a:solidFill>
                <a:schemeClr val="accent2"/>
              </a:solidFill>
              <a:latin typeface="Montserrat"/>
              <a:ea typeface="Montserrat"/>
              <a:cs typeface="Montserrat"/>
              <a:sym typeface="Montserrat"/>
            </a:endParaRPr>
          </a:p>
        </p:txBody>
      </p:sp>
      <p:sp>
        <p:nvSpPr>
          <p:cNvPr id="292" name="Google Shape;292;g3501764105c_1_82"/>
          <p:cNvSpPr txBox="1"/>
          <p:nvPr/>
        </p:nvSpPr>
        <p:spPr>
          <a:xfrm>
            <a:off x="6248264" y="665259"/>
            <a:ext cx="5503800" cy="141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b-NO" sz="2000" dirty="0">
                <a:solidFill>
                  <a:schemeClr val="dk1"/>
                </a:solidFill>
                <a:latin typeface="Montserrat Light"/>
                <a:ea typeface="Montserrat Light"/>
                <a:cs typeface="Montserrat Light"/>
                <a:sym typeface="Montserrat Light"/>
              </a:rPr>
              <a:t>Klassen er delt inn i grupper på 5 elever, og én av dem skal være leder.</a:t>
            </a:r>
            <a:endParaRPr sz="2000" dirty="0">
              <a:solidFill>
                <a:schemeClr val="dk1"/>
              </a:solidFill>
              <a:latin typeface="Montserrat Light"/>
              <a:ea typeface="Montserrat Light"/>
              <a:cs typeface="Montserrat Light"/>
              <a:sym typeface="Montserrat Light"/>
            </a:endParaRPr>
          </a:p>
        </p:txBody>
      </p:sp>
      <p:pic>
        <p:nvPicPr>
          <p:cNvPr id="293" name="Google Shape;293;g3501764105c_1_82" title="Skærmbillede 2025-04-25 kl. 13.16.49.png"/>
          <p:cNvPicPr preferRelativeResize="0"/>
          <p:nvPr/>
        </p:nvPicPr>
        <p:blipFill>
          <a:blip r:embed="rId3">
            <a:alphaModFix/>
          </a:blip>
          <a:stretch>
            <a:fillRect/>
          </a:stretch>
        </p:blipFill>
        <p:spPr>
          <a:xfrm>
            <a:off x="11695050" y="93750"/>
            <a:ext cx="413050" cy="260525"/>
          </a:xfrm>
          <a:prstGeom prst="rect">
            <a:avLst/>
          </a:prstGeom>
          <a:noFill/>
          <a:ln>
            <a:noFill/>
          </a:ln>
        </p:spPr>
      </p:pic>
      <p:sp>
        <p:nvSpPr>
          <p:cNvPr id="294" name="Google Shape;294;g3501764105c_1_82"/>
          <p:cNvSpPr/>
          <p:nvPr/>
        </p:nvSpPr>
        <p:spPr>
          <a:xfrm>
            <a:off x="6911676" y="2419636"/>
            <a:ext cx="4197204" cy="2106432"/>
          </a:xfrm>
          <a:prstGeom prst="cloud">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ontserrat Light"/>
              <a:ea typeface="Montserrat Light"/>
              <a:cs typeface="Montserrat Light"/>
              <a:sym typeface="Montserrat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g3501764105c_1_9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err="1"/>
              <a:t>Spørsmål</a:t>
            </a:r>
            <a:r>
              <a:rPr lang="fi-FI" dirty="0"/>
              <a:t> å </a:t>
            </a:r>
            <a:r>
              <a:rPr lang="fi-FI" dirty="0" err="1"/>
              <a:t>reflektere</a:t>
            </a:r>
            <a:r>
              <a:rPr lang="fi-FI" dirty="0"/>
              <a:t> </a:t>
            </a:r>
            <a:r>
              <a:rPr lang="fi-FI" dirty="0" err="1"/>
              <a:t>kring</a:t>
            </a:r>
            <a:endParaRPr dirty="0"/>
          </a:p>
        </p:txBody>
      </p:sp>
      <p:sp>
        <p:nvSpPr>
          <p:cNvPr id="300" name="Google Shape;300;g3501764105c_1_9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nb-NO" sz="2000" dirty="0"/>
              <a:t>Du har nå sett filmen der unge mennesker gir eksempler på hvordan sult kan oppleves. Hvordan kan du sette ditt eget liv eller område i perspektiv?</a:t>
            </a:r>
          </a:p>
          <a:p>
            <a:pPr marL="0" lvl="0" indent="0" algn="l" rtl="0">
              <a:spcBef>
                <a:spcPts val="1000"/>
              </a:spcBef>
              <a:spcAft>
                <a:spcPts val="0"/>
              </a:spcAft>
              <a:buNone/>
            </a:pPr>
            <a:endParaRPr lang="nb-NO" sz="2000" dirty="0"/>
          </a:p>
          <a:p>
            <a:pPr marL="0" lvl="0" indent="0" algn="l" rtl="0">
              <a:spcBef>
                <a:spcPts val="1000"/>
              </a:spcBef>
              <a:spcAft>
                <a:spcPts val="0"/>
              </a:spcAft>
              <a:buNone/>
            </a:pPr>
            <a:r>
              <a:rPr lang="nb-NO" sz="2000" dirty="0"/>
              <a:t>Er det noe du selv kan gjøre for å gjøre en forskjell?</a:t>
            </a:r>
          </a:p>
          <a:p>
            <a:pPr marL="0" lvl="0" indent="0" algn="l" rtl="0">
              <a:spcBef>
                <a:spcPts val="1000"/>
              </a:spcBef>
              <a:spcAft>
                <a:spcPts val="0"/>
              </a:spcAft>
              <a:buNone/>
            </a:pPr>
            <a:endParaRPr lang="nb-NO" sz="2000" dirty="0"/>
          </a:p>
          <a:p>
            <a:pPr marL="0" lvl="0" indent="0" algn="l" rtl="0">
              <a:spcBef>
                <a:spcPts val="1000"/>
              </a:spcBef>
              <a:spcAft>
                <a:spcPts val="0"/>
              </a:spcAft>
              <a:buNone/>
            </a:pPr>
            <a:r>
              <a:rPr lang="nb-NO" sz="2000" dirty="0"/>
              <a:t>Bærekraftsmål 13 går hånd i hånd med mål nr. 2. Hvilke andre bærekraftsmål kan kombineres med nr. 2?</a:t>
            </a:r>
          </a:p>
          <a:p>
            <a:pPr marL="0" lvl="0" indent="0" algn="l" rtl="0">
              <a:spcBef>
                <a:spcPts val="1000"/>
              </a:spcBef>
              <a:spcAft>
                <a:spcPts val="0"/>
              </a:spcAft>
              <a:buNone/>
            </a:pPr>
            <a:endParaRPr lang="nb-NO" sz="2000" dirty="0"/>
          </a:p>
          <a:p>
            <a:pPr marL="0" lvl="0" indent="0" algn="l" rtl="0">
              <a:spcBef>
                <a:spcPts val="1000"/>
              </a:spcBef>
              <a:spcAft>
                <a:spcPts val="0"/>
              </a:spcAft>
              <a:buNone/>
            </a:pPr>
            <a:r>
              <a:rPr lang="nb-NO" sz="2000" dirty="0"/>
              <a:t>Du er velkommen til å utforske FNs bærekraftsmål på nettet.</a:t>
            </a:r>
            <a:endParaRPr lang="fi-FI" sz="2000" dirty="0"/>
          </a:p>
        </p:txBody>
      </p:sp>
      <p:pic>
        <p:nvPicPr>
          <p:cNvPr id="301" name="Google Shape;301;g3501764105c_1_90" title="Skærmbillede 2025-04-25 kl. 13.16.49.png"/>
          <p:cNvPicPr preferRelativeResize="0"/>
          <p:nvPr/>
        </p:nvPicPr>
        <p:blipFill>
          <a:blip r:embed="rId3">
            <a:alphaModFix/>
          </a:blip>
          <a:stretch>
            <a:fillRect/>
          </a:stretch>
        </p:blipFill>
        <p:spPr>
          <a:xfrm>
            <a:off x="11695050" y="93750"/>
            <a:ext cx="413050" cy="260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g3501764105c_1_138" title="Skærmbillede 2025-04-25 kl. 13.11.53.png"/>
          <p:cNvPicPr preferRelativeResize="0"/>
          <p:nvPr/>
        </p:nvPicPr>
        <p:blipFill rotWithShape="1">
          <a:blip r:embed="rId3">
            <a:alphaModFix/>
          </a:blip>
          <a:srcRect l="934" r="669"/>
          <a:stretch/>
        </p:blipFill>
        <p:spPr>
          <a:xfrm>
            <a:off x="2999400" y="570200"/>
            <a:ext cx="6209699" cy="5717599"/>
          </a:xfrm>
          <a:prstGeom prst="rect">
            <a:avLst/>
          </a:prstGeom>
          <a:noFill/>
          <a:ln>
            <a:noFill/>
          </a:ln>
        </p:spPr>
      </p:pic>
      <p:pic>
        <p:nvPicPr>
          <p:cNvPr id="307" name="Google Shape;307;g3501764105c_1_138" title="Skærmbillede 2025-04-25 kl. 13.16.49.png"/>
          <p:cNvPicPr preferRelativeResize="0"/>
          <p:nvPr/>
        </p:nvPicPr>
        <p:blipFill>
          <a:blip r:embed="rId4">
            <a:alphaModFix/>
          </a:blip>
          <a:stretch>
            <a:fillRect/>
          </a:stretch>
        </p:blipFill>
        <p:spPr>
          <a:xfrm>
            <a:off x="11695050" y="93750"/>
            <a:ext cx="413050" cy="260525"/>
          </a:xfrm>
          <a:prstGeom prst="rect">
            <a:avLst/>
          </a:prstGeom>
          <a:noFill/>
          <a:ln>
            <a:noFill/>
          </a:ln>
        </p:spPr>
      </p:pic>
      <p:pic>
        <p:nvPicPr>
          <p:cNvPr id="308" name="Google Shape;308;g3501764105c_1_138" title="Skærmbillede 2025-04-25 kl. 13.09.06.png"/>
          <p:cNvPicPr preferRelativeResize="0"/>
          <p:nvPr/>
        </p:nvPicPr>
        <p:blipFill>
          <a:blip r:embed="rId5">
            <a:alphaModFix/>
          </a:blip>
          <a:stretch>
            <a:fillRect/>
          </a:stretch>
        </p:blipFill>
        <p:spPr>
          <a:xfrm>
            <a:off x="1712800" y="916050"/>
            <a:ext cx="1192200" cy="1153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g3501764105c_1_9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nb-NO" dirty="0"/>
              <a:t>Mat og helse</a:t>
            </a:r>
            <a:endParaRPr dirty="0"/>
          </a:p>
          <a:p>
            <a:pPr marL="0" lvl="0" indent="0" algn="l" rtl="0">
              <a:spcBef>
                <a:spcPts val="0"/>
              </a:spcBef>
              <a:spcAft>
                <a:spcPts val="0"/>
              </a:spcAft>
              <a:buNone/>
            </a:pPr>
            <a:r>
              <a:rPr lang="fi-FI" sz="3200" dirty="0" err="1"/>
              <a:t>leksjon</a:t>
            </a:r>
            <a:r>
              <a:rPr lang="fi-FI" sz="3200" dirty="0"/>
              <a:t> 3-6</a:t>
            </a:r>
            <a:endParaRPr sz="3200" dirty="0"/>
          </a:p>
        </p:txBody>
      </p:sp>
      <p:sp>
        <p:nvSpPr>
          <p:cNvPr id="314" name="Google Shape;314;g3501764105c_1_95"/>
          <p:cNvSpPr txBox="1">
            <a:spLocks noGrp="1"/>
          </p:cNvSpPr>
          <p:nvPr>
            <p:ph type="body" idx="1"/>
          </p:nvPr>
        </p:nvSpPr>
        <p:spPr>
          <a:xfrm>
            <a:off x="838200" y="1825624"/>
            <a:ext cx="10730948" cy="4505601"/>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nb-NO" sz="1600" b="1" dirty="0">
                <a:latin typeface="Montserrat Light" panose="00000400000000000000" pitchFamily="50" charset="0"/>
                <a:ea typeface="Montserrat"/>
                <a:cs typeface="Montserrat"/>
                <a:sym typeface="Montserrat"/>
              </a:rPr>
              <a:t>Introduksjon til dagen i klasserommet</a:t>
            </a:r>
          </a:p>
          <a:p>
            <a:pPr marL="0" lvl="0" indent="0" algn="l" rtl="0">
              <a:spcBef>
                <a:spcPts val="1000"/>
              </a:spcBef>
              <a:spcAft>
                <a:spcPts val="0"/>
              </a:spcAft>
              <a:buNone/>
            </a:pPr>
            <a:r>
              <a:rPr lang="nb-NO" sz="1600" dirty="0">
                <a:latin typeface="Montserrat Light" panose="00000400000000000000" pitchFamily="50" charset="0"/>
                <a:ea typeface="Montserrat"/>
                <a:cs typeface="Montserrat"/>
                <a:sym typeface="Montserrat"/>
              </a:rPr>
              <a:t>Arbeid med ingrediensene gulrøtter, poteter og egg.</a:t>
            </a:r>
          </a:p>
          <a:p>
            <a:pPr marL="285750" indent="-285750"/>
            <a:r>
              <a:rPr lang="nb-NO" sz="1600" dirty="0">
                <a:latin typeface="Montserrat Light" panose="00000400000000000000" pitchFamily="50" charset="0"/>
                <a:ea typeface="Montserrat"/>
                <a:cs typeface="Montserrat"/>
                <a:sym typeface="Montserrat"/>
              </a:rPr>
              <a:t>Planlegg og lag spørsmål til undersøkelsene dine. Hvordan kan du bruke alle ingrediensene?</a:t>
            </a:r>
          </a:p>
          <a:p>
            <a:pPr marL="285750" indent="-285750"/>
            <a:r>
              <a:rPr lang="nb-NO" sz="1600" dirty="0">
                <a:latin typeface="Montserrat Light" panose="00000400000000000000" pitchFamily="50" charset="0"/>
                <a:ea typeface="Montserrat"/>
                <a:cs typeface="Montserrat"/>
                <a:sym typeface="Montserrat"/>
              </a:rPr>
              <a:t>Planlegg hvilke forskjellige verktøy og metoder du vil bruke.</a:t>
            </a:r>
          </a:p>
          <a:p>
            <a:pPr marL="285750" indent="-285750"/>
            <a:r>
              <a:rPr lang="nb-NO" sz="1600" dirty="0">
                <a:latin typeface="Montserrat Light" panose="00000400000000000000" pitchFamily="50" charset="0"/>
                <a:ea typeface="Montserrat"/>
                <a:cs typeface="Montserrat"/>
                <a:sym typeface="Montserrat"/>
              </a:rPr>
              <a:t>Finn prisen på ingrediensene.</a:t>
            </a:r>
          </a:p>
          <a:p>
            <a:pPr marL="0" lvl="0" indent="0" algn="l" rtl="0">
              <a:spcBef>
                <a:spcPts val="1000"/>
              </a:spcBef>
              <a:spcAft>
                <a:spcPts val="0"/>
              </a:spcAft>
              <a:buNone/>
            </a:pPr>
            <a:endParaRPr lang="nb-NO" sz="1600" dirty="0">
              <a:latin typeface="Montserrat Light" panose="00000400000000000000" pitchFamily="50" charset="0"/>
              <a:ea typeface="Montserrat"/>
              <a:cs typeface="Montserrat"/>
              <a:sym typeface="Montserrat"/>
            </a:endParaRPr>
          </a:p>
          <a:p>
            <a:pPr marL="0" lvl="0" indent="0" algn="l" rtl="0">
              <a:spcBef>
                <a:spcPts val="1000"/>
              </a:spcBef>
              <a:spcAft>
                <a:spcPts val="0"/>
              </a:spcAft>
              <a:buNone/>
            </a:pPr>
            <a:r>
              <a:rPr lang="nb-NO" sz="1600" b="1" dirty="0">
                <a:latin typeface="Montserrat Light" panose="00000400000000000000" pitchFamily="50" charset="0"/>
                <a:ea typeface="Montserrat"/>
                <a:cs typeface="Montserrat"/>
                <a:sym typeface="Montserrat"/>
              </a:rPr>
              <a:t>Presenter ideene og resultatene dine for resten av klassen.</a:t>
            </a:r>
          </a:p>
          <a:p>
            <a:pPr marL="0" lvl="0" indent="0" algn="l" rtl="0">
              <a:spcBef>
                <a:spcPts val="1000"/>
              </a:spcBef>
              <a:spcAft>
                <a:spcPts val="0"/>
              </a:spcAft>
              <a:buNone/>
            </a:pPr>
            <a:endParaRPr lang="nb-NO" sz="1600" dirty="0">
              <a:latin typeface="Montserrat Light" panose="00000400000000000000" pitchFamily="50" charset="0"/>
              <a:ea typeface="Montserrat"/>
              <a:cs typeface="Montserrat"/>
              <a:sym typeface="Montserrat"/>
            </a:endParaRPr>
          </a:p>
          <a:p>
            <a:pPr marL="0" lvl="0" indent="0" algn="l" rtl="0">
              <a:spcBef>
                <a:spcPts val="1000"/>
              </a:spcBef>
              <a:spcAft>
                <a:spcPts val="0"/>
              </a:spcAft>
              <a:buNone/>
            </a:pPr>
            <a:r>
              <a:rPr lang="nb-NO" sz="1600" b="1" dirty="0">
                <a:latin typeface="Montserrat Light" panose="00000400000000000000" pitchFamily="50" charset="0"/>
                <a:ea typeface="Montserrat"/>
                <a:cs typeface="Montserrat"/>
                <a:sym typeface="Montserrat"/>
              </a:rPr>
              <a:t>Samling</a:t>
            </a:r>
          </a:p>
          <a:p>
            <a:pPr marL="285750" indent="-285750"/>
            <a:r>
              <a:rPr lang="nb-NO" sz="1600" dirty="0">
                <a:latin typeface="Montserrat Light" panose="00000400000000000000" pitchFamily="50" charset="0"/>
                <a:ea typeface="Montserrat"/>
                <a:cs typeface="Montserrat"/>
                <a:sym typeface="Montserrat"/>
              </a:rPr>
              <a:t>Hvorfor var det en viktig øvelse?</a:t>
            </a:r>
          </a:p>
          <a:p>
            <a:pPr marL="285750" indent="-285750"/>
            <a:r>
              <a:rPr lang="nb-NO" sz="1600" dirty="0">
                <a:latin typeface="Montserrat Light" panose="00000400000000000000" pitchFamily="50" charset="0"/>
                <a:ea typeface="Montserrat"/>
                <a:cs typeface="Montserrat"/>
                <a:sym typeface="Montserrat"/>
              </a:rPr>
              <a:t>Hvordan kan du koble undersøkelsen til temaet «utrydde sult»?</a:t>
            </a:r>
            <a:endParaRPr lang="fi-FI" sz="1600" dirty="0">
              <a:latin typeface="Montserrat Light" panose="00000400000000000000" pitchFamily="50" charset="0"/>
              <a:ea typeface="Montserrat"/>
              <a:cs typeface="Montserrat"/>
              <a:sym typeface="Montserrat"/>
            </a:endParaRPr>
          </a:p>
        </p:txBody>
      </p:sp>
      <p:pic>
        <p:nvPicPr>
          <p:cNvPr id="315" name="Google Shape;315;g3501764105c_1_95" title="Skærmbillede 2025-04-25 kl. 13.09.06.png"/>
          <p:cNvPicPr preferRelativeResize="0"/>
          <p:nvPr/>
        </p:nvPicPr>
        <p:blipFill>
          <a:blip r:embed="rId3">
            <a:alphaModFix/>
          </a:blip>
          <a:stretch>
            <a:fillRect/>
          </a:stretch>
        </p:blipFill>
        <p:spPr>
          <a:xfrm>
            <a:off x="9342925" y="411975"/>
            <a:ext cx="2373499" cy="2181125"/>
          </a:xfrm>
          <a:prstGeom prst="rect">
            <a:avLst/>
          </a:prstGeom>
          <a:noFill/>
          <a:ln>
            <a:noFill/>
          </a:ln>
        </p:spPr>
      </p:pic>
      <p:pic>
        <p:nvPicPr>
          <p:cNvPr id="316" name="Google Shape;316;g3501764105c_1_95" title="Skærmbillede 2025-04-25 kl. 13.16.49.png"/>
          <p:cNvPicPr preferRelativeResize="0"/>
          <p:nvPr/>
        </p:nvPicPr>
        <p:blipFill>
          <a:blip r:embed="rId4">
            <a:alphaModFix/>
          </a:blip>
          <a:stretch>
            <a:fillRect/>
          </a:stretch>
        </p:blipFill>
        <p:spPr>
          <a:xfrm>
            <a:off x="11695050" y="93750"/>
            <a:ext cx="413050" cy="260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g3501764105c_1_10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a:t>litteratur</a:t>
            </a:r>
            <a:endParaRPr dirty="0"/>
          </a:p>
          <a:p>
            <a:pPr marL="0" lvl="0" indent="0" algn="l" rtl="0">
              <a:spcBef>
                <a:spcPts val="0"/>
              </a:spcBef>
              <a:spcAft>
                <a:spcPts val="0"/>
              </a:spcAft>
              <a:buNone/>
            </a:pPr>
            <a:r>
              <a:rPr lang="fi-FI" sz="4000" dirty="0" err="1"/>
              <a:t>leksjon</a:t>
            </a:r>
            <a:r>
              <a:rPr lang="fi-FI" sz="4000" dirty="0"/>
              <a:t> 7-8</a:t>
            </a:r>
            <a:endParaRPr sz="4000" dirty="0"/>
          </a:p>
        </p:txBody>
      </p:sp>
      <p:sp>
        <p:nvSpPr>
          <p:cNvPr id="322" name="Google Shape;322;g3501764105c_1_100"/>
          <p:cNvSpPr txBox="1">
            <a:spLocks noGrp="1"/>
          </p:cNvSpPr>
          <p:nvPr>
            <p:ph type="body" idx="1"/>
          </p:nvPr>
        </p:nvSpPr>
        <p:spPr>
          <a:xfrm>
            <a:off x="783525" y="18334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fi-FI" sz="2000" b="1" dirty="0" err="1">
                <a:latin typeface="Montserrat"/>
                <a:ea typeface="Montserrat"/>
                <a:cs typeface="Montserrat"/>
                <a:sym typeface="Montserrat"/>
              </a:rPr>
              <a:t>Introduksjon</a:t>
            </a:r>
            <a:endParaRPr sz="2000" b="1" dirty="0">
              <a:latin typeface="Montserrat"/>
              <a:ea typeface="Montserrat"/>
              <a:cs typeface="Montserrat"/>
              <a:sym typeface="Montserrat"/>
            </a:endParaRPr>
          </a:p>
          <a:p>
            <a:pPr marL="0" lvl="0" indent="0" algn="l" rtl="0">
              <a:spcBef>
                <a:spcPts val="1000"/>
              </a:spcBef>
              <a:spcAft>
                <a:spcPts val="0"/>
              </a:spcAft>
              <a:buNone/>
            </a:pPr>
            <a:r>
              <a:rPr lang="fi-FI" sz="2000" dirty="0"/>
              <a:t>Piken </a:t>
            </a:r>
            <a:r>
              <a:rPr lang="fi-FI" sz="2000" dirty="0" err="1"/>
              <a:t>med</a:t>
            </a:r>
            <a:r>
              <a:rPr lang="fi-FI" sz="2000" dirty="0"/>
              <a:t> </a:t>
            </a:r>
            <a:r>
              <a:rPr lang="fi-FI" sz="2000" dirty="0" err="1"/>
              <a:t>svovelstikkene</a:t>
            </a:r>
            <a:r>
              <a:rPr lang="fi-FI" sz="2000" dirty="0"/>
              <a:t>, H C Andersen</a:t>
            </a:r>
            <a:endParaRPr sz="2000" dirty="0"/>
          </a:p>
          <a:p>
            <a:pPr marL="0" lvl="0" indent="0" algn="l" rtl="0">
              <a:spcBef>
                <a:spcPts val="1000"/>
              </a:spcBef>
              <a:spcAft>
                <a:spcPts val="0"/>
              </a:spcAft>
              <a:buNone/>
            </a:pPr>
            <a:endParaRPr sz="2000" b="1" dirty="0">
              <a:latin typeface="Montserrat"/>
              <a:ea typeface="Montserrat"/>
              <a:cs typeface="Montserrat"/>
              <a:sym typeface="Montserrat"/>
            </a:endParaRPr>
          </a:p>
          <a:p>
            <a:pPr marL="0" lvl="0" indent="0" algn="l" rtl="0">
              <a:spcBef>
                <a:spcPts val="1000"/>
              </a:spcBef>
              <a:spcAft>
                <a:spcPts val="0"/>
              </a:spcAft>
              <a:buNone/>
            </a:pPr>
            <a:r>
              <a:rPr lang="fi-FI" sz="2000" b="1" dirty="0" err="1">
                <a:latin typeface="Montserrat"/>
                <a:ea typeface="Montserrat"/>
                <a:cs typeface="Montserrat"/>
                <a:sym typeface="Montserrat"/>
              </a:rPr>
              <a:t>Les</a:t>
            </a:r>
            <a:r>
              <a:rPr lang="fi-FI" sz="2000" b="1" dirty="0">
                <a:latin typeface="Montserrat"/>
                <a:ea typeface="Montserrat"/>
                <a:cs typeface="Montserrat"/>
                <a:sym typeface="Montserrat"/>
              </a:rPr>
              <a:t>/</a:t>
            </a:r>
            <a:r>
              <a:rPr lang="fi-FI" sz="2000" b="1" dirty="0" err="1">
                <a:latin typeface="Montserrat"/>
                <a:ea typeface="Montserrat"/>
                <a:cs typeface="Montserrat"/>
                <a:sym typeface="Montserrat"/>
              </a:rPr>
              <a:t>lytt</a:t>
            </a:r>
            <a:endParaRPr sz="2000" b="1" dirty="0">
              <a:latin typeface="Montserrat"/>
              <a:ea typeface="Montserrat"/>
              <a:cs typeface="Montserrat"/>
              <a:sym typeface="Montserrat"/>
            </a:endParaRPr>
          </a:p>
          <a:p>
            <a:pPr marL="0" lvl="0" indent="0" algn="l" rtl="0">
              <a:spcBef>
                <a:spcPts val="1000"/>
              </a:spcBef>
              <a:spcAft>
                <a:spcPts val="0"/>
              </a:spcAft>
              <a:buNone/>
            </a:pPr>
            <a:r>
              <a:rPr lang="fi-FI" sz="2000" dirty="0" err="1"/>
              <a:t>Les</a:t>
            </a:r>
            <a:r>
              <a:rPr lang="fi-FI" sz="2000" dirty="0"/>
              <a:t> </a:t>
            </a:r>
            <a:r>
              <a:rPr lang="fi-FI" sz="2000" dirty="0" err="1"/>
              <a:t>eller</a:t>
            </a:r>
            <a:r>
              <a:rPr lang="fi-FI" sz="2000" dirty="0"/>
              <a:t> </a:t>
            </a:r>
            <a:r>
              <a:rPr lang="fi-FI" sz="2000" dirty="0" err="1"/>
              <a:t>lytt</a:t>
            </a:r>
            <a:r>
              <a:rPr lang="fi-FI" sz="2000" dirty="0"/>
              <a:t> </a:t>
            </a:r>
            <a:r>
              <a:rPr lang="fi-FI" sz="2000" dirty="0" err="1"/>
              <a:t>til</a:t>
            </a:r>
            <a:r>
              <a:rPr lang="fi-FI" sz="2000" dirty="0"/>
              <a:t> </a:t>
            </a:r>
            <a:r>
              <a:rPr lang="fi-FI" sz="2000" dirty="0" err="1"/>
              <a:t>teksten</a:t>
            </a:r>
            <a:r>
              <a:rPr lang="fi-FI" sz="2000" dirty="0"/>
              <a:t> sammen i par.</a:t>
            </a:r>
            <a:endParaRPr sz="2000" dirty="0"/>
          </a:p>
          <a:p>
            <a:pPr marL="0" lvl="0" indent="0" algn="l" rtl="0">
              <a:spcBef>
                <a:spcPts val="1000"/>
              </a:spcBef>
              <a:spcAft>
                <a:spcPts val="0"/>
              </a:spcAft>
              <a:buNone/>
            </a:pPr>
            <a:endParaRPr sz="2000" dirty="0"/>
          </a:p>
          <a:p>
            <a:pPr marL="0" lvl="0" indent="0" algn="l" rtl="0">
              <a:spcBef>
                <a:spcPts val="1000"/>
              </a:spcBef>
              <a:spcAft>
                <a:spcPts val="0"/>
              </a:spcAft>
              <a:buNone/>
            </a:pPr>
            <a:r>
              <a:rPr lang="fi-FI" sz="2000" b="1" dirty="0" err="1">
                <a:latin typeface="Montserrat"/>
                <a:ea typeface="Montserrat"/>
                <a:cs typeface="Montserrat"/>
                <a:sym typeface="Montserrat"/>
              </a:rPr>
              <a:t>Reflekter</a:t>
            </a:r>
            <a:endParaRPr sz="2000" b="1" dirty="0">
              <a:latin typeface="Montserrat"/>
              <a:ea typeface="Montserrat"/>
              <a:cs typeface="Montserrat"/>
              <a:sym typeface="Montserrat"/>
            </a:endParaRPr>
          </a:p>
          <a:p>
            <a:pPr marL="0" lvl="0" indent="0" algn="l" rtl="0">
              <a:spcBef>
                <a:spcPts val="1000"/>
              </a:spcBef>
              <a:spcAft>
                <a:spcPts val="0"/>
              </a:spcAft>
              <a:buNone/>
            </a:pPr>
            <a:r>
              <a:rPr lang="fi-FI" sz="2000" dirty="0"/>
              <a:t>Finn </a:t>
            </a:r>
            <a:r>
              <a:rPr lang="fi-FI" sz="2000" dirty="0" err="1"/>
              <a:t>tre</a:t>
            </a:r>
            <a:r>
              <a:rPr lang="fi-FI" sz="2000" dirty="0"/>
              <a:t> </a:t>
            </a:r>
            <a:r>
              <a:rPr lang="fi-FI" sz="2000" dirty="0" err="1"/>
              <a:t>punkter</a:t>
            </a:r>
            <a:r>
              <a:rPr lang="fi-FI" sz="2000" dirty="0"/>
              <a:t> </a:t>
            </a:r>
            <a:r>
              <a:rPr lang="fi-FI" sz="2000" dirty="0" err="1"/>
              <a:t>der</a:t>
            </a:r>
            <a:r>
              <a:rPr lang="fi-FI" sz="2000" dirty="0"/>
              <a:t> </a:t>
            </a:r>
            <a:r>
              <a:rPr lang="fi-FI" sz="2000" dirty="0" err="1"/>
              <a:t>teksten</a:t>
            </a:r>
            <a:r>
              <a:rPr lang="fi-FI" sz="2000" dirty="0"/>
              <a:t> </a:t>
            </a:r>
            <a:r>
              <a:rPr lang="fi-FI" sz="2000" dirty="0" err="1"/>
              <a:t>kan</a:t>
            </a:r>
            <a:r>
              <a:rPr lang="fi-FI" sz="2000" dirty="0"/>
              <a:t> </a:t>
            </a:r>
            <a:r>
              <a:rPr lang="fi-FI" sz="2000" dirty="0" err="1"/>
              <a:t>koples</a:t>
            </a:r>
            <a:r>
              <a:rPr lang="fi-FI" sz="2000" dirty="0"/>
              <a:t> </a:t>
            </a:r>
            <a:r>
              <a:rPr lang="fi-FI" sz="2000" dirty="0" err="1"/>
              <a:t>til</a:t>
            </a:r>
            <a:r>
              <a:rPr lang="fi-FI" sz="2000" dirty="0"/>
              <a:t> </a:t>
            </a:r>
            <a:r>
              <a:rPr lang="fi-FI" sz="2000" dirty="0" err="1"/>
              <a:t>bærekraftsmålet</a:t>
            </a:r>
            <a:r>
              <a:rPr lang="fi-FI" sz="2000" dirty="0"/>
              <a:t>.</a:t>
            </a:r>
            <a:endParaRPr sz="2000" dirty="0"/>
          </a:p>
          <a:p>
            <a:pPr marL="0" lvl="0" indent="0" algn="l" rtl="0">
              <a:spcBef>
                <a:spcPts val="1000"/>
              </a:spcBef>
              <a:spcAft>
                <a:spcPts val="0"/>
              </a:spcAft>
              <a:buNone/>
            </a:pPr>
            <a:endParaRPr sz="2000" dirty="0"/>
          </a:p>
          <a:p>
            <a:pPr marL="0" lvl="0" indent="0" algn="l" rtl="0">
              <a:spcBef>
                <a:spcPts val="1000"/>
              </a:spcBef>
              <a:spcAft>
                <a:spcPts val="0"/>
              </a:spcAft>
              <a:buNone/>
            </a:pPr>
            <a:r>
              <a:rPr lang="fi-FI" sz="2000" i="1" dirty="0" err="1"/>
              <a:t>Hvis</a:t>
            </a:r>
            <a:r>
              <a:rPr lang="fi-FI" sz="2000" i="1" dirty="0"/>
              <a:t> du </a:t>
            </a:r>
            <a:r>
              <a:rPr lang="fi-FI" sz="2000" i="1" dirty="0" err="1"/>
              <a:t>er</a:t>
            </a:r>
            <a:r>
              <a:rPr lang="fi-FI" sz="2000" i="1" dirty="0"/>
              <a:t> </a:t>
            </a:r>
            <a:r>
              <a:rPr lang="fi-FI" sz="2000" i="1" dirty="0" err="1"/>
              <a:t>raskt</a:t>
            </a:r>
            <a:r>
              <a:rPr lang="fi-FI" sz="2000" i="1" dirty="0"/>
              <a:t> </a:t>
            </a:r>
            <a:r>
              <a:rPr lang="fi-FI" sz="2000" i="1" dirty="0" err="1"/>
              <a:t>ferdig</a:t>
            </a:r>
            <a:r>
              <a:rPr lang="fi-FI" sz="2000" i="1" dirty="0"/>
              <a:t>, </a:t>
            </a:r>
            <a:r>
              <a:rPr lang="fi-FI" sz="2000" i="1" dirty="0" err="1"/>
              <a:t>får</a:t>
            </a:r>
            <a:r>
              <a:rPr lang="fi-FI" sz="2000" i="1" dirty="0"/>
              <a:t> du </a:t>
            </a:r>
            <a:r>
              <a:rPr lang="fi-FI" sz="2000" i="1" dirty="0" err="1"/>
              <a:t>begynne</a:t>
            </a:r>
            <a:r>
              <a:rPr lang="fi-FI" sz="2000" i="1" dirty="0"/>
              <a:t> å </a:t>
            </a:r>
            <a:r>
              <a:rPr lang="fi-FI" sz="2000" i="1" dirty="0" err="1"/>
              <a:t>jobbe</a:t>
            </a:r>
            <a:r>
              <a:rPr lang="fi-FI" sz="2000" i="1" dirty="0"/>
              <a:t> </a:t>
            </a:r>
            <a:r>
              <a:rPr lang="fi-FI" sz="2000" i="1" dirty="0" err="1"/>
              <a:t>med</a:t>
            </a:r>
            <a:r>
              <a:rPr lang="fi-FI" sz="2000" i="1" dirty="0"/>
              <a:t> </a:t>
            </a:r>
            <a:r>
              <a:rPr lang="fi-FI" sz="2000" i="1" dirty="0" err="1"/>
              <a:t>plakaten</a:t>
            </a:r>
            <a:r>
              <a:rPr lang="fi-FI" sz="2000" i="1" dirty="0"/>
              <a:t> for </a:t>
            </a:r>
            <a:r>
              <a:rPr lang="fi-FI" sz="2000" i="1" dirty="0" err="1"/>
              <a:t>temakvelden</a:t>
            </a:r>
            <a:r>
              <a:rPr lang="fi-FI" sz="2000" i="1" dirty="0"/>
              <a:t>. </a:t>
            </a:r>
          </a:p>
        </p:txBody>
      </p:sp>
      <p:pic>
        <p:nvPicPr>
          <p:cNvPr id="323" name="Google Shape;323;g3501764105c_1_100" title="Skærmbillede 2025-04-25 kl. 13.16.49.png"/>
          <p:cNvPicPr preferRelativeResize="0"/>
          <p:nvPr/>
        </p:nvPicPr>
        <p:blipFill>
          <a:blip r:embed="rId3">
            <a:alphaModFix/>
          </a:blip>
          <a:stretch>
            <a:fillRect/>
          </a:stretch>
        </p:blipFill>
        <p:spPr>
          <a:xfrm>
            <a:off x="11695050" y="93750"/>
            <a:ext cx="413050" cy="260525"/>
          </a:xfrm>
          <a:prstGeom prst="rect">
            <a:avLst/>
          </a:prstGeom>
          <a:noFill/>
          <a:ln>
            <a:noFill/>
          </a:ln>
        </p:spPr>
      </p:pic>
      <p:pic>
        <p:nvPicPr>
          <p:cNvPr id="324" name="Google Shape;324;g3501764105c_1_100"/>
          <p:cNvPicPr preferRelativeResize="0"/>
          <p:nvPr/>
        </p:nvPicPr>
        <p:blipFill>
          <a:blip r:embed="rId4">
            <a:alphaModFix/>
          </a:blip>
          <a:stretch>
            <a:fillRect/>
          </a:stretch>
        </p:blipFill>
        <p:spPr>
          <a:xfrm>
            <a:off x="8105775" y="781050"/>
            <a:ext cx="3019425" cy="3019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3501764105c_1_22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err="1"/>
              <a:t>Lenk</a:t>
            </a:r>
            <a:r>
              <a:rPr lang="fi-FI" dirty="0"/>
              <a:t> </a:t>
            </a:r>
            <a:r>
              <a:rPr lang="fi-FI" dirty="0" err="1"/>
              <a:t>til</a:t>
            </a:r>
            <a:r>
              <a:rPr lang="fi-FI" dirty="0"/>
              <a:t> ‘</a:t>
            </a:r>
            <a:r>
              <a:rPr lang="fi-FI" dirty="0" err="1"/>
              <a:t>Flickan</a:t>
            </a:r>
            <a:r>
              <a:rPr lang="fi-FI" dirty="0"/>
              <a:t> </a:t>
            </a:r>
            <a:r>
              <a:rPr lang="fi-FI" dirty="0" err="1"/>
              <a:t>med</a:t>
            </a:r>
            <a:r>
              <a:rPr lang="fi-FI" dirty="0"/>
              <a:t> </a:t>
            </a:r>
            <a:r>
              <a:rPr lang="fi-FI" dirty="0" err="1"/>
              <a:t>svavelstickorna</a:t>
            </a:r>
            <a:r>
              <a:rPr lang="fi-FI" dirty="0"/>
              <a:t>’</a:t>
            </a:r>
            <a:endParaRPr dirty="0"/>
          </a:p>
        </p:txBody>
      </p:sp>
      <p:sp>
        <p:nvSpPr>
          <p:cNvPr id="330" name="Google Shape;330;g3501764105c_1_229"/>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fi-FI" u="sng" dirty="0">
                <a:solidFill>
                  <a:schemeClr val="hlink"/>
                </a:solidFill>
                <a:hlinkClick r:id="rId3"/>
              </a:rPr>
              <a:t>https://sagosidan.se/sagor%20att%20ladda%20ned/Flickan%20med%20svavelstickorna.pdf</a:t>
            </a:r>
            <a:r>
              <a:rPr lang="fi-FI" dirty="0"/>
              <a:t> </a:t>
            </a: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fi-FI" sz="2000" dirty="0" err="1"/>
              <a:t>Vil</a:t>
            </a:r>
            <a:r>
              <a:rPr lang="fi-FI" sz="2000" dirty="0"/>
              <a:t> du </a:t>
            </a:r>
            <a:r>
              <a:rPr lang="fi-FI" sz="2000" dirty="0" err="1"/>
              <a:t>lytte</a:t>
            </a:r>
            <a:r>
              <a:rPr lang="fi-FI" sz="2000" dirty="0"/>
              <a:t> </a:t>
            </a:r>
            <a:r>
              <a:rPr lang="fi-FI" sz="2000" dirty="0" err="1"/>
              <a:t>til</a:t>
            </a:r>
            <a:r>
              <a:rPr lang="fi-FI" sz="2000" dirty="0"/>
              <a:t> </a:t>
            </a:r>
            <a:r>
              <a:rPr lang="fi-FI" sz="2000" dirty="0" err="1"/>
              <a:t>texten</a:t>
            </a:r>
            <a:r>
              <a:rPr lang="fi-FI" sz="2000" dirty="0"/>
              <a:t>?</a:t>
            </a:r>
            <a:endParaRPr sz="2000" dirty="0"/>
          </a:p>
          <a:p>
            <a:pPr marL="0" lvl="0" indent="0" algn="l" rtl="0">
              <a:spcBef>
                <a:spcPts val="1000"/>
              </a:spcBef>
              <a:spcAft>
                <a:spcPts val="0"/>
              </a:spcAft>
              <a:buNone/>
            </a:pPr>
            <a:r>
              <a:rPr lang="fi-FI" sz="1700" u="sng" dirty="0" err="1">
                <a:solidFill>
                  <a:schemeClr val="hlink"/>
                </a:solidFill>
                <a:latin typeface="Arial"/>
                <a:ea typeface="Arial"/>
                <a:cs typeface="Arial"/>
                <a:sym typeface="Arial"/>
                <a:hlinkClick r:id="rId4"/>
              </a:rPr>
              <a:t>Sagor</a:t>
            </a:r>
            <a:r>
              <a:rPr lang="fi-FI" sz="1700" u="sng" dirty="0">
                <a:solidFill>
                  <a:schemeClr val="hlink"/>
                </a:solidFill>
                <a:latin typeface="Arial"/>
                <a:ea typeface="Arial"/>
                <a:cs typeface="Arial"/>
                <a:sym typeface="Arial"/>
                <a:hlinkClick r:id="rId4"/>
              </a:rPr>
              <a:t> av HC Andersen: </a:t>
            </a:r>
            <a:r>
              <a:rPr lang="fi-FI" sz="1700" u="sng" dirty="0" err="1">
                <a:solidFill>
                  <a:schemeClr val="hlink"/>
                </a:solidFill>
                <a:latin typeface="Arial"/>
                <a:ea typeface="Arial"/>
                <a:cs typeface="Arial"/>
                <a:sym typeface="Arial"/>
                <a:hlinkClick r:id="rId4"/>
              </a:rPr>
              <a:t>Den</a:t>
            </a:r>
            <a:r>
              <a:rPr lang="fi-FI" sz="1700" u="sng" dirty="0">
                <a:solidFill>
                  <a:schemeClr val="hlink"/>
                </a:solidFill>
                <a:latin typeface="Arial"/>
                <a:ea typeface="Arial"/>
                <a:cs typeface="Arial"/>
                <a:sym typeface="Arial"/>
                <a:hlinkClick r:id="rId4"/>
              </a:rPr>
              <a:t> </a:t>
            </a:r>
            <a:r>
              <a:rPr lang="fi-FI" sz="1700" u="sng" dirty="0" err="1">
                <a:solidFill>
                  <a:schemeClr val="hlink"/>
                </a:solidFill>
                <a:latin typeface="Arial"/>
                <a:ea typeface="Arial"/>
                <a:cs typeface="Arial"/>
                <a:sym typeface="Arial"/>
                <a:hlinkClick r:id="rId4"/>
              </a:rPr>
              <a:t>lilla</a:t>
            </a:r>
            <a:r>
              <a:rPr lang="fi-FI" sz="1700" u="sng" dirty="0">
                <a:solidFill>
                  <a:schemeClr val="hlink"/>
                </a:solidFill>
                <a:latin typeface="Arial"/>
                <a:ea typeface="Arial"/>
                <a:cs typeface="Arial"/>
                <a:sym typeface="Arial"/>
                <a:hlinkClick r:id="rId4"/>
              </a:rPr>
              <a:t> </a:t>
            </a:r>
            <a:r>
              <a:rPr lang="fi-FI" sz="1700" u="sng" dirty="0" err="1">
                <a:solidFill>
                  <a:schemeClr val="hlink"/>
                </a:solidFill>
                <a:latin typeface="Arial"/>
                <a:ea typeface="Arial"/>
                <a:cs typeface="Arial"/>
                <a:sym typeface="Arial"/>
                <a:hlinkClick r:id="rId4"/>
              </a:rPr>
              <a:t>flickan</a:t>
            </a:r>
            <a:r>
              <a:rPr lang="fi-FI" sz="1700" u="sng" dirty="0">
                <a:solidFill>
                  <a:schemeClr val="hlink"/>
                </a:solidFill>
                <a:latin typeface="Arial"/>
                <a:ea typeface="Arial"/>
                <a:cs typeface="Arial"/>
                <a:sym typeface="Arial"/>
                <a:hlinkClick r:id="rId4"/>
              </a:rPr>
              <a:t> </a:t>
            </a:r>
            <a:r>
              <a:rPr lang="fi-FI" sz="1700" u="sng" dirty="0" err="1">
                <a:solidFill>
                  <a:schemeClr val="hlink"/>
                </a:solidFill>
                <a:latin typeface="Arial"/>
                <a:ea typeface="Arial"/>
                <a:cs typeface="Arial"/>
                <a:sym typeface="Arial"/>
                <a:hlinkClick r:id="rId4"/>
              </a:rPr>
              <a:t>med</a:t>
            </a:r>
            <a:r>
              <a:rPr lang="fi-FI" sz="1700" u="sng" dirty="0">
                <a:solidFill>
                  <a:schemeClr val="hlink"/>
                </a:solidFill>
                <a:latin typeface="Arial"/>
                <a:ea typeface="Arial"/>
                <a:cs typeface="Arial"/>
                <a:sym typeface="Arial"/>
                <a:hlinkClick r:id="rId4"/>
              </a:rPr>
              <a:t> </a:t>
            </a:r>
            <a:r>
              <a:rPr lang="fi-FI" sz="1700" u="sng" dirty="0" err="1">
                <a:solidFill>
                  <a:schemeClr val="hlink"/>
                </a:solidFill>
                <a:latin typeface="Arial"/>
                <a:ea typeface="Arial"/>
                <a:cs typeface="Arial"/>
                <a:sym typeface="Arial"/>
                <a:hlinkClick r:id="rId4"/>
              </a:rPr>
              <a:t>svavelstickorna</a:t>
            </a:r>
            <a:r>
              <a:rPr lang="fi-FI" sz="1700" u="sng" dirty="0">
                <a:solidFill>
                  <a:schemeClr val="hlink"/>
                </a:solidFill>
                <a:latin typeface="Arial"/>
                <a:ea typeface="Arial"/>
                <a:cs typeface="Arial"/>
                <a:sym typeface="Arial"/>
                <a:hlinkClick r:id="rId4"/>
              </a:rPr>
              <a:t> | UR Play</a:t>
            </a:r>
            <a:endParaRPr sz="3400" dirty="0"/>
          </a:p>
        </p:txBody>
      </p:sp>
      <p:pic>
        <p:nvPicPr>
          <p:cNvPr id="331" name="Google Shape;331;g3501764105c_1_229" title="Skærmbillede 2025-04-25 kl. 13.16.49.png"/>
          <p:cNvPicPr preferRelativeResize="0"/>
          <p:nvPr/>
        </p:nvPicPr>
        <p:blipFill>
          <a:blip r:embed="rId5">
            <a:alphaModFix/>
          </a:blip>
          <a:stretch>
            <a:fillRect/>
          </a:stretch>
        </p:blipFill>
        <p:spPr>
          <a:xfrm>
            <a:off x="11695050" y="93750"/>
            <a:ext cx="413050" cy="260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g3501764105c_1_105"/>
          <p:cNvSpPr txBox="1">
            <a:spLocks noGrp="1"/>
          </p:cNvSpPr>
          <p:nvPr>
            <p:ph type="title"/>
          </p:nvPr>
        </p:nvSpPr>
        <p:spPr>
          <a:xfrm>
            <a:off x="838200" y="5236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dirty="0"/>
              <a:t>Program - </a:t>
            </a:r>
            <a:r>
              <a:rPr lang="fi-FI" dirty="0" err="1"/>
              <a:t>leksjon</a:t>
            </a:r>
            <a:r>
              <a:rPr lang="fi-FI" dirty="0"/>
              <a:t> 9+10</a:t>
            </a:r>
            <a:endParaRPr dirty="0"/>
          </a:p>
          <a:p>
            <a:pPr marL="0" lvl="0" indent="0" algn="l" rtl="0">
              <a:spcBef>
                <a:spcPts val="0"/>
              </a:spcBef>
              <a:spcAft>
                <a:spcPts val="0"/>
              </a:spcAft>
              <a:buNone/>
            </a:pPr>
            <a:r>
              <a:rPr lang="fi-FI" dirty="0" err="1"/>
              <a:t>Plakaten</a:t>
            </a:r>
            <a:r>
              <a:rPr lang="fi-FI" dirty="0"/>
              <a:t> - </a:t>
            </a:r>
            <a:r>
              <a:rPr lang="fi-FI" dirty="0" err="1"/>
              <a:t>Hva</a:t>
            </a:r>
            <a:r>
              <a:rPr lang="fi-FI" dirty="0"/>
              <a:t> </a:t>
            </a:r>
            <a:r>
              <a:rPr lang="fi-FI" dirty="0" err="1"/>
              <a:t>skal</a:t>
            </a:r>
            <a:r>
              <a:rPr lang="fi-FI" dirty="0"/>
              <a:t> </a:t>
            </a:r>
            <a:r>
              <a:rPr lang="fi-FI" dirty="0" err="1"/>
              <a:t>den</a:t>
            </a:r>
            <a:r>
              <a:rPr lang="fi-FI" dirty="0"/>
              <a:t> </a:t>
            </a:r>
            <a:r>
              <a:rPr lang="fi-FI" dirty="0" err="1"/>
              <a:t>inneholde</a:t>
            </a:r>
            <a:r>
              <a:rPr lang="fi-FI" dirty="0"/>
              <a:t>?</a:t>
            </a:r>
            <a:endParaRPr dirty="0"/>
          </a:p>
        </p:txBody>
      </p:sp>
      <p:sp>
        <p:nvSpPr>
          <p:cNvPr id="337" name="Google Shape;337;g3501764105c_1_105"/>
          <p:cNvSpPr txBox="1">
            <a:spLocks noGrp="1"/>
          </p:cNvSpPr>
          <p:nvPr>
            <p:ph type="body" idx="1"/>
          </p:nvPr>
        </p:nvSpPr>
        <p:spPr>
          <a:xfrm>
            <a:off x="838200" y="2343827"/>
            <a:ext cx="10515600" cy="4351200"/>
          </a:xfrm>
          <a:prstGeom prst="rect">
            <a:avLst/>
          </a:prstGeom>
        </p:spPr>
        <p:txBody>
          <a:bodyPr spcFirstLastPara="1" wrap="square" lIns="91425" tIns="45700" rIns="91425" bIns="45700" anchor="t" anchorCtr="0">
            <a:normAutofit/>
          </a:bodyPr>
          <a:lstStyle/>
          <a:p>
            <a:pPr marL="342900"/>
            <a:r>
              <a:rPr lang="nb-NO" sz="2000" dirty="0">
                <a:latin typeface="Montserrat Light" panose="00000400000000000000" pitchFamily="50" charset="0"/>
              </a:rPr>
              <a:t>Informasjon om bærekraftsmål nr. 2 – utrydde sult. </a:t>
            </a:r>
          </a:p>
          <a:p>
            <a:pPr marL="342900"/>
            <a:r>
              <a:rPr lang="nb-NO" sz="2000" dirty="0">
                <a:latin typeface="Montserrat Light" panose="00000400000000000000" pitchFamily="50" charset="0"/>
              </a:rPr>
              <a:t>Bilder fra eksperimentene dine og kopling til temaet. </a:t>
            </a:r>
          </a:p>
          <a:p>
            <a:pPr marL="342900"/>
            <a:r>
              <a:rPr lang="nb-NO" sz="2000" dirty="0">
                <a:latin typeface="Montserrat Light" panose="00000400000000000000" pitchFamily="50" charset="0"/>
              </a:rPr>
              <a:t>Kopling til et annet bærekraftsmål.</a:t>
            </a:r>
          </a:p>
          <a:p>
            <a:pPr marL="342900"/>
            <a:r>
              <a:rPr lang="nb-NO" sz="2000" dirty="0">
                <a:latin typeface="Montserrat Light" panose="00000400000000000000" pitchFamily="50" charset="0"/>
              </a:rPr>
              <a:t>Kopling til </a:t>
            </a:r>
            <a:r>
              <a:rPr lang="nb-NO" sz="2000" i="1" dirty="0">
                <a:latin typeface="Montserrat Light" panose="00000400000000000000" pitchFamily="50" charset="0"/>
              </a:rPr>
              <a:t>Piken med svovelstikkene</a:t>
            </a:r>
            <a:r>
              <a:rPr lang="nb-NO" sz="2000" dirty="0">
                <a:latin typeface="Montserrat Light" panose="00000400000000000000" pitchFamily="50" charset="0"/>
              </a:rPr>
              <a:t>. </a:t>
            </a:r>
          </a:p>
          <a:p>
            <a:pPr marL="342900"/>
            <a:r>
              <a:rPr lang="nb-NO" sz="2000" dirty="0">
                <a:latin typeface="Montserrat Light" panose="00000400000000000000" pitchFamily="50" charset="0"/>
              </a:rPr>
              <a:t>Hva har du lært? </a:t>
            </a:r>
          </a:p>
          <a:p>
            <a:pPr marL="342900"/>
            <a:r>
              <a:rPr lang="nb-NO" sz="2000" dirty="0">
                <a:latin typeface="Montserrat Light" panose="00000400000000000000" pitchFamily="50" charset="0"/>
              </a:rPr>
              <a:t>Hvilken forskjell kan du gjøre?</a:t>
            </a:r>
          </a:p>
          <a:p>
            <a:pPr marL="0" lvl="0" indent="0" algn="l" rtl="0">
              <a:spcBef>
                <a:spcPts val="1000"/>
              </a:spcBef>
              <a:spcAft>
                <a:spcPts val="0"/>
              </a:spcAft>
              <a:buNone/>
            </a:pPr>
            <a:endParaRPr lang="nb-NO" sz="2000" dirty="0">
              <a:latin typeface="Montserrat Light" panose="00000400000000000000" pitchFamily="50" charset="0"/>
            </a:endParaRPr>
          </a:p>
          <a:p>
            <a:pPr marL="0" lvl="0" indent="0" algn="l" rtl="0">
              <a:spcBef>
                <a:spcPts val="1000"/>
              </a:spcBef>
              <a:spcAft>
                <a:spcPts val="0"/>
              </a:spcAft>
              <a:buNone/>
            </a:pPr>
            <a:r>
              <a:rPr lang="nb-NO" sz="2000" b="1" dirty="0">
                <a:latin typeface="Montserrat Light" panose="00000400000000000000" pitchFamily="50" charset="0"/>
              </a:rPr>
              <a:t>Legg gjerne til ting du mener også er relevante.</a:t>
            </a:r>
            <a:endParaRPr sz="2000" b="1" dirty="0">
              <a:latin typeface="Montserrat Light" panose="00000400000000000000" pitchFamily="50" charset="0"/>
            </a:endParaRPr>
          </a:p>
        </p:txBody>
      </p:sp>
      <p:pic>
        <p:nvPicPr>
          <p:cNvPr id="338" name="Google Shape;338;g3501764105c_1_105" title="Skærmbillede 2025-04-25 kl. 13.16.49.png"/>
          <p:cNvPicPr preferRelativeResize="0"/>
          <p:nvPr/>
        </p:nvPicPr>
        <p:blipFill>
          <a:blip r:embed="rId3">
            <a:alphaModFix/>
          </a:blip>
          <a:stretch>
            <a:fillRect/>
          </a:stretch>
        </p:blipFill>
        <p:spPr>
          <a:xfrm>
            <a:off x="11695050" y="93750"/>
            <a:ext cx="413050" cy="2605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4" name="Google Shape;344;g3501764105c_1_122"/>
          <p:cNvSpPr/>
          <p:nvPr/>
        </p:nvSpPr>
        <p:spPr>
          <a:xfrm>
            <a:off x="2324125" y="2819400"/>
            <a:ext cx="7172673" cy="1206433"/>
          </a:xfrm>
          <a:prstGeom prst="rect">
            <a:avLst/>
          </a:prstGeom>
        </p:spPr>
        <p:txBody>
          <a:bodyPr>
            <a:prstTxWarp prst="textPlain">
              <a:avLst/>
            </a:prstTxWarp>
          </a:bodyPr>
          <a:lstStyle/>
          <a:p>
            <a:pPr lvl="0" algn="ctr"/>
            <a:r>
              <a:rPr b="0" i="0" dirty="0" err="1">
                <a:ln w="9525" cap="flat" cmpd="sng">
                  <a:solidFill>
                    <a:schemeClr val="dk2"/>
                  </a:solidFill>
                  <a:prstDash val="solid"/>
                  <a:round/>
                  <a:headEnd type="none" w="sm" len="sm"/>
                  <a:tailEnd type="none" w="sm" len="sm"/>
                </a:ln>
                <a:solidFill>
                  <a:srgbClr val="FF9900"/>
                </a:solidFill>
                <a:latin typeface="Arial"/>
              </a:rPr>
              <a:t>Temak</a:t>
            </a:r>
            <a:r>
              <a:rPr lang="fi-FI" b="0" i="0" dirty="0" err="1">
                <a:ln w="9525" cap="flat" cmpd="sng">
                  <a:solidFill>
                    <a:schemeClr val="dk2"/>
                  </a:solidFill>
                  <a:prstDash val="solid"/>
                  <a:round/>
                  <a:headEnd type="none" w="sm" len="sm"/>
                  <a:tailEnd type="none" w="sm" len="sm"/>
                </a:ln>
                <a:solidFill>
                  <a:srgbClr val="FF9900"/>
                </a:solidFill>
                <a:latin typeface="Arial"/>
              </a:rPr>
              <a:t>veld</a:t>
            </a:r>
            <a:endParaRPr b="0" i="0" dirty="0">
              <a:ln w="9525" cap="flat" cmpd="sng">
                <a:solidFill>
                  <a:schemeClr val="dk2"/>
                </a:solidFill>
                <a:prstDash val="solid"/>
                <a:round/>
                <a:headEnd type="none" w="sm" len="sm"/>
                <a:tailEnd type="none" w="sm" len="sm"/>
              </a:ln>
              <a:solidFill>
                <a:srgbClr val="FF9900"/>
              </a:solidFill>
              <a:latin typeface="Arial"/>
            </a:endParaRPr>
          </a:p>
        </p:txBody>
      </p:sp>
      <p:pic>
        <p:nvPicPr>
          <p:cNvPr id="345" name="Google Shape;345;g3501764105c_1_122" title="Skærmbillede 2025-04-25 kl. 13.16.49.png"/>
          <p:cNvPicPr preferRelativeResize="0"/>
          <p:nvPr/>
        </p:nvPicPr>
        <p:blipFill>
          <a:blip r:embed="rId3">
            <a:alphaModFix/>
          </a:blip>
          <a:stretch>
            <a:fillRect/>
          </a:stretch>
        </p:blipFill>
        <p:spPr>
          <a:xfrm>
            <a:off x="11695050" y="93750"/>
            <a:ext cx="413050" cy="260525"/>
          </a:xfrm>
          <a:prstGeom prst="rect">
            <a:avLst/>
          </a:prstGeom>
          <a:noFill/>
          <a:ln>
            <a:noFill/>
          </a:ln>
        </p:spPr>
      </p:pic>
      <p:pic>
        <p:nvPicPr>
          <p:cNvPr id="346" name="Google Shape;346;g3501764105c_1_122"/>
          <p:cNvPicPr preferRelativeResize="0"/>
          <p:nvPr/>
        </p:nvPicPr>
        <p:blipFill>
          <a:blip r:embed="rId4">
            <a:alphaModFix/>
          </a:blip>
          <a:stretch>
            <a:fillRect/>
          </a:stretch>
        </p:blipFill>
        <p:spPr>
          <a:xfrm flipH="1">
            <a:off x="-1905675" y="-419100"/>
            <a:ext cx="9182100" cy="3924300"/>
          </a:xfrm>
          <a:prstGeom prst="rect">
            <a:avLst/>
          </a:prstGeom>
          <a:noFill/>
          <a:ln>
            <a:noFill/>
          </a:ln>
        </p:spPr>
      </p:pic>
      <p:pic>
        <p:nvPicPr>
          <p:cNvPr id="347" name="Google Shape;347;g3501764105c_1_122"/>
          <p:cNvPicPr preferRelativeResize="0"/>
          <p:nvPr/>
        </p:nvPicPr>
        <p:blipFill>
          <a:blip r:embed="rId4">
            <a:alphaModFix/>
          </a:blip>
          <a:stretch>
            <a:fillRect/>
          </a:stretch>
        </p:blipFill>
        <p:spPr>
          <a:xfrm>
            <a:off x="4879275" y="-399975"/>
            <a:ext cx="9182100" cy="3924300"/>
          </a:xfrm>
          <a:prstGeom prst="rect">
            <a:avLst/>
          </a:prstGeom>
          <a:noFill/>
          <a:ln>
            <a:noFill/>
          </a:ln>
        </p:spPr>
      </p:pic>
      <p:pic>
        <p:nvPicPr>
          <p:cNvPr id="348" name="Google Shape;348;g3501764105c_1_122"/>
          <p:cNvPicPr preferRelativeResize="0"/>
          <p:nvPr/>
        </p:nvPicPr>
        <p:blipFill>
          <a:blip r:embed="rId5">
            <a:alphaModFix/>
          </a:blip>
          <a:stretch>
            <a:fillRect/>
          </a:stretch>
        </p:blipFill>
        <p:spPr>
          <a:xfrm rot="5400000">
            <a:off x="1152525" y="2673588"/>
            <a:ext cx="1447801" cy="1111623"/>
          </a:xfrm>
          <a:prstGeom prst="rect">
            <a:avLst/>
          </a:prstGeom>
          <a:noFill/>
          <a:ln>
            <a:noFill/>
          </a:ln>
        </p:spPr>
      </p:pic>
      <p:pic>
        <p:nvPicPr>
          <p:cNvPr id="349" name="Google Shape;349;g3501764105c_1_122"/>
          <p:cNvPicPr preferRelativeResize="0"/>
          <p:nvPr/>
        </p:nvPicPr>
        <p:blipFill>
          <a:blip r:embed="rId5">
            <a:alphaModFix/>
          </a:blip>
          <a:stretch>
            <a:fillRect/>
          </a:stretch>
        </p:blipFill>
        <p:spPr>
          <a:xfrm>
            <a:off x="133350" y="2984125"/>
            <a:ext cx="1447801" cy="1111624"/>
          </a:xfrm>
          <a:prstGeom prst="rect">
            <a:avLst/>
          </a:prstGeom>
          <a:noFill/>
          <a:ln>
            <a:noFill/>
          </a:ln>
        </p:spPr>
      </p:pic>
      <p:pic>
        <p:nvPicPr>
          <p:cNvPr id="350" name="Google Shape;350;g3501764105c_1_122"/>
          <p:cNvPicPr preferRelativeResize="0"/>
          <p:nvPr/>
        </p:nvPicPr>
        <p:blipFill>
          <a:blip r:embed="rId5">
            <a:alphaModFix/>
          </a:blip>
          <a:stretch>
            <a:fillRect/>
          </a:stretch>
        </p:blipFill>
        <p:spPr>
          <a:xfrm rot="3726166">
            <a:off x="438150" y="4041400"/>
            <a:ext cx="1447801" cy="1111624"/>
          </a:xfrm>
          <a:prstGeom prst="rect">
            <a:avLst/>
          </a:prstGeom>
          <a:noFill/>
          <a:ln>
            <a:noFill/>
          </a:ln>
        </p:spPr>
      </p:pic>
      <p:pic>
        <p:nvPicPr>
          <p:cNvPr id="351" name="Google Shape;351;g3501764105c_1_122"/>
          <p:cNvPicPr preferRelativeResize="0"/>
          <p:nvPr/>
        </p:nvPicPr>
        <p:blipFill>
          <a:blip r:embed="rId5">
            <a:alphaModFix/>
          </a:blip>
          <a:stretch>
            <a:fillRect/>
          </a:stretch>
        </p:blipFill>
        <p:spPr>
          <a:xfrm>
            <a:off x="9867625" y="2873188"/>
            <a:ext cx="1447801" cy="1111624"/>
          </a:xfrm>
          <a:prstGeom prst="rect">
            <a:avLst/>
          </a:prstGeom>
          <a:noFill/>
          <a:ln>
            <a:noFill/>
          </a:ln>
        </p:spPr>
      </p:pic>
      <p:pic>
        <p:nvPicPr>
          <p:cNvPr id="352" name="Google Shape;352;g3501764105c_1_122"/>
          <p:cNvPicPr preferRelativeResize="0"/>
          <p:nvPr/>
        </p:nvPicPr>
        <p:blipFill>
          <a:blip r:embed="rId5">
            <a:alphaModFix/>
          </a:blip>
          <a:stretch>
            <a:fillRect/>
          </a:stretch>
        </p:blipFill>
        <p:spPr>
          <a:xfrm rot="5069381">
            <a:off x="10553425" y="3647113"/>
            <a:ext cx="1447800" cy="1111624"/>
          </a:xfrm>
          <a:prstGeom prst="rect">
            <a:avLst/>
          </a:prstGeom>
          <a:noFill/>
          <a:ln>
            <a:noFill/>
          </a:ln>
        </p:spPr>
      </p:pic>
      <p:pic>
        <p:nvPicPr>
          <p:cNvPr id="353" name="Google Shape;353;g3501764105c_1_122"/>
          <p:cNvPicPr preferRelativeResize="0"/>
          <p:nvPr/>
        </p:nvPicPr>
        <p:blipFill>
          <a:blip r:embed="rId5">
            <a:alphaModFix/>
          </a:blip>
          <a:stretch>
            <a:fillRect/>
          </a:stretch>
        </p:blipFill>
        <p:spPr>
          <a:xfrm rot="2072164">
            <a:off x="9581875" y="4114788"/>
            <a:ext cx="1447801" cy="1111625"/>
          </a:xfrm>
          <a:prstGeom prst="rect">
            <a:avLst/>
          </a:prstGeom>
          <a:noFill/>
          <a:ln>
            <a:noFill/>
          </a:ln>
        </p:spPr>
      </p:pic>
      <p:pic>
        <p:nvPicPr>
          <p:cNvPr id="354" name="Google Shape;354;g3501764105c_1_122"/>
          <p:cNvPicPr preferRelativeResize="0"/>
          <p:nvPr/>
        </p:nvPicPr>
        <p:blipFill>
          <a:blip r:embed="rId5">
            <a:alphaModFix/>
          </a:blip>
          <a:stretch>
            <a:fillRect/>
          </a:stretch>
        </p:blipFill>
        <p:spPr>
          <a:xfrm rot="-3823783">
            <a:off x="10692325" y="4844862"/>
            <a:ext cx="1447801" cy="111162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pic>
        <p:nvPicPr>
          <p:cNvPr id="359" name="Google Shape;359;g3501764105c_4_7" descr="Kuva, joka sisältää kohteen teksti, kuvakaappaus, Fontti, graafinen suunnittelu&#10;&#10;Kuvaus luotu automaattisesti"/>
          <p:cNvPicPr preferRelativeResize="0"/>
          <p:nvPr/>
        </p:nvPicPr>
        <p:blipFill rotWithShape="1">
          <a:blip r:embed="rId3">
            <a:alphaModFix/>
          </a:blip>
          <a:srcRect/>
          <a:stretch/>
        </p:blipFill>
        <p:spPr>
          <a:xfrm>
            <a:off x="1016508" y="1524000"/>
            <a:ext cx="10158983" cy="3809999"/>
          </a:xfrm>
          <a:prstGeom prst="rect">
            <a:avLst/>
          </a:prstGeom>
          <a:noFill/>
          <a:ln>
            <a:noFill/>
          </a:ln>
        </p:spPr>
      </p:pic>
    </p:spTree>
  </p:cSld>
  <p:clrMapOvr>
    <a:masterClrMapping/>
  </p:clrMapOvr>
</p:sld>
</file>

<file path=ppt/theme/theme1.xml><?xml version="1.0" encoding="utf-8"?>
<a:theme xmlns:a="http://schemas.openxmlformats.org/drawingml/2006/main" name="Office-te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TotalTime>
  <Words>743</Words>
  <Application>Microsoft Office PowerPoint</Application>
  <PresentationFormat>Laajakuva</PresentationFormat>
  <Paragraphs>103</Paragraphs>
  <Slides>17</Slides>
  <Notes>17</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17</vt:i4>
      </vt:variant>
    </vt:vector>
  </HeadingPairs>
  <TitlesOfParts>
    <vt:vector size="23" baseType="lpstr">
      <vt:lpstr>Montserrat</vt:lpstr>
      <vt:lpstr>Lato</vt:lpstr>
      <vt:lpstr>Bebas Neue</vt:lpstr>
      <vt:lpstr>Arial</vt:lpstr>
      <vt:lpstr>Montserrat Light</vt:lpstr>
      <vt:lpstr>Office-teema</vt:lpstr>
      <vt:lpstr>PowerPoint-esitys</vt:lpstr>
      <vt:lpstr>Tema: utrydde sult</vt:lpstr>
      <vt:lpstr>Formål (Hvorfor skal vi lære om dette?)</vt:lpstr>
      <vt:lpstr>Hvorfor «utrydde sult»?</vt:lpstr>
      <vt:lpstr>Struktur leksjon 1+2</vt:lpstr>
      <vt:lpstr> Hva vet du allerede?</vt:lpstr>
      <vt:lpstr>PowerPoint-esitys</vt:lpstr>
      <vt:lpstr>PowerPoint-esitys</vt:lpstr>
      <vt:lpstr>Dialogpausediskusjon: 45 minutter</vt:lpstr>
      <vt:lpstr>Spørsmål å reflektere kring</vt:lpstr>
      <vt:lpstr>PowerPoint-esitys</vt:lpstr>
      <vt:lpstr>Mat og helse leksjon 3-6</vt:lpstr>
      <vt:lpstr>litteratur leksjon 7-8</vt:lpstr>
      <vt:lpstr>Lenk til ‘Flickan med svavelstickorna’</vt:lpstr>
      <vt:lpstr>Program - leksjon 9+10 Plakaten - Hva skal den inneholde?</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Jessica Mukkala</dc:creator>
  <cp:lastModifiedBy>Oona Mertoniemi</cp:lastModifiedBy>
  <cp:revision>8</cp:revision>
  <dcterms:created xsi:type="dcterms:W3CDTF">2024-05-06T12:17:41Z</dcterms:created>
  <dcterms:modified xsi:type="dcterms:W3CDTF">2025-10-06T06:23:24Z</dcterms:modified>
</cp:coreProperties>
</file>