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Bebas Neue" panose="020B0606020202050201" pitchFamily="34" charset="0"/>
      <p:regular r:id="rId25"/>
    </p:embeddedFont>
    <p:embeddedFont>
      <p:font typeface="Montserrat" panose="00000500000000000000" pitchFamily="50" charset="0"/>
      <p:regular r:id="rId26"/>
      <p:bold r:id="rId27"/>
      <p:italic r:id="rId28"/>
      <p:boldItalic r:id="rId29"/>
    </p:embeddedFont>
    <p:embeddedFont>
      <p:font typeface="Montserrat Light" panose="00000400000000000000" pitchFamily="50"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7" roundtripDataSignature="AMtx7miRG2g3dgyytNs5BmVTRn/HykSWy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52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501960729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g3501960729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6a0be0e79_2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6a0be0e79_2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6a0be0e79_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56a0be0e79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6a0be0e79_0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6a0be0e79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501960729b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3501960729b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56a0be0e7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56a0be0e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501960729b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g3501960729b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501960729b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g3501960729b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01960729b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3501960729b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501960729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g3501960729b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501960729b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3501960729b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501960729b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g3501960729b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501960729b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3501960729b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501960729b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g3501960729b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501960729b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g3501960729b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01960729b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g3501960729b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56a0be0e79_0_6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56a0be0e79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501960729b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3501960729b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56a0be0e79_2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56a0be0e79_2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dia" type="title">
  <p:cSld name="TITLE">
    <p:spTree>
      <p:nvGrpSpPr>
        <p:cNvPr id="1" name="Shape 11"/>
        <p:cNvGrpSpPr/>
        <p:nvPr/>
      </p:nvGrpSpPr>
      <p:grpSpPr>
        <a:xfrm>
          <a:off x="0" y="0"/>
          <a:ext cx="0" cy="0"/>
          <a:chOff x="0" y="0"/>
          <a:chExt cx="0" cy="0"/>
        </a:xfrm>
      </p:grpSpPr>
      <p:sp>
        <p:nvSpPr>
          <p:cNvPr id="12" name="Google Shape;1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Bebas Neue"/>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Bebas Neu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pic>
        <p:nvPicPr>
          <p:cNvPr id="23" name="Google Shape;23;p6" descr="Kuva, joka sisältää kohteen Värikkyys, kuvio, keltainen, appelsiini&#10;&#10;Kuvaus luotu automaattisesti"/>
          <p:cNvPicPr preferRelativeResize="0"/>
          <p:nvPr/>
        </p:nvPicPr>
        <p:blipFill rotWithShape="1">
          <a:blip r:embed="rId2">
            <a:alphaModFix/>
          </a:blip>
          <a:srcRect t="10000"/>
          <a:stretch/>
        </p:blipFill>
        <p:spPr>
          <a:xfrm>
            <a:off x="0" y="0"/>
            <a:ext cx="12192000" cy="6858000"/>
          </a:xfrm>
          <a:prstGeom prst="rect">
            <a:avLst/>
          </a:prstGeom>
          <a:noFill/>
          <a:ln>
            <a:noFill/>
          </a:ln>
        </p:spPr>
      </p:pic>
      <p:sp>
        <p:nvSpPr>
          <p:cNvPr id="24" name="Google Shape;24;p6"/>
          <p:cNvSpPr/>
          <p:nvPr/>
        </p:nvSpPr>
        <p:spPr>
          <a:xfrm>
            <a:off x="326858" y="365125"/>
            <a:ext cx="11538284" cy="62161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yhjä" type="blank">
  <p:cSld name="BLANK">
    <p:spTree>
      <p:nvGrpSpPr>
        <p:cNvPr id="1" name="Shape 25"/>
        <p:cNvGrpSpPr/>
        <p:nvPr/>
      </p:nvGrpSpPr>
      <p:grpSpPr>
        <a:xfrm>
          <a:off x="0" y="0"/>
          <a:ext cx="0" cy="0"/>
          <a:chOff x="0" y="0"/>
          <a:chExt cx="0" cy="0"/>
        </a:xfrm>
      </p:grpSpPr>
      <p:sp>
        <p:nvSpPr>
          <p:cNvPr id="26" name="Google Shape;2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san ylätunniste" type="secHead">
  <p:cSld name="SECTION_HEADER">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ebas Neue"/>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2" name="Google Shape;3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ksi sisältökohdetta" type="twoObj">
  <p:cSld name="TWO_OBJECTS">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ailu" type="twoTxTwoObj">
  <p:cSld name="TWO_OBJECTS_WITH_TEX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uvatekstillinen sisältö" type="objTx">
  <p:cSld name="OBJECT_WITH_CAPTION_TEXT">
    <p:spTree>
      <p:nvGrpSpPr>
        <p:cNvPr id="1" name="Shape 56"/>
        <p:cNvGrpSpPr/>
        <p:nvPr/>
      </p:nvGrpSpPr>
      <p:grpSpPr>
        <a:xfrm>
          <a:off x="0" y="0"/>
          <a:ext cx="0" cy="0"/>
          <a:chOff x="0" y="0"/>
          <a:chExt cx="0" cy="0"/>
        </a:xfrm>
      </p:grpSpPr>
      <p:sp>
        <p:nvSpPr>
          <p:cNvPr id="57" name="Google Shape;57;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uvatekstillinen kuva" type="picTx">
  <p:cSld name="PICTURE_WITH_CAPTION_TEXT">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3"/>
          <p:cNvSpPr>
            <a:spLocks noGrp="1"/>
          </p:cNvSpPr>
          <p:nvPr>
            <p:ph type="pic" idx="2"/>
          </p:nvPr>
        </p:nvSpPr>
        <p:spPr>
          <a:xfrm>
            <a:off x="5183188" y="987425"/>
            <a:ext cx="6172200" cy="4873625"/>
          </a:xfrm>
          <a:prstGeom prst="rect">
            <a:avLst/>
          </a:prstGeom>
          <a:noFill/>
          <a:ln>
            <a:noFill/>
          </a:ln>
        </p:spPr>
      </p:sp>
      <p:sp>
        <p:nvSpPr>
          <p:cNvPr id="66" name="Google Shape;66;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tsikko ja pystysuora teksti" type="vertTx">
  <p:cSld name="VERTICAL_TEXT">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ystysuora otsikko ja teksti" type="vertTitleAndTx">
  <p:cSld name="VERTICAL_TITLE_AND_VERTICAL_TEXT">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Bebas Neue"/>
              <a:buNone/>
              <a:defRPr sz="4400" b="0" i="0" u="none" strike="noStrike" cap="none">
                <a:solidFill>
                  <a:schemeClr val="dk1"/>
                </a:solidFill>
                <a:latin typeface="Bebas Neue"/>
                <a:ea typeface="Bebas Neue"/>
                <a:cs typeface="Bebas Neue"/>
                <a:sym typeface="Bebas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Montserrat Light"/>
                <a:ea typeface="Montserrat Light"/>
                <a:cs typeface="Montserrat Light"/>
                <a:sym typeface="Montserrat Light"/>
              </a:defRPr>
            </a:lvl1pPr>
            <a:lvl2pPr marR="0" lvl="1"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2pPr>
            <a:lvl3pPr marR="0" lvl="2"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3pPr>
            <a:lvl4pPr marR="0" lvl="3"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4pPr>
            <a:lvl5pPr marR="0" lvl="4"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5pPr>
            <a:lvl6pPr marR="0" lvl="5"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6pPr>
            <a:lvl7pPr marR="0" lvl="6"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7pPr>
            <a:lvl8pPr marR="0" lvl="7"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8pPr>
            <a:lvl9pPr marR="0" lvl="8"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Montserrat Light"/>
                <a:ea typeface="Montserrat Light"/>
                <a:cs typeface="Montserrat Light"/>
                <a:sym typeface="Montserrat Light"/>
              </a:defRPr>
            </a:lvl1pPr>
            <a:lvl2pPr marR="0" lvl="1"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2pPr>
            <a:lvl3pPr marR="0" lvl="2"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3pPr>
            <a:lvl4pPr marR="0" lvl="3"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4pPr>
            <a:lvl5pPr marR="0" lvl="4"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5pPr>
            <a:lvl6pPr marR="0" lvl="5"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6pPr>
            <a:lvl7pPr marR="0" lvl="6"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7pPr>
            <a:lvl8pPr marR="0" lvl="7"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8pPr>
            <a:lvl9pPr marR="0" lvl="8"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1pPr>
            <a:lvl2pPr marL="0" marR="0" lvl="1"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2pPr>
            <a:lvl3pPr marL="0" marR="0" lvl="2"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3pPr>
            <a:lvl4pPr marL="0" marR="0" lvl="3"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4pPr>
            <a:lvl5pPr marL="0" marR="0" lvl="4"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5pPr>
            <a:lvl6pPr marL="0" marR="0" lvl="5"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6pPr>
            <a:lvl7pPr marL="0" marR="0" lvl="6"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7pPr>
            <a:lvl8pPr marL="0" marR="0" lvl="7"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8pPr>
            <a:lvl9pPr marL="0" marR="0" lvl="8"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watch?v=czfQMYrcGZ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OmCL_GvfOXY"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uyHgY2O__f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FHyVwYbuMKY"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 descr="Kuva, joka sisältää kohteen teksti, Grafiikka, graafinen suunnittelu, juliste&#10;&#10;Kuvaus luotu automaattisesti"/>
          <p:cNvPicPr preferRelativeResize="0"/>
          <p:nvPr/>
        </p:nvPicPr>
        <p:blipFill rotWithShape="1">
          <a:blip r:embed="rId3">
            <a:alphaModFix/>
          </a:blip>
          <a:srcRect/>
          <a:stretch/>
        </p:blipFill>
        <p:spPr>
          <a:xfrm>
            <a:off x="314463" y="0"/>
            <a:ext cx="11563076" cy="68580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838200" y="36512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introduksjon</a:t>
            </a:r>
            <a:endParaRPr dirty="0"/>
          </a:p>
        </p:txBody>
      </p:sp>
      <p:sp>
        <p:nvSpPr>
          <p:cNvPr id="93" name="Google Shape;93;p2"/>
          <p:cNvSpPr txBox="1">
            <a:spLocks noGrp="1"/>
          </p:cNvSpPr>
          <p:nvPr>
            <p:ph type="body" idx="1"/>
          </p:nvPr>
        </p:nvSpPr>
        <p:spPr>
          <a:xfrm>
            <a:off x="664464" y="1649100"/>
            <a:ext cx="8122920" cy="4749300"/>
          </a:xfrm>
          <a:prstGeom prst="rect">
            <a:avLst/>
          </a:prstGeom>
          <a:noFill/>
          <a:ln>
            <a:noFill/>
          </a:ln>
        </p:spPr>
        <p:txBody>
          <a:bodyPr spcFirstLastPara="1" wrap="square" lIns="91425" tIns="45700" rIns="91425" bIns="45700" anchor="t" anchorCtr="0">
            <a:normAutofit/>
          </a:bodyPr>
          <a:lstStyle/>
          <a:p>
            <a:pPr marL="520700">
              <a:lnSpc>
                <a:spcPct val="150000"/>
              </a:lnSpc>
              <a:spcBef>
                <a:spcPts val="0"/>
              </a:spcBef>
              <a:buSzPts val="2800"/>
            </a:pPr>
            <a:r>
              <a:rPr lang="fi-FI" sz="1800" dirty="0" err="1">
                <a:latin typeface="Montserrat Light" panose="00000400000000000000" pitchFamily="50" charset="0"/>
              </a:rPr>
              <a:t>Denne</a:t>
            </a:r>
            <a:r>
              <a:rPr lang="fi-FI" sz="1800" dirty="0">
                <a:latin typeface="Montserrat Light" panose="00000400000000000000" pitchFamily="50" charset="0"/>
              </a:rPr>
              <a:t> </a:t>
            </a:r>
            <a:r>
              <a:rPr lang="fi-FI" sz="1800" dirty="0" err="1">
                <a:latin typeface="Montserrat Light" panose="00000400000000000000" pitchFamily="50" charset="0"/>
              </a:rPr>
              <a:t>undervisningsplanen</a:t>
            </a:r>
            <a:r>
              <a:rPr lang="fi-FI" sz="1800" dirty="0">
                <a:latin typeface="Montserrat Light" panose="00000400000000000000" pitchFamily="50" charset="0"/>
              </a:rPr>
              <a:t> </a:t>
            </a:r>
            <a:r>
              <a:rPr lang="fi-FI" sz="1800" dirty="0" err="1">
                <a:latin typeface="Montserrat Light" panose="00000400000000000000" pitchFamily="50" charset="0"/>
              </a:rPr>
              <a:t>tar</a:t>
            </a:r>
            <a:r>
              <a:rPr lang="fi-FI" sz="1800" dirty="0">
                <a:latin typeface="Montserrat Light" panose="00000400000000000000" pitchFamily="50" charset="0"/>
              </a:rPr>
              <a:t> </a:t>
            </a:r>
            <a:r>
              <a:rPr lang="fi-FI" sz="1800" dirty="0" err="1">
                <a:latin typeface="Montserrat Light" panose="00000400000000000000" pitchFamily="50" charset="0"/>
              </a:rPr>
              <a:t>utgangspunkt</a:t>
            </a:r>
            <a:r>
              <a:rPr lang="fi-FI" sz="1800" dirty="0">
                <a:latin typeface="Montserrat Light" panose="00000400000000000000" pitchFamily="50" charset="0"/>
              </a:rPr>
              <a:t> i </a:t>
            </a:r>
            <a:r>
              <a:rPr lang="fi-FI" sz="1800" dirty="0" err="1">
                <a:latin typeface="Montserrat Light" panose="00000400000000000000" pitchFamily="50" charset="0"/>
              </a:rPr>
              <a:t>bærekraftsmål</a:t>
            </a:r>
            <a:r>
              <a:rPr lang="fi-FI" sz="1800" dirty="0">
                <a:latin typeface="Montserrat Light" panose="00000400000000000000" pitchFamily="50" charset="0"/>
              </a:rPr>
              <a:t> 12: </a:t>
            </a:r>
            <a:r>
              <a:rPr lang="fi-FI" sz="1800" b="1" dirty="0" err="1">
                <a:latin typeface="Montserrat Light" panose="00000400000000000000" pitchFamily="50" charset="0"/>
                <a:ea typeface="Montserrat"/>
                <a:cs typeface="Montserrat"/>
                <a:sym typeface="Montserrat"/>
              </a:rPr>
              <a:t>Ansvarlig</a:t>
            </a:r>
            <a:r>
              <a:rPr lang="fi-FI" sz="1800" b="1" dirty="0">
                <a:latin typeface="Montserrat Light" panose="00000400000000000000" pitchFamily="50" charset="0"/>
                <a:ea typeface="Montserrat"/>
                <a:cs typeface="Montserrat"/>
                <a:sym typeface="Montserrat"/>
              </a:rPr>
              <a:t> </a:t>
            </a:r>
            <a:r>
              <a:rPr lang="fi-FI" sz="1800" b="1" dirty="0" err="1">
                <a:latin typeface="Montserrat Light" panose="00000400000000000000" pitchFamily="50" charset="0"/>
                <a:ea typeface="Montserrat"/>
                <a:cs typeface="Montserrat"/>
                <a:sym typeface="Montserrat"/>
              </a:rPr>
              <a:t>forbruk</a:t>
            </a:r>
            <a:r>
              <a:rPr lang="fi-FI" sz="1800" b="1" dirty="0">
                <a:latin typeface="Montserrat Light" panose="00000400000000000000" pitchFamily="50" charset="0"/>
                <a:ea typeface="Montserrat"/>
                <a:cs typeface="Montserrat"/>
                <a:sym typeface="Montserrat"/>
              </a:rPr>
              <a:t> </a:t>
            </a:r>
            <a:r>
              <a:rPr lang="fi-FI" sz="1800" b="1" dirty="0" err="1">
                <a:latin typeface="Montserrat Light" panose="00000400000000000000" pitchFamily="50" charset="0"/>
                <a:ea typeface="Montserrat"/>
                <a:cs typeface="Montserrat"/>
                <a:sym typeface="Montserrat"/>
              </a:rPr>
              <a:t>og</a:t>
            </a:r>
            <a:r>
              <a:rPr lang="fi-FI" sz="1800" b="1" dirty="0">
                <a:latin typeface="Montserrat Light" panose="00000400000000000000" pitchFamily="50" charset="0"/>
                <a:ea typeface="Montserrat"/>
                <a:cs typeface="Montserrat"/>
                <a:sym typeface="Montserrat"/>
              </a:rPr>
              <a:t> </a:t>
            </a:r>
            <a:r>
              <a:rPr lang="fi-FI" sz="1800" b="1" dirty="0" err="1">
                <a:latin typeface="Montserrat Light" panose="00000400000000000000" pitchFamily="50" charset="0"/>
                <a:ea typeface="Montserrat"/>
                <a:cs typeface="Montserrat"/>
                <a:sym typeface="Montserrat"/>
              </a:rPr>
              <a:t>produksjon</a:t>
            </a:r>
            <a:endParaRPr sz="1800" b="1" dirty="0">
              <a:latin typeface="Montserrat Light" panose="00000400000000000000" pitchFamily="50" charset="0"/>
              <a:ea typeface="Montserrat"/>
              <a:cs typeface="Montserrat"/>
              <a:sym typeface="Montserrat"/>
            </a:endParaRPr>
          </a:p>
          <a:p>
            <a:pPr marL="228600" lvl="0" indent="-50800" rtl="0">
              <a:lnSpc>
                <a:spcPct val="150000"/>
              </a:lnSpc>
              <a:spcBef>
                <a:spcPts val="0"/>
              </a:spcBef>
              <a:spcAft>
                <a:spcPts val="0"/>
              </a:spcAft>
              <a:buClr>
                <a:schemeClr val="dk1"/>
              </a:buClr>
              <a:buSzPts val="2800"/>
              <a:buNone/>
            </a:pPr>
            <a:endParaRPr sz="1800" b="1" dirty="0">
              <a:latin typeface="Montserrat Light" panose="00000400000000000000" pitchFamily="50" charset="0"/>
              <a:ea typeface="Montserrat"/>
              <a:cs typeface="Montserrat"/>
              <a:sym typeface="Montserrat"/>
            </a:endParaRPr>
          </a:p>
          <a:p>
            <a:pPr marL="177800" indent="0">
              <a:lnSpc>
                <a:spcPct val="150000"/>
              </a:lnSpc>
              <a:spcBef>
                <a:spcPts val="0"/>
              </a:spcBef>
              <a:buSzPts val="2800"/>
              <a:buNone/>
            </a:pPr>
            <a:r>
              <a:rPr lang="fi-FI" sz="1800" b="1" dirty="0" err="1">
                <a:latin typeface="Montserrat Light" panose="00000400000000000000" pitchFamily="50" charset="0"/>
                <a:ea typeface="Montserrat"/>
                <a:cs typeface="Montserrat"/>
                <a:sym typeface="Montserrat"/>
              </a:rPr>
              <a:t>Målgruppe</a:t>
            </a:r>
            <a:r>
              <a:rPr lang="fi-FI" sz="1800" dirty="0">
                <a:latin typeface="Montserrat Light" panose="00000400000000000000" pitchFamily="50" charset="0"/>
              </a:rPr>
              <a:t>: </a:t>
            </a:r>
            <a:r>
              <a:rPr lang="fi-FI" sz="1800" dirty="0" err="1">
                <a:latin typeface="Montserrat Light" panose="00000400000000000000" pitchFamily="50" charset="0"/>
              </a:rPr>
              <a:t>Årstrinn</a:t>
            </a:r>
            <a:r>
              <a:rPr lang="fi-FI" sz="1800" dirty="0">
                <a:latin typeface="Montserrat Light" panose="00000400000000000000" pitchFamily="50" charset="0"/>
              </a:rPr>
              <a:t> 7-10</a:t>
            </a:r>
            <a:endParaRPr sz="1800" dirty="0">
              <a:latin typeface="Montserrat Light" panose="00000400000000000000" pitchFamily="50" charset="0"/>
            </a:endParaRPr>
          </a:p>
          <a:p>
            <a:pPr marL="228600" lvl="0" indent="-50800" rtl="0">
              <a:lnSpc>
                <a:spcPct val="150000"/>
              </a:lnSpc>
              <a:spcBef>
                <a:spcPts val="0"/>
              </a:spcBef>
              <a:spcAft>
                <a:spcPts val="0"/>
              </a:spcAft>
              <a:buClr>
                <a:schemeClr val="dk1"/>
              </a:buClr>
              <a:buSzPts val="2800"/>
              <a:buNone/>
            </a:pPr>
            <a:r>
              <a:rPr lang="fi-FI" sz="1800" b="1" dirty="0" err="1">
                <a:latin typeface="Montserrat Light" panose="00000400000000000000" pitchFamily="50" charset="0"/>
                <a:ea typeface="Montserrat"/>
                <a:cs typeface="Montserrat"/>
                <a:sym typeface="Montserrat"/>
              </a:rPr>
              <a:t>Varighet</a:t>
            </a:r>
            <a:r>
              <a:rPr lang="fi-FI" sz="1800" dirty="0">
                <a:latin typeface="Montserrat Light" panose="00000400000000000000" pitchFamily="50" charset="0"/>
              </a:rPr>
              <a:t>: 4 </a:t>
            </a:r>
            <a:r>
              <a:rPr lang="fi-FI" sz="1800" dirty="0" err="1">
                <a:latin typeface="Montserrat Light" panose="00000400000000000000" pitchFamily="50" charset="0"/>
              </a:rPr>
              <a:t>leksjoner</a:t>
            </a:r>
            <a:endParaRPr sz="1800" dirty="0">
              <a:latin typeface="Montserrat Light" panose="00000400000000000000" pitchFamily="50" charset="0"/>
            </a:endParaRPr>
          </a:p>
          <a:p>
            <a:pPr marL="228600" lvl="0" indent="-50800" rtl="0">
              <a:lnSpc>
                <a:spcPct val="150000"/>
              </a:lnSpc>
              <a:spcBef>
                <a:spcPts val="0"/>
              </a:spcBef>
              <a:spcAft>
                <a:spcPts val="0"/>
              </a:spcAft>
              <a:buClr>
                <a:schemeClr val="dk1"/>
              </a:buClr>
              <a:buSzPts val="2800"/>
              <a:buNone/>
            </a:pPr>
            <a:endParaRPr sz="1800" dirty="0">
              <a:latin typeface="Montserrat Light" panose="00000400000000000000" pitchFamily="50" charset="0"/>
            </a:endParaRPr>
          </a:p>
          <a:p>
            <a:pPr marL="520700">
              <a:lnSpc>
                <a:spcPct val="150000"/>
              </a:lnSpc>
              <a:spcBef>
                <a:spcPts val="0"/>
              </a:spcBef>
              <a:buSzPts val="2800"/>
            </a:pPr>
            <a:r>
              <a:rPr lang="fi-FI" sz="1800" b="1" dirty="0" err="1">
                <a:latin typeface="Montserrat Light" panose="00000400000000000000" pitchFamily="50" charset="0"/>
                <a:ea typeface="Montserrat"/>
                <a:cs typeface="Montserrat"/>
                <a:sym typeface="Montserrat"/>
              </a:rPr>
              <a:t>Fokusområder</a:t>
            </a:r>
            <a:r>
              <a:rPr lang="fi-FI" sz="1800" b="1" dirty="0">
                <a:latin typeface="Montserrat Light" panose="00000400000000000000" pitchFamily="50" charset="0"/>
                <a:ea typeface="Montserrat"/>
                <a:cs typeface="Montserrat"/>
                <a:sym typeface="Montserrat"/>
              </a:rPr>
              <a:t>/</a:t>
            </a:r>
            <a:r>
              <a:rPr lang="fi-FI" sz="1800" b="1" dirty="0" err="1">
                <a:latin typeface="Montserrat Light" panose="00000400000000000000" pitchFamily="50" charset="0"/>
                <a:ea typeface="Montserrat"/>
                <a:cs typeface="Montserrat"/>
                <a:sym typeface="Montserrat"/>
              </a:rPr>
              <a:t>begreper</a:t>
            </a:r>
            <a:r>
              <a:rPr lang="fi-FI" sz="1800" dirty="0">
                <a:latin typeface="Montserrat Light" panose="00000400000000000000" pitchFamily="50" charset="0"/>
              </a:rPr>
              <a:t>: </a:t>
            </a:r>
            <a:endParaRPr sz="1800" dirty="0">
              <a:latin typeface="Montserrat Light" panose="00000400000000000000" pitchFamily="50" charset="0"/>
            </a:endParaRPr>
          </a:p>
          <a:p>
            <a:pPr marL="228600" lvl="0" indent="-50800" rtl="0">
              <a:lnSpc>
                <a:spcPct val="150000"/>
              </a:lnSpc>
              <a:spcBef>
                <a:spcPts val="0"/>
              </a:spcBef>
              <a:spcAft>
                <a:spcPts val="0"/>
              </a:spcAft>
              <a:buClr>
                <a:schemeClr val="dk1"/>
              </a:buClr>
              <a:buSzPts val="2800"/>
              <a:buNone/>
            </a:pPr>
            <a:r>
              <a:rPr lang="fi-FI" sz="1800" dirty="0" err="1">
                <a:latin typeface="Montserrat Light" panose="00000400000000000000" pitchFamily="50" charset="0"/>
              </a:rPr>
              <a:t>Forbruk</a:t>
            </a:r>
            <a:r>
              <a:rPr lang="fi-FI" sz="1800" dirty="0">
                <a:latin typeface="Montserrat Light" panose="00000400000000000000" pitchFamily="50" charset="0"/>
              </a:rPr>
              <a:t>, </a:t>
            </a:r>
            <a:r>
              <a:rPr lang="fi-FI" sz="1800" dirty="0" err="1">
                <a:latin typeface="Montserrat Light" panose="00000400000000000000" pitchFamily="50" charset="0"/>
              </a:rPr>
              <a:t>avfall</a:t>
            </a:r>
            <a:r>
              <a:rPr lang="fi-FI" sz="1800" dirty="0">
                <a:latin typeface="Montserrat Light" panose="00000400000000000000" pitchFamily="50" charset="0"/>
              </a:rPr>
              <a:t>, </a:t>
            </a:r>
            <a:r>
              <a:rPr lang="fi-FI" sz="1800" dirty="0" err="1">
                <a:latin typeface="Montserrat Light" panose="00000400000000000000" pitchFamily="50" charset="0"/>
              </a:rPr>
              <a:t>gjenbruk</a:t>
            </a:r>
            <a:r>
              <a:rPr lang="fi-FI" sz="1800" dirty="0">
                <a:latin typeface="Montserrat Light" panose="00000400000000000000" pitchFamily="50" charset="0"/>
              </a:rPr>
              <a:t>, </a:t>
            </a:r>
            <a:r>
              <a:rPr lang="fi-FI" sz="1800" dirty="0" err="1">
                <a:latin typeface="Montserrat Light" panose="00000400000000000000" pitchFamily="50" charset="0"/>
              </a:rPr>
              <a:t>gjenvinning</a:t>
            </a:r>
            <a:r>
              <a:rPr lang="fi-FI" sz="1800" dirty="0">
                <a:latin typeface="Montserrat Light" panose="00000400000000000000" pitchFamily="50" charset="0"/>
              </a:rPr>
              <a:t>, </a:t>
            </a:r>
            <a:r>
              <a:rPr lang="fi-FI" sz="1800" dirty="0" err="1">
                <a:latin typeface="Montserrat Light" panose="00000400000000000000" pitchFamily="50" charset="0"/>
              </a:rPr>
              <a:t>sortering</a:t>
            </a:r>
            <a:r>
              <a:rPr lang="fi-FI" sz="1800" dirty="0">
                <a:latin typeface="Montserrat Light" panose="00000400000000000000" pitchFamily="50" charset="0"/>
              </a:rPr>
              <a:t>, </a:t>
            </a:r>
            <a:r>
              <a:rPr lang="fi-FI" sz="1800" dirty="0" err="1">
                <a:latin typeface="Montserrat Light" panose="00000400000000000000" pitchFamily="50" charset="0"/>
              </a:rPr>
              <a:t>reparasjon</a:t>
            </a:r>
            <a:endParaRPr sz="1800" dirty="0">
              <a:latin typeface="Montserrat Light" panose="00000400000000000000" pitchFamily="50" charset="0"/>
            </a:endParaRPr>
          </a:p>
          <a:p>
            <a:pPr marL="228600" lvl="0" indent="-50800" rtl="0">
              <a:lnSpc>
                <a:spcPct val="150000"/>
              </a:lnSpc>
              <a:spcBef>
                <a:spcPts val="0"/>
              </a:spcBef>
              <a:spcAft>
                <a:spcPts val="0"/>
              </a:spcAft>
              <a:buClr>
                <a:schemeClr val="dk1"/>
              </a:buClr>
              <a:buSzPts val="2800"/>
              <a:buNone/>
            </a:pPr>
            <a:endParaRPr sz="1800" dirty="0">
              <a:latin typeface="Montserrat Light" panose="00000400000000000000" pitchFamily="50" charset="0"/>
            </a:endParaRPr>
          </a:p>
          <a:p>
            <a:pPr marL="520700">
              <a:lnSpc>
                <a:spcPct val="150000"/>
              </a:lnSpc>
              <a:spcBef>
                <a:spcPts val="0"/>
              </a:spcBef>
              <a:buSzPts val="2800"/>
            </a:pPr>
            <a:r>
              <a:rPr lang="fi-FI" sz="1800" b="1" dirty="0" err="1">
                <a:latin typeface="Montserrat Light" panose="00000400000000000000" pitchFamily="50" charset="0"/>
                <a:ea typeface="Montserrat"/>
                <a:cs typeface="Montserrat"/>
                <a:sym typeface="Montserrat"/>
              </a:rPr>
              <a:t>Tverrfaglig</a:t>
            </a:r>
            <a:r>
              <a:rPr lang="fi-FI" sz="1800" b="1" dirty="0">
                <a:latin typeface="Montserrat Light" panose="00000400000000000000" pitchFamily="50" charset="0"/>
                <a:ea typeface="Montserrat"/>
                <a:cs typeface="Montserrat"/>
                <a:sym typeface="Montserrat"/>
              </a:rPr>
              <a:t> </a:t>
            </a:r>
            <a:r>
              <a:rPr lang="fi-FI" sz="1800" b="1" dirty="0" err="1">
                <a:latin typeface="Montserrat Light" panose="00000400000000000000" pitchFamily="50" charset="0"/>
                <a:ea typeface="Montserrat"/>
                <a:cs typeface="Montserrat"/>
                <a:sym typeface="Montserrat"/>
              </a:rPr>
              <a:t>arbeid</a:t>
            </a:r>
            <a:r>
              <a:rPr lang="fi-FI" sz="1800" dirty="0">
                <a:latin typeface="Montserrat Light" panose="00000400000000000000" pitchFamily="50" charset="0"/>
              </a:rPr>
              <a:t>: Norsk, </a:t>
            </a:r>
            <a:r>
              <a:rPr lang="fi-FI" sz="1800" dirty="0" err="1">
                <a:latin typeface="Montserrat Light" panose="00000400000000000000" pitchFamily="50" charset="0"/>
              </a:rPr>
              <a:t>mat</a:t>
            </a:r>
            <a:r>
              <a:rPr lang="fi-FI" sz="1800" dirty="0">
                <a:latin typeface="Montserrat Light" panose="00000400000000000000" pitchFamily="50" charset="0"/>
              </a:rPr>
              <a:t> </a:t>
            </a:r>
            <a:r>
              <a:rPr lang="fi-FI" sz="1800" dirty="0" err="1">
                <a:latin typeface="Montserrat Light" panose="00000400000000000000" pitchFamily="50" charset="0"/>
              </a:rPr>
              <a:t>og</a:t>
            </a:r>
            <a:r>
              <a:rPr lang="fi-FI" sz="1800" dirty="0">
                <a:latin typeface="Montserrat Light" panose="00000400000000000000" pitchFamily="50" charset="0"/>
              </a:rPr>
              <a:t> </a:t>
            </a:r>
            <a:r>
              <a:rPr lang="fi-FI" sz="1800" dirty="0" err="1">
                <a:latin typeface="Montserrat Light" panose="00000400000000000000" pitchFamily="50" charset="0"/>
              </a:rPr>
              <a:t>helse</a:t>
            </a:r>
            <a:r>
              <a:rPr lang="fi-FI" sz="1800" dirty="0">
                <a:latin typeface="Montserrat Light" panose="00000400000000000000" pitchFamily="50" charset="0"/>
              </a:rPr>
              <a:t>, </a:t>
            </a:r>
            <a:r>
              <a:rPr lang="fi-FI" sz="1800" dirty="0" err="1">
                <a:latin typeface="Montserrat Light" panose="00000400000000000000" pitchFamily="50" charset="0"/>
              </a:rPr>
              <a:t>samfunnsfag</a:t>
            </a:r>
            <a:r>
              <a:rPr lang="fi-FI" sz="1800" dirty="0">
                <a:latin typeface="Montserrat Light" panose="00000400000000000000" pitchFamily="50" charset="0"/>
              </a:rPr>
              <a:t>, </a:t>
            </a:r>
            <a:r>
              <a:rPr lang="fi-FI" sz="1800" dirty="0" err="1">
                <a:latin typeface="Montserrat Light" panose="00000400000000000000" pitchFamily="50" charset="0"/>
              </a:rPr>
              <a:t>håndverk</a:t>
            </a:r>
            <a:r>
              <a:rPr lang="fi-FI" sz="1800" dirty="0">
                <a:latin typeface="Montserrat Light" panose="00000400000000000000" pitchFamily="50" charset="0"/>
              </a:rPr>
              <a:t>. </a:t>
            </a:r>
            <a:endParaRPr sz="1800" dirty="0">
              <a:latin typeface="Montserrat Light" panose="00000400000000000000" pitchFamily="50" charset="0"/>
            </a:endParaRPr>
          </a:p>
        </p:txBody>
      </p:sp>
      <p:pic>
        <p:nvPicPr>
          <p:cNvPr id="97" name="Google Shape;97;p2" descr="Det här är serien för och med ungdomar med FN:s globala mål “Agenda 2030” i fokus. 17 ungdomar har tagit sig an varsitt mål och tolkar det på sitt sätt genom en film. Vad innebär den mest ambitiösa agendan för hållbar utveckling som världens länder någonsin antagit för en vanlig ung vuxen i Sverige i dag? &#10;______________________________&#10;&#10;Gillar du videon? Prenumerera på EFN på YouTube: https://www.youtube.com/efnekonomikanalen?sub_confirmation=1&#10;&#10;Besök gärna http://www.efn.se för mer av vårt innehåll.&#10;&#10;Twitter: https://twitter.com/efntv och https://twitter.com/efnmarknad&#10;Facebook: https://www.facebook.com/EFNTV&#10;Instagram: https://www.instagram.com/efnekonomikoll/ och https://www.instagram.com/efnaktiekoll/&#10;Linkedin: https://www.linkedin.com/company/efn/" title="Mål 12. Hållbar konsumtion och produktion – Aarons film | 17 om 17">
            <a:hlinkClick r:id="rId3"/>
          </p:cNvPr>
          <p:cNvPicPr preferRelativeResize="0"/>
          <p:nvPr/>
        </p:nvPicPr>
        <p:blipFill>
          <a:blip r:embed="rId4">
            <a:alphaModFix/>
          </a:blip>
          <a:stretch>
            <a:fillRect/>
          </a:stretch>
        </p:blipFill>
        <p:spPr>
          <a:xfrm>
            <a:off x="9263775" y="459600"/>
            <a:ext cx="2356725" cy="1325658"/>
          </a:xfrm>
          <a:prstGeom prst="rect">
            <a:avLst/>
          </a:prstGeom>
          <a:noFill/>
          <a:ln>
            <a:noFill/>
          </a:ln>
        </p:spPr>
      </p:pic>
      <p:pic>
        <p:nvPicPr>
          <p:cNvPr id="3" name="Kuva 2">
            <a:extLst>
              <a:ext uri="{FF2B5EF4-FFF2-40B4-BE49-F238E27FC236}">
                <a16:creationId xmlns:a16="http://schemas.microsoft.com/office/drawing/2014/main" id="{77FBDAA0-4249-70C9-EB7D-31E1AB268687}"/>
              </a:ext>
            </a:extLst>
          </p:cNvPr>
          <p:cNvPicPr>
            <a:picLocks noChangeAspect="1"/>
          </p:cNvPicPr>
          <p:nvPr/>
        </p:nvPicPr>
        <p:blipFill>
          <a:blip r:embed="rId5"/>
          <a:stretch>
            <a:fillRect/>
          </a:stretch>
        </p:blipFill>
        <p:spPr>
          <a:xfrm>
            <a:off x="9263775" y="2399946"/>
            <a:ext cx="2175490" cy="20581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1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101"/>
        <p:cNvGrpSpPr/>
        <p:nvPr/>
      </p:nvGrpSpPr>
      <p:grpSpPr>
        <a:xfrm>
          <a:off x="0" y="0"/>
          <a:ext cx="0" cy="0"/>
          <a:chOff x="0" y="0"/>
          <a:chExt cx="0" cy="0"/>
        </a:xfrm>
      </p:grpSpPr>
      <p:sp>
        <p:nvSpPr>
          <p:cNvPr id="102" name="Google Shape;102;g3501960729b_0_0"/>
          <p:cNvSpPr txBox="1">
            <a:spLocks noGrp="1"/>
          </p:cNvSpPr>
          <p:nvPr>
            <p:ph type="title"/>
          </p:nvPr>
        </p:nvSpPr>
        <p:spPr>
          <a:xfrm>
            <a:off x="656700" y="458875"/>
            <a:ext cx="4847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bas Neue"/>
              <a:buNone/>
            </a:pPr>
            <a:r>
              <a:rPr lang="fi-FI" dirty="0" err="1"/>
              <a:t>Lektioner</a:t>
            </a:r>
            <a:endParaRPr dirty="0"/>
          </a:p>
        </p:txBody>
      </p:sp>
      <p:sp>
        <p:nvSpPr>
          <p:cNvPr id="104" name="Google Shape;104;g3501960729b_0_0"/>
          <p:cNvSpPr/>
          <p:nvPr/>
        </p:nvSpPr>
        <p:spPr>
          <a:xfrm>
            <a:off x="656700" y="1603325"/>
            <a:ext cx="10462404" cy="47958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0" algn="ctr" rtl="0">
              <a:spcBef>
                <a:spcPts val="0"/>
              </a:spcBef>
              <a:spcAft>
                <a:spcPts val="0"/>
              </a:spcAft>
              <a:buNone/>
            </a:pPr>
            <a:endParaRPr>
              <a:latin typeface="Montserrat Light"/>
              <a:ea typeface="Montserrat Light"/>
              <a:cs typeface="Montserrat Light"/>
              <a:sym typeface="Montserrat Light"/>
            </a:endParaRPr>
          </a:p>
        </p:txBody>
      </p:sp>
      <p:sp>
        <p:nvSpPr>
          <p:cNvPr id="105" name="Google Shape;105;g3501960729b_0_0"/>
          <p:cNvSpPr txBox="1"/>
          <p:nvPr/>
        </p:nvSpPr>
        <p:spPr>
          <a:xfrm>
            <a:off x="8555800" y="4779200"/>
            <a:ext cx="83700" cy="19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a:solidFill>
                <a:schemeClr val="dk1"/>
              </a:solidFill>
              <a:latin typeface="Montserrat Light"/>
              <a:ea typeface="Montserrat Light"/>
              <a:cs typeface="Montserrat Light"/>
              <a:sym typeface="Montserrat Light"/>
            </a:endParaRPr>
          </a:p>
        </p:txBody>
      </p:sp>
      <p:sp>
        <p:nvSpPr>
          <p:cNvPr id="106" name="Google Shape;106;g3501960729b_0_0"/>
          <p:cNvSpPr txBox="1">
            <a:spLocks noGrp="1"/>
          </p:cNvSpPr>
          <p:nvPr>
            <p:ph type="body" idx="1"/>
          </p:nvPr>
        </p:nvSpPr>
        <p:spPr>
          <a:xfrm>
            <a:off x="973980" y="1953641"/>
            <a:ext cx="9998820" cy="4351200"/>
          </a:xfrm>
          <a:prstGeom prst="rect">
            <a:avLst/>
          </a:prstGeom>
          <a:noFill/>
          <a:ln>
            <a:noFill/>
          </a:ln>
        </p:spPr>
        <p:txBody>
          <a:bodyPr spcFirstLastPara="1" wrap="square" lIns="91425" tIns="45700" rIns="91425" bIns="45700" anchor="t" anchorCtr="0">
            <a:noAutofit/>
          </a:bodyPr>
          <a:lstStyle/>
          <a:p>
            <a:pPr marL="520700">
              <a:lnSpc>
                <a:spcPct val="150000"/>
              </a:lnSpc>
              <a:spcBef>
                <a:spcPts val="0"/>
              </a:spcBef>
              <a:buSzPts val="2800"/>
            </a:pPr>
            <a:r>
              <a:rPr lang="fi-FI" sz="1600" b="1" dirty="0" err="1">
                <a:latin typeface="Montserrat Light" panose="00000400000000000000" pitchFamily="50" charset="0"/>
                <a:ea typeface="Montserrat"/>
                <a:cs typeface="Montserrat"/>
                <a:sym typeface="Montserrat"/>
              </a:rPr>
              <a:t>Leksjon</a:t>
            </a:r>
            <a:r>
              <a:rPr lang="fi-FI" sz="1600" b="1" dirty="0">
                <a:latin typeface="Montserrat Light" panose="00000400000000000000" pitchFamily="50" charset="0"/>
                <a:ea typeface="Montserrat"/>
                <a:cs typeface="Montserrat"/>
                <a:sym typeface="Montserrat"/>
              </a:rPr>
              <a:t> 1:</a:t>
            </a:r>
          </a:p>
          <a:p>
            <a:pPr marL="177800" indent="0">
              <a:lnSpc>
                <a:spcPct val="150000"/>
              </a:lnSpc>
              <a:spcBef>
                <a:spcPts val="0"/>
              </a:spcBef>
              <a:buSzPts val="2800"/>
              <a:buNone/>
            </a:pPr>
            <a:r>
              <a:rPr lang="fi-FI" sz="1600" dirty="0" err="1">
                <a:latin typeface="Montserrat Light" panose="00000400000000000000" pitchFamily="50" charset="0"/>
              </a:rPr>
              <a:t>Svar</a:t>
            </a:r>
            <a:r>
              <a:rPr lang="fi-FI" sz="1600" dirty="0">
                <a:latin typeface="Montserrat Light" panose="00000400000000000000" pitchFamily="50" charset="0"/>
              </a:rPr>
              <a:t> </a:t>
            </a:r>
            <a:r>
              <a:rPr lang="fi-FI" sz="1600" dirty="0" err="1">
                <a:latin typeface="Montserrat Light" panose="00000400000000000000" pitchFamily="50" charset="0"/>
              </a:rPr>
              <a:t>og</a:t>
            </a:r>
            <a:r>
              <a:rPr lang="fi-FI" sz="1600" dirty="0">
                <a:latin typeface="Montserrat Light" panose="00000400000000000000" pitchFamily="50" charset="0"/>
              </a:rPr>
              <a:t> </a:t>
            </a:r>
            <a:r>
              <a:rPr lang="fi-FI" sz="1600" dirty="0" err="1">
                <a:latin typeface="Montserrat Light" panose="00000400000000000000" pitchFamily="50" charset="0"/>
              </a:rPr>
              <a:t>bytt-aktivitet</a:t>
            </a:r>
            <a:r>
              <a:rPr lang="fi-FI" sz="1600" dirty="0">
                <a:latin typeface="Montserrat Light" panose="00000400000000000000" pitchFamily="50" charset="0"/>
              </a:rPr>
              <a:t>, </a:t>
            </a:r>
            <a:r>
              <a:rPr lang="fi-FI" sz="1600" dirty="0" err="1">
                <a:latin typeface="Montserrat Light" panose="00000400000000000000" pitchFamily="50" charset="0"/>
              </a:rPr>
              <a:t>filmklipp</a:t>
            </a:r>
            <a:r>
              <a:rPr lang="fi-FI" sz="1600" dirty="0">
                <a:latin typeface="Montserrat Light" panose="00000400000000000000" pitchFamily="50" charset="0"/>
              </a:rPr>
              <a:t> </a:t>
            </a:r>
            <a:r>
              <a:rPr lang="fi-FI" sz="1600" dirty="0" err="1">
                <a:latin typeface="Montserrat Light" panose="00000400000000000000" pitchFamily="50" charset="0"/>
              </a:rPr>
              <a:t>og</a:t>
            </a:r>
            <a:r>
              <a:rPr lang="fi-FI" sz="1600" dirty="0">
                <a:latin typeface="Montserrat Light" panose="00000400000000000000" pitchFamily="50" charset="0"/>
              </a:rPr>
              <a:t> </a:t>
            </a:r>
            <a:r>
              <a:rPr lang="fi-FI" sz="1600" dirty="0" err="1">
                <a:latin typeface="Montserrat Light" panose="00000400000000000000" pitchFamily="50" charset="0"/>
              </a:rPr>
              <a:t>Dialogpause</a:t>
            </a:r>
            <a:r>
              <a:rPr lang="fi-FI" sz="1600" dirty="0">
                <a:latin typeface="Montserrat Light" panose="00000400000000000000" pitchFamily="50" charset="0"/>
              </a:rPr>
              <a:t> </a:t>
            </a:r>
            <a:r>
              <a:rPr lang="fi-FI" sz="1600" dirty="0" err="1">
                <a:latin typeface="Montserrat Light" panose="00000400000000000000" pitchFamily="50" charset="0"/>
              </a:rPr>
              <a:t>om</a:t>
            </a:r>
            <a:r>
              <a:rPr lang="fi-FI" sz="1600" dirty="0">
                <a:latin typeface="Montserrat Light" panose="00000400000000000000" pitchFamily="50" charset="0"/>
              </a:rPr>
              <a:t> </a:t>
            </a:r>
            <a:r>
              <a:rPr lang="fi-FI" sz="1600" dirty="0" err="1">
                <a:latin typeface="Montserrat Light" panose="00000400000000000000" pitchFamily="50" charset="0"/>
              </a:rPr>
              <a:t>tekstilindustrien</a:t>
            </a:r>
            <a:endParaRPr sz="1600" dirty="0">
              <a:latin typeface="Montserrat Light" panose="00000400000000000000" pitchFamily="50" charset="0"/>
            </a:endParaRPr>
          </a:p>
          <a:p>
            <a:pPr marL="520700">
              <a:lnSpc>
                <a:spcPct val="150000"/>
              </a:lnSpc>
              <a:spcBef>
                <a:spcPts val="0"/>
              </a:spcBef>
              <a:buSzPts val="2800"/>
            </a:pPr>
            <a:endParaRPr sz="1600" dirty="0">
              <a:latin typeface="Montserrat Light" panose="00000400000000000000" pitchFamily="50" charset="0"/>
            </a:endParaRPr>
          </a:p>
          <a:p>
            <a:pPr marL="520700">
              <a:lnSpc>
                <a:spcPct val="150000"/>
              </a:lnSpc>
              <a:spcBef>
                <a:spcPts val="0"/>
              </a:spcBef>
              <a:buSzPts val="2800"/>
            </a:pPr>
            <a:r>
              <a:rPr lang="fi-FI" sz="1600" b="1" dirty="0" err="1">
                <a:latin typeface="Montserrat Light" panose="00000400000000000000" pitchFamily="50" charset="0"/>
                <a:ea typeface="Montserrat"/>
                <a:cs typeface="Montserrat"/>
                <a:sym typeface="Montserrat"/>
              </a:rPr>
              <a:t>Leksjon</a:t>
            </a:r>
            <a:r>
              <a:rPr lang="fi-FI" sz="1600" b="1" dirty="0">
                <a:latin typeface="Montserrat Light" panose="00000400000000000000" pitchFamily="50" charset="0"/>
                <a:ea typeface="Montserrat"/>
                <a:cs typeface="Montserrat"/>
                <a:sym typeface="Montserrat"/>
              </a:rPr>
              <a:t> 2: </a:t>
            </a:r>
            <a:endParaRPr sz="1600" b="1" dirty="0">
              <a:latin typeface="Montserrat Light" panose="00000400000000000000" pitchFamily="50" charset="0"/>
              <a:ea typeface="Montserrat"/>
              <a:cs typeface="Montserrat"/>
              <a:sym typeface="Montserrat"/>
            </a:endParaRPr>
          </a:p>
          <a:p>
            <a:pPr marL="177800" indent="0">
              <a:lnSpc>
                <a:spcPct val="150000"/>
              </a:lnSpc>
              <a:spcBef>
                <a:spcPts val="0"/>
              </a:spcBef>
              <a:buSzPts val="2800"/>
              <a:buNone/>
            </a:pPr>
            <a:r>
              <a:rPr lang="fi-FI" sz="1600" dirty="0" err="1">
                <a:latin typeface="Montserrat Light" panose="00000400000000000000" pitchFamily="50" charset="0"/>
              </a:rPr>
              <a:t>Grupparbeid</a:t>
            </a:r>
            <a:r>
              <a:rPr lang="fi-FI" sz="1600" dirty="0">
                <a:latin typeface="Montserrat Light" panose="00000400000000000000" pitchFamily="50" charset="0"/>
              </a:rPr>
              <a:t> </a:t>
            </a:r>
            <a:r>
              <a:rPr lang="fi-FI" sz="1600" dirty="0" err="1">
                <a:latin typeface="Montserrat Light" panose="00000400000000000000" pitchFamily="50" charset="0"/>
              </a:rPr>
              <a:t>om</a:t>
            </a:r>
            <a:r>
              <a:rPr lang="fi-FI" sz="1600" dirty="0">
                <a:latin typeface="Montserrat Light" panose="00000400000000000000" pitchFamily="50" charset="0"/>
              </a:rPr>
              <a:t> </a:t>
            </a:r>
            <a:r>
              <a:rPr lang="fi-FI" sz="1600" dirty="0" err="1">
                <a:latin typeface="Montserrat Light" panose="00000400000000000000" pitchFamily="50" charset="0"/>
              </a:rPr>
              <a:t>forkskjellige</a:t>
            </a:r>
            <a:r>
              <a:rPr lang="fi-FI" sz="1600" dirty="0">
                <a:latin typeface="Montserrat Light" panose="00000400000000000000" pitchFamily="50" charset="0"/>
              </a:rPr>
              <a:t> </a:t>
            </a:r>
            <a:r>
              <a:rPr lang="fi-FI" sz="1600" dirty="0" err="1">
                <a:latin typeface="Montserrat Light" panose="00000400000000000000" pitchFamily="50" charset="0"/>
              </a:rPr>
              <a:t>tekstiler</a:t>
            </a:r>
            <a:endParaRPr sz="1600" dirty="0">
              <a:latin typeface="Montserrat Light" panose="00000400000000000000" pitchFamily="50" charset="0"/>
            </a:endParaRPr>
          </a:p>
          <a:p>
            <a:pPr marL="520700">
              <a:lnSpc>
                <a:spcPct val="150000"/>
              </a:lnSpc>
              <a:spcBef>
                <a:spcPts val="0"/>
              </a:spcBef>
              <a:buSzPts val="2800"/>
            </a:pPr>
            <a:endParaRPr sz="1600" u="sng" dirty="0">
              <a:latin typeface="Montserrat Light" panose="00000400000000000000" pitchFamily="50" charset="0"/>
            </a:endParaRPr>
          </a:p>
          <a:p>
            <a:pPr marL="520700">
              <a:lnSpc>
                <a:spcPct val="150000"/>
              </a:lnSpc>
              <a:spcBef>
                <a:spcPts val="0"/>
              </a:spcBef>
              <a:buSzPts val="2800"/>
            </a:pPr>
            <a:r>
              <a:rPr lang="fi-FI" sz="1600" b="1" dirty="0" err="1">
                <a:latin typeface="Montserrat Light" panose="00000400000000000000" pitchFamily="50" charset="0"/>
                <a:ea typeface="Montserrat"/>
                <a:cs typeface="Montserrat"/>
                <a:sym typeface="Montserrat"/>
              </a:rPr>
              <a:t>Leksjon</a:t>
            </a:r>
            <a:r>
              <a:rPr lang="fi-FI" sz="1600" b="1" dirty="0">
                <a:latin typeface="Montserrat Light" panose="00000400000000000000" pitchFamily="50" charset="0"/>
                <a:ea typeface="Montserrat"/>
                <a:cs typeface="Montserrat"/>
                <a:sym typeface="Montserrat"/>
              </a:rPr>
              <a:t> 3: </a:t>
            </a:r>
            <a:endParaRPr sz="1600" b="1" dirty="0">
              <a:latin typeface="Montserrat Light" panose="00000400000000000000" pitchFamily="50" charset="0"/>
              <a:ea typeface="Montserrat"/>
              <a:cs typeface="Montserrat"/>
              <a:sym typeface="Montserrat"/>
            </a:endParaRPr>
          </a:p>
          <a:p>
            <a:pPr marL="177800" indent="0">
              <a:lnSpc>
                <a:spcPct val="150000"/>
              </a:lnSpc>
              <a:spcBef>
                <a:spcPts val="0"/>
              </a:spcBef>
              <a:buSzPts val="2800"/>
              <a:buNone/>
            </a:pPr>
            <a:r>
              <a:rPr lang="fi-FI" sz="1600" dirty="0" err="1">
                <a:latin typeface="Montserrat Light" panose="00000400000000000000" pitchFamily="50" charset="0"/>
              </a:rPr>
              <a:t>Presentasjon</a:t>
            </a:r>
            <a:r>
              <a:rPr lang="fi-FI" sz="1600" dirty="0">
                <a:latin typeface="Montserrat Light" panose="00000400000000000000" pitchFamily="50" charset="0"/>
              </a:rPr>
              <a:t> av </a:t>
            </a:r>
            <a:r>
              <a:rPr lang="fi-FI" sz="1600" dirty="0" err="1">
                <a:latin typeface="Montserrat Light" panose="00000400000000000000" pitchFamily="50" charset="0"/>
              </a:rPr>
              <a:t>grupparbeidene</a:t>
            </a:r>
            <a:r>
              <a:rPr lang="fi-FI" sz="1600" dirty="0">
                <a:latin typeface="Montserrat Light" panose="00000400000000000000" pitchFamily="50" charset="0"/>
              </a:rPr>
              <a:t> i </a:t>
            </a:r>
            <a:r>
              <a:rPr lang="fi-FI" sz="1600" dirty="0" err="1">
                <a:latin typeface="Montserrat Light" panose="00000400000000000000" pitchFamily="50" charset="0"/>
              </a:rPr>
              <a:t>mindre</a:t>
            </a:r>
            <a:r>
              <a:rPr lang="fi-FI" sz="1600" dirty="0">
                <a:latin typeface="Montserrat Light" panose="00000400000000000000" pitchFamily="50" charset="0"/>
              </a:rPr>
              <a:t> </a:t>
            </a:r>
            <a:r>
              <a:rPr lang="fi-FI" sz="1600" dirty="0" err="1">
                <a:latin typeface="Montserrat Light" panose="00000400000000000000" pitchFamily="50" charset="0"/>
              </a:rPr>
              <a:t>grupper</a:t>
            </a:r>
            <a:endParaRPr sz="1600" dirty="0">
              <a:latin typeface="Montserrat Light" panose="00000400000000000000" pitchFamily="50" charset="0"/>
            </a:endParaRPr>
          </a:p>
          <a:p>
            <a:pPr marL="520700">
              <a:lnSpc>
                <a:spcPct val="150000"/>
              </a:lnSpc>
              <a:spcBef>
                <a:spcPts val="0"/>
              </a:spcBef>
              <a:buSzPts val="2800"/>
            </a:pPr>
            <a:endParaRPr sz="1600" dirty="0">
              <a:latin typeface="Montserrat Light" panose="00000400000000000000" pitchFamily="50" charset="0"/>
            </a:endParaRPr>
          </a:p>
          <a:p>
            <a:pPr marL="520700">
              <a:lnSpc>
                <a:spcPct val="150000"/>
              </a:lnSpc>
              <a:spcBef>
                <a:spcPts val="0"/>
              </a:spcBef>
              <a:buSzPts val="2800"/>
            </a:pPr>
            <a:r>
              <a:rPr lang="fi-FI" sz="1600" b="1" dirty="0" err="1">
                <a:latin typeface="Montserrat Light" panose="00000400000000000000" pitchFamily="50" charset="0"/>
                <a:ea typeface="Montserrat"/>
                <a:cs typeface="Montserrat"/>
                <a:sym typeface="Montserrat"/>
              </a:rPr>
              <a:t>Leksjon</a:t>
            </a:r>
            <a:r>
              <a:rPr lang="fi-FI" sz="1600" b="1" dirty="0">
                <a:latin typeface="Montserrat Light" panose="00000400000000000000" pitchFamily="50" charset="0"/>
                <a:ea typeface="Montserrat"/>
                <a:cs typeface="Montserrat"/>
                <a:sym typeface="Montserrat"/>
              </a:rPr>
              <a:t> 4: </a:t>
            </a:r>
            <a:endParaRPr sz="1600" b="1" dirty="0">
              <a:latin typeface="Montserrat Light" panose="00000400000000000000" pitchFamily="50" charset="0"/>
              <a:ea typeface="Montserrat"/>
              <a:cs typeface="Montserrat"/>
              <a:sym typeface="Montserrat"/>
            </a:endParaRPr>
          </a:p>
          <a:p>
            <a:pPr marL="177800" indent="0">
              <a:lnSpc>
                <a:spcPct val="150000"/>
              </a:lnSpc>
              <a:spcBef>
                <a:spcPts val="0"/>
              </a:spcBef>
              <a:buSzPts val="2800"/>
              <a:buNone/>
            </a:pPr>
            <a:r>
              <a:rPr lang="fi-FI" sz="1600" dirty="0" err="1">
                <a:latin typeface="Montserrat Light" panose="00000400000000000000" pitchFamily="50" charset="0"/>
              </a:rPr>
              <a:t>Dialogpause</a:t>
            </a:r>
            <a:r>
              <a:rPr lang="fi-FI" sz="1600" dirty="0">
                <a:latin typeface="Montserrat Light" panose="00000400000000000000" pitchFamily="50" charset="0"/>
              </a:rPr>
              <a:t> </a:t>
            </a:r>
            <a:r>
              <a:rPr lang="fi-FI" sz="1600" dirty="0" err="1">
                <a:latin typeface="Montserrat Light" panose="00000400000000000000" pitchFamily="50" charset="0"/>
              </a:rPr>
              <a:t>om</a:t>
            </a:r>
            <a:r>
              <a:rPr lang="fi-FI" sz="1600" dirty="0">
                <a:latin typeface="Montserrat Light" panose="00000400000000000000" pitchFamily="50" charset="0"/>
              </a:rPr>
              <a:t> </a:t>
            </a:r>
            <a:r>
              <a:rPr lang="fi-FI" sz="1600" dirty="0" err="1">
                <a:latin typeface="Montserrat Light" panose="00000400000000000000" pitchFamily="50" charset="0"/>
              </a:rPr>
              <a:t>tekstilindustrien</a:t>
            </a:r>
            <a:endParaRPr sz="1600" dirty="0">
              <a:latin typeface="Montserrat Light" panose="00000400000000000000" pitchFamily="50"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356a0be0e79_2_23"/>
          <p:cNvSpPr/>
          <p:nvPr/>
        </p:nvSpPr>
        <p:spPr>
          <a:xfrm>
            <a:off x="753609" y="2110499"/>
            <a:ext cx="4175007" cy="3693000"/>
          </a:xfrm>
          <a:prstGeom prst="foldedCorner">
            <a:avLst>
              <a:gd name="adj" fmla="val 16667"/>
            </a:avLst>
          </a:prstGeom>
          <a:solidFill>
            <a:srgbClr val="BF9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Light"/>
              <a:ea typeface="Montserrat Light"/>
              <a:cs typeface="Montserrat Light"/>
              <a:sym typeface="Montserrat Light"/>
            </a:endParaRPr>
          </a:p>
        </p:txBody>
      </p:sp>
      <p:sp>
        <p:nvSpPr>
          <p:cNvPr id="115" name="Google Shape;115;g356a0be0e79_2_23"/>
          <p:cNvSpPr txBox="1">
            <a:spLocks noGrp="1"/>
          </p:cNvSpPr>
          <p:nvPr>
            <p:ph type="title"/>
          </p:nvPr>
        </p:nvSpPr>
        <p:spPr>
          <a:xfrm>
            <a:off x="753609" y="680048"/>
            <a:ext cx="4647600" cy="1056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err="1"/>
              <a:t>svar</a:t>
            </a:r>
            <a:r>
              <a:rPr lang="fi-FI" dirty="0"/>
              <a:t> </a:t>
            </a:r>
            <a:r>
              <a:rPr lang="fi-FI" dirty="0" err="1"/>
              <a:t>og</a:t>
            </a:r>
            <a:r>
              <a:rPr lang="fi-FI" dirty="0"/>
              <a:t> </a:t>
            </a:r>
            <a:r>
              <a:rPr lang="fi-FI" dirty="0" err="1"/>
              <a:t>bytt-aktivitet</a:t>
            </a:r>
            <a:endParaRPr dirty="0"/>
          </a:p>
        </p:txBody>
      </p:sp>
      <p:pic>
        <p:nvPicPr>
          <p:cNvPr id="116" name="Google Shape;116;g356a0be0e79_2_23" title="IMG_4143.jpeg"/>
          <p:cNvPicPr preferRelativeResize="0"/>
          <p:nvPr/>
        </p:nvPicPr>
        <p:blipFill rotWithShape="1">
          <a:blip r:embed="rId3">
            <a:alphaModFix/>
          </a:blip>
          <a:srcRect t="10321"/>
          <a:stretch/>
        </p:blipFill>
        <p:spPr>
          <a:xfrm>
            <a:off x="6715900" y="1534880"/>
            <a:ext cx="3752824" cy="4487127"/>
          </a:xfrm>
          <a:prstGeom prst="rect">
            <a:avLst/>
          </a:prstGeom>
          <a:noFill/>
          <a:ln>
            <a:noFill/>
          </a:ln>
        </p:spPr>
      </p:pic>
      <p:sp>
        <p:nvSpPr>
          <p:cNvPr id="118" name="Google Shape;118;g356a0be0e79_2_23"/>
          <p:cNvSpPr txBox="1"/>
          <p:nvPr/>
        </p:nvSpPr>
        <p:spPr>
          <a:xfrm>
            <a:off x="1097287" y="2521949"/>
            <a:ext cx="3174900" cy="287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i-FI" sz="3500" b="1" dirty="0" err="1">
                <a:solidFill>
                  <a:srgbClr val="FFD966"/>
                </a:solidFill>
                <a:latin typeface="Montserrat"/>
                <a:ea typeface="Montserrat"/>
                <a:cs typeface="Montserrat"/>
                <a:sym typeface="Montserrat"/>
              </a:rPr>
              <a:t>Opp</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og</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stå</a:t>
            </a:r>
            <a:r>
              <a:rPr lang="fi-FI" sz="3500" b="1" dirty="0">
                <a:solidFill>
                  <a:srgbClr val="FFD966"/>
                </a:solidFill>
                <a:latin typeface="Montserrat"/>
                <a:ea typeface="Montserrat"/>
                <a:cs typeface="Montserrat"/>
                <a:sym typeface="Montserrat"/>
              </a:rPr>
              <a:t>! </a:t>
            </a:r>
            <a:endParaRPr sz="3500" b="1" dirty="0">
              <a:solidFill>
                <a:srgbClr val="FFD966"/>
              </a:solidFill>
              <a:latin typeface="Montserrat"/>
              <a:ea typeface="Montserrat"/>
              <a:cs typeface="Montserrat"/>
              <a:sym typeface="Montserrat"/>
            </a:endParaRPr>
          </a:p>
          <a:p>
            <a:pPr marL="0" lvl="0" indent="0" algn="ctr" rtl="0">
              <a:spcBef>
                <a:spcPts val="0"/>
              </a:spcBef>
              <a:spcAft>
                <a:spcPts val="0"/>
              </a:spcAft>
              <a:buNone/>
            </a:pPr>
            <a:endParaRPr sz="3500" b="1" dirty="0">
              <a:solidFill>
                <a:srgbClr val="FFD966"/>
              </a:solidFill>
              <a:latin typeface="Montserrat"/>
              <a:ea typeface="Montserrat"/>
              <a:cs typeface="Montserrat"/>
              <a:sym typeface="Montserrat"/>
            </a:endParaRPr>
          </a:p>
          <a:p>
            <a:pPr marL="0" lvl="0" indent="0" algn="ctr" rtl="0">
              <a:spcBef>
                <a:spcPts val="0"/>
              </a:spcBef>
              <a:spcAft>
                <a:spcPts val="0"/>
              </a:spcAft>
              <a:buNone/>
            </a:pPr>
            <a:r>
              <a:rPr lang="fi-FI" sz="3500" b="1" dirty="0">
                <a:solidFill>
                  <a:srgbClr val="FFD966"/>
                </a:solidFill>
                <a:latin typeface="Montserrat"/>
                <a:ea typeface="Montserrat"/>
                <a:cs typeface="Montserrat"/>
                <a:sym typeface="Montserrat"/>
              </a:rPr>
              <a:t>La </a:t>
            </a:r>
            <a:r>
              <a:rPr lang="fi-FI" sz="3500" b="1" dirty="0" err="1">
                <a:solidFill>
                  <a:srgbClr val="FFD966"/>
                </a:solidFill>
                <a:latin typeface="Montserrat"/>
                <a:ea typeface="Montserrat"/>
                <a:cs typeface="Montserrat"/>
                <a:sym typeface="Montserrat"/>
              </a:rPr>
              <a:t>oss</a:t>
            </a:r>
            <a:r>
              <a:rPr lang="fi-FI" sz="3500" b="1" dirty="0">
                <a:solidFill>
                  <a:srgbClr val="FFD966"/>
                </a:solidFill>
                <a:latin typeface="Montserrat"/>
                <a:ea typeface="Montserrat"/>
                <a:cs typeface="Montserrat"/>
                <a:sym typeface="Montserrat"/>
              </a:rPr>
              <a:t> </a:t>
            </a:r>
            <a:endParaRPr sz="3500" b="1" dirty="0">
              <a:solidFill>
                <a:srgbClr val="FFD966"/>
              </a:solidFill>
              <a:latin typeface="Montserrat"/>
              <a:ea typeface="Montserrat"/>
              <a:cs typeface="Montserrat"/>
              <a:sym typeface="Montserrat"/>
            </a:endParaRPr>
          </a:p>
          <a:p>
            <a:pPr marL="0" lvl="0" indent="0" algn="ctr" rtl="0">
              <a:spcBef>
                <a:spcPts val="0"/>
              </a:spcBef>
              <a:spcAft>
                <a:spcPts val="0"/>
              </a:spcAft>
              <a:buNone/>
            </a:pPr>
            <a:r>
              <a:rPr lang="fi-FI" sz="3500" b="1" dirty="0" err="1">
                <a:solidFill>
                  <a:srgbClr val="FFD966"/>
                </a:solidFill>
                <a:latin typeface="Montserrat"/>
                <a:ea typeface="Montserrat"/>
                <a:cs typeface="Montserrat"/>
                <a:sym typeface="Montserrat"/>
              </a:rPr>
              <a:t>teste</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hva</a:t>
            </a:r>
            <a:r>
              <a:rPr lang="fi-FI" sz="3500" b="1" dirty="0">
                <a:solidFill>
                  <a:srgbClr val="FFD966"/>
                </a:solidFill>
                <a:latin typeface="Montserrat"/>
                <a:ea typeface="Montserrat"/>
                <a:cs typeface="Montserrat"/>
                <a:sym typeface="Montserrat"/>
              </a:rPr>
              <a:t> vi </a:t>
            </a:r>
            <a:r>
              <a:rPr lang="fi-FI" sz="3500" b="1" dirty="0" err="1">
                <a:solidFill>
                  <a:srgbClr val="FFD966"/>
                </a:solidFill>
                <a:latin typeface="Montserrat"/>
                <a:ea typeface="Montserrat"/>
                <a:cs typeface="Montserrat"/>
                <a:sym typeface="Montserrat"/>
              </a:rPr>
              <a:t>allerede</a:t>
            </a:r>
            <a:r>
              <a:rPr lang="fi-FI" sz="3500" b="1" dirty="0">
                <a:solidFill>
                  <a:srgbClr val="FFD966"/>
                </a:solidFill>
                <a:latin typeface="Montserrat"/>
                <a:ea typeface="Montserrat"/>
                <a:cs typeface="Montserrat"/>
                <a:sym typeface="Montserrat"/>
              </a:rPr>
              <a:t> </a:t>
            </a:r>
            <a:r>
              <a:rPr lang="fi-FI" sz="3500" b="1" dirty="0" err="1">
                <a:solidFill>
                  <a:srgbClr val="FFD966"/>
                </a:solidFill>
                <a:latin typeface="Montserrat"/>
                <a:ea typeface="Montserrat"/>
                <a:cs typeface="Montserrat"/>
                <a:sym typeface="Montserrat"/>
              </a:rPr>
              <a:t>vet</a:t>
            </a:r>
            <a:r>
              <a:rPr lang="fi-FI" sz="3500" b="1" dirty="0">
                <a:solidFill>
                  <a:srgbClr val="FFD966"/>
                </a:solidFill>
                <a:latin typeface="Montserrat"/>
                <a:ea typeface="Montserrat"/>
                <a:cs typeface="Montserrat"/>
                <a:sym typeface="Montserrat"/>
              </a:rPr>
              <a:t>.</a:t>
            </a:r>
            <a:endParaRPr sz="3500" b="1" dirty="0">
              <a:solidFill>
                <a:srgbClr val="FFD966"/>
              </a:solidFill>
              <a:latin typeface="Montserrat"/>
              <a:ea typeface="Montserrat"/>
              <a:cs typeface="Montserrat"/>
              <a:sym typeface="Montserrat"/>
            </a:endParaRPr>
          </a:p>
          <a:p>
            <a:pPr marL="0" lvl="0" indent="0" algn="l" rtl="0">
              <a:spcBef>
                <a:spcPts val="0"/>
              </a:spcBef>
              <a:spcAft>
                <a:spcPts val="0"/>
              </a:spcAft>
              <a:buNone/>
            </a:pPr>
            <a:endParaRPr sz="2800" dirty="0">
              <a:solidFill>
                <a:schemeClr val="dk1"/>
              </a:solidFill>
              <a:latin typeface="Montserrat Light"/>
              <a:ea typeface="Montserrat Light"/>
              <a:cs typeface="Montserrat Light"/>
              <a:sym typeface="Montserrat Light"/>
            </a:endParaRPr>
          </a:p>
          <a:p>
            <a:pPr marL="0" lvl="0" indent="0" algn="l" rtl="0">
              <a:spcBef>
                <a:spcPts val="0"/>
              </a:spcBef>
              <a:spcAft>
                <a:spcPts val="0"/>
              </a:spcAft>
              <a:buNone/>
            </a:pPr>
            <a:endParaRPr sz="2800" dirty="0">
              <a:solidFill>
                <a:schemeClr val="dk1"/>
              </a:solidFill>
              <a:latin typeface="Montserrat Light"/>
              <a:ea typeface="Montserrat Light"/>
              <a:cs typeface="Montserrat Light"/>
              <a:sym typeface="Montserrat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4" name="Google Shape;124;g356a0be0e79_2_9"/>
          <p:cNvSpPr txBox="1">
            <a:spLocks noGrp="1"/>
          </p:cNvSpPr>
          <p:nvPr>
            <p:ph type="body" idx="1"/>
          </p:nvPr>
        </p:nvSpPr>
        <p:spPr>
          <a:xfrm>
            <a:off x="826761" y="1568739"/>
            <a:ext cx="10052304" cy="4860600"/>
          </a:xfrm>
          <a:prstGeom prst="rect">
            <a:avLst/>
          </a:prstGeom>
        </p:spPr>
        <p:txBody>
          <a:bodyPr spcFirstLastPara="1" wrap="square" lIns="91425" tIns="45700" rIns="91425" bIns="45700" anchor="t" anchorCtr="0">
            <a:noAutofit/>
          </a:bodyPr>
          <a:lstStyle/>
          <a:p>
            <a:pPr marL="0" lvl="0" indent="0" algn="l" rtl="0">
              <a:lnSpc>
                <a:spcPct val="150000"/>
              </a:lnSpc>
              <a:spcBef>
                <a:spcPts val="1200"/>
              </a:spcBef>
              <a:spcAft>
                <a:spcPts val="0"/>
              </a:spcAft>
              <a:buSzPts val="688"/>
              <a:buNone/>
            </a:pPr>
            <a:r>
              <a:rPr lang="fi-FI" sz="1600" b="1" dirty="0" err="1">
                <a:latin typeface="Montserrat Light" panose="00000400000000000000" pitchFamily="50" charset="0"/>
                <a:ea typeface="Montserrat"/>
                <a:cs typeface="Montserrat"/>
                <a:sym typeface="Montserrat"/>
              </a:rPr>
              <a:t>Læreren</a:t>
            </a:r>
            <a:r>
              <a:rPr lang="fi-FI" sz="1600" b="1" dirty="0">
                <a:latin typeface="Montserrat Light" panose="00000400000000000000" pitchFamily="50" charset="0"/>
                <a:ea typeface="Montserrat"/>
                <a:cs typeface="Montserrat"/>
                <a:sym typeface="Montserrat"/>
              </a:rPr>
              <a:t> </a:t>
            </a:r>
            <a:r>
              <a:rPr lang="fi-FI" sz="1600" b="1" dirty="0" err="1">
                <a:latin typeface="Montserrat Light" panose="00000400000000000000" pitchFamily="50" charset="0"/>
                <a:ea typeface="Montserrat"/>
                <a:cs typeface="Montserrat"/>
                <a:sym typeface="Montserrat"/>
              </a:rPr>
              <a:t>stiller</a:t>
            </a:r>
            <a:r>
              <a:rPr lang="fi-FI" sz="1600" b="1" dirty="0">
                <a:latin typeface="Montserrat Light" panose="00000400000000000000" pitchFamily="50" charset="0"/>
                <a:ea typeface="Montserrat"/>
                <a:cs typeface="Montserrat"/>
                <a:sym typeface="Montserrat"/>
              </a:rPr>
              <a:t> </a:t>
            </a:r>
            <a:r>
              <a:rPr lang="fi-FI" sz="1600" b="1" dirty="0" err="1">
                <a:latin typeface="Montserrat Light" panose="00000400000000000000" pitchFamily="50" charset="0"/>
                <a:ea typeface="Montserrat"/>
                <a:cs typeface="Montserrat"/>
                <a:sym typeface="Montserrat"/>
              </a:rPr>
              <a:t>spørsmål</a:t>
            </a:r>
            <a:r>
              <a:rPr lang="fi-FI" sz="1600" b="1" dirty="0">
                <a:latin typeface="Montserrat Light" panose="00000400000000000000" pitchFamily="50" charset="0"/>
                <a:ea typeface="Montserrat"/>
                <a:cs typeface="Montserrat"/>
                <a:sym typeface="Montserrat"/>
              </a:rPr>
              <a:t> </a:t>
            </a:r>
            <a:r>
              <a:rPr lang="fi-FI" sz="1600" b="1" dirty="0" err="1">
                <a:latin typeface="Montserrat Light" panose="00000400000000000000" pitchFamily="50" charset="0"/>
                <a:ea typeface="Montserrat"/>
                <a:cs typeface="Montserrat"/>
                <a:sym typeface="Montserrat"/>
              </a:rPr>
              <a:t>til</a:t>
            </a:r>
            <a:r>
              <a:rPr lang="fi-FI" sz="1600" b="1" dirty="0">
                <a:latin typeface="Montserrat Light" panose="00000400000000000000" pitchFamily="50" charset="0"/>
                <a:ea typeface="Montserrat"/>
                <a:cs typeface="Montserrat"/>
                <a:sym typeface="Montserrat"/>
              </a:rPr>
              <a:t> </a:t>
            </a:r>
            <a:r>
              <a:rPr lang="fi-FI" sz="1600" b="1" dirty="0" err="1">
                <a:latin typeface="Montserrat Light" panose="00000400000000000000" pitchFamily="50" charset="0"/>
                <a:ea typeface="Montserrat"/>
                <a:cs typeface="Montserrat"/>
                <a:sym typeface="Montserrat"/>
              </a:rPr>
              <a:t>elever</a:t>
            </a:r>
            <a:endParaRPr sz="1600" dirty="0">
              <a:latin typeface="Montserrat Light" panose="00000400000000000000" pitchFamily="50" charset="0"/>
              <a:ea typeface="Montserrat"/>
              <a:cs typeface="Montserrat"/>
              <a:sym typeface="Montserrat"/>
            </a:endParaRP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Har du/kjøper du brukte klær?</a:t>
            </a: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Har du hjemmelagde klær, f.eks. strikket eller sydd?</a:t>
            </a: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Når så du sist en reklame for hurtigmote? (</a:t>
            </a:r>
            <a:r>
              <a:rPr lang="nb-NO" sz="1600" i="1" dirty="0">
                <a:latin typeface="Montserrat Light" panose="00000400000000000000" pitchFamily="50" charset="0"/>
                <a:ea typeface="Montserrat"/>
                <a:cs typeface="Montserrat"/>
                <a:sym typeface="Montserrat"/>
              </a:rPr>
              <a:t>fast fashion</a:t>
            </a:r>
            <a:r>
              <a:rPr lang="nb-NO" sz="1600" dirty="0">
                <a:latin typeface="Montserrat Light" panose="00000400000000000000" pitchFamily="50" charset="0"/>
                <a:ea typeface="Montserrat"/>
                <a:cs typeface="Montserrat"/>
                <a:sym typeface="Montserrat"/>
              </a:rPr>
              <a:t>)</a:t>
            </a: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Ser du på salgsannonser på f.eks. YouTube, TikTok og Instagram?</a:t>
            </a: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Hvem kjøper klærne dine?</a:t>
            </a: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Hvor mange par bukser har du?</a:t>
            </a: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Hvor ofte tror du Zara og H&amp;M lanserer en ny kolleksjon? (svar: 1 per uke)</a:t>
            </a: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Hvor mange liter vann tror du det tar å produsere et par jeans? (svar: 10 000 liter)</a:t>
            </a:r>
          </a:p>
          <a:p>
            <a:pPr lvl="0"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Hvor mange ganger brukes hvert plagg i gjennomsnitt? (svar: 7–10 ganger)</a:t>
            </a:r>
          </a:p>
          <a:p>
            <a:pPr indent="-330200">
              <a:lnSpc>
                <a:spcPct val="100000"/>
              </a:lnSpc>
              <a:spcBef>
                <a:spcPts val="1200"/>
              </a:spcBef>
              <a:buClr>
                <a:srgbClr val="FFD966"/>
              </a:buClr>
              <a:buSzPts val="1600"/>
              <a:buFont typeface="Montserrat"/>
              <a:buChar char="●"/>
            </a:pPr>
            <a:r>
              <a:rPr lang="nb-NO" sz="1600" dirty="0">
                <a:latin typeface="Montserrat Light" panose="00000400000000000000" pitchFamily="50" charset="0"/>
                <a:ea typeface="Montserrat"/>
                <a:cs typeface="Montserrat"/>
                <a:sym typeface="Montserrat"/>
              </a:rPr>
              <a:t>Hva er «de 6 R-ene»? </a:t>
            </a:r>
            <a:r>
              <a:rPr lang="fi-FI" sz="1600" dirty="0">
                <a:latin typeface="Montserrat Light" panose="00000400000000000000" pitchFamily="50" charset="0"/>
                <a:ea typeface="Montserrat"/>
                <a:cs typeface="Montserrat"/>
                <a:sym typeface="Montserrat"/>
              </a:rPr>
              <a:t>”? (</a:t>
            </a:r>
            <a:r>
              <a:rPr lang="fi-FI" sz="1600" dirty="0" err="1">
                <a:latin typeface="Montserrat Light" panose="00000400000000000000" pitchFamily="50" charset="0"/>
                <a:ea typeface="Montserrat"/>
                <a:cs typeface="Montserrat"/>
                <a:sym typeface="Montserrat"/>
              </a:rPr>
              <a:t>svar</a:t>
            </a:r>
            <a:r>
              <a:rPr lang="fi-FI" sz="1600" dirty="0">
                <a:latin typeface="Montserrat Light" panose="00000400000000000000" pitchFamily="50" charset="0"/>
                <a:ea typeface="Montserrat"/>
                <a:cs typeface="Montserrat"/>
                <a:sym typeface="Montserrat"/>
              </a:rPr>
              <a:t>: </a:t>
            </a:r>
            <a:r>
              <a:rPr lang="fi-FI" sz="1600" dirty="0" err="1">
                <a:latin typeface="Montserrat Light" panose="00000400000000000000" pitchFamily="50" charset="0"/>
                <a:ea typeface="Montserrat"/>
                <a:cs typeface="Montserrat"/>
                <a:sym typeface="Montserrat"/>
              </a:rPr>
              <a:t>Reduce</a:t>
            </a:r>
            <a:r>
              <a:rPr lang="fi-FI" sz="1600" dirty="0">
                <a:latin typeface="Montserrat Light" panose="00000400000000000000" pitchFamily="50" charset="0"/>
                <a:ea typeface="Montserrat"/>
                <a:cs typeface="Montserrat"/>
                <a:sym typeface="Montserrat"/>
              </a:rPr>
              <a:t>, </a:t>
            </a:r>
            <a:r>
              <a:rPr lang="fi-FI" sz="1600" dirty="0" err="1">
                <a:latin typeface="Montserrat Light" panose="00000400000000000000" pitchFamily="50" charset="0"/>
                <a:ea typeface="Montserrat"/>
                <a:cs typeface="Montserrat"/>
                <a:sym typeface="Montserrat"/>
              </a:rPr>
              <a:t>reuse</a:t>
            </a:r>
            <a:r>
              <a:rPr lang="fi-FI" sz="1600" dirty="0">
                <a:latin typeface="Montserrat Light" panose="00000400000000000000" pitchFamily="50" charset="0"/>
                <a:ea typeface="Montserrat"/>
                <a:cs typeface="Montserrat"/>
                <a:sym typeface="Montserrat"/>
              </a:rPr>
              <a:t>, </a:t>
            </a:r>
            <a:r>
              <a:rPr lang="fi-FI" sz="1600" dirty="0" err="1">
                <a:latin typeface="Montserrat Light" panose="00000400000000000000" pitchFamily="50" charset="0"/>
                <a:ea typeface="Montserrat"/>
                <a:cs typeface="Montserrat"/>
                <a:sym typeface="Montserrat"/>
              </a:rPr>
              <a:t>rethink</a:t>
            </a:r>
            <a:r>
              <a:rPr lang="fi-FI" sz="1600" dirty="0">
                <a:latin typeface="Montserrat Light" panose="00000400000000000000" pitchFamily="50" charset="0"/>
                <a:ea typeface="Montserrat"/>
                <a:cs typeface="Montserrat"/>
                <a:sym typeface="Montserrat"/>
              </a:rPr>
              <a:t>, </a:t>
            </a:r>
            <a:r>
              <a:rPr lang="fi-FI" sz="1600" dirty="0" err="1">
                <a:latin typeface="Montserrat Light" panose="00000400000000000000" pitchFamily="50" charset="0"/>
                <a:ea typeface="Montserrat"/>
                <a:cs typeface="Montserrat"/>
                <a:sym typeface="Montserrat"/>
              </a:rPr>
              <a:t>recycle</a:t>
            </a:r>
            <a:r>
              <a:rPr lang="fi-FI" sz="1600" dirty="0">
                <a:latin typeface="Montserrat Light" panose="00000400000000000000" pitchFamily="50" charset="0"/>
                <a:ea typeface="Montserrat"/>
                <a:cs typeface="Montserrat"/>
                <a:sym typeface="Montserrat"/>
              </a:rPr>
              <a:t>, </a:t>
            </a:r>
            <a:r>
              <a:rPr lang="fi-FI" sz="1600" dirty="0" err="1">
                <a:latin typeface="Montserrat Light" panose="00000400000000000000" pitchFamily="50" charset="0"/>
                <a:ea typeface="Montserrat"/>
                <a:cs typeface="Montserrat"/>
                <a:sym typeface="Montserrat"/>
              </a:rPr>
              <a:t>refuse</a:t>
            </a:r>
            <a:r>
              <a:rPr lang="fi-FI" sz="1600" dirty="0">
                <a:latin typeface="Montserrat Light" panose="00000400000000000000" pitchFamily="50" charset="0"/>
                <a:ea typeface="Montserrat"/>
                <a:cs typeface="Montserrat"/>
                <a:sym typeface="Montserrat"/>
              </a:rPr>
              <a:t>, </a:t>
            </a:r>
            <a:r>
              <a:rPr lang="fi-FI" sz="1600" dirty="0" err="1">
                <a:latin typeface="Montserrat Light" panose="00000400000000000000" pitchFamily="50" charset="0"/>
                <a:ea typeface="Montserrat"/>
                <a:cs typeface="Montserrat"/>
                <a:sym typeface="Montserrat"/>
              </a:rPr>
              <a:t>repair</a:t>
            </a:r>
            <a:r>
              <a:rPr lang="fi-FI" sz="1600" dirty="0">
                <a:latin typeface="Montserrat Light" panose="00000400000000000000" pitchFamily="50" charset="0"/>
                <a:ea typeface="Montserrat"/>
                <a:cs typeface="Montserrat"/>
                <a:sym typeface="Montserrat"/>
              </a:rPr>
              <a:t>)</a:t>
            </a:r>
          </a:p>
        </p:txBody>
      </p:sp>
      <p:sp>
        <p:nvSpPr>
          <p:cNvPr id="126" name="Google Shape;126;g356a0be0e79_2_9"/>
          <p:cNvSpPr txBox="1">
            <a:spLocks noGrp="1"/>
          </p:cNvSpPr>
          <p:nvPr>
            <p:ph type="title"/>
          </p:nvPr>
        </p:nvSpPr>
        <p:spPr>
          <a:xfrm>
            <a:off x="826761" y="731169"/>
            <a:ext cx="4647600" cy="1056000"/>
          </a:xfrm>
          <a:prstGeom prst="rect">
            <a:avLst/>
          </a:prstGeom>
        </p:spPr>
        <p:txBody>
          <a:bodyPr spcFirstLastPara="1" wrap="square" lIns="91425" tIns="45700" rIns="91425" bIns="45700" anchor="ctr" anchorCtr="0">
            <a:normAutofit/>
          </a:bodyPr>
          <a:lstStyle/>
          <a:p>
            <a:pPr lvl="0"/>
            <a:r>
              <a:rPr lang="fi-FI" dirty="0" err="1"/>
              <a:t>svar</a:t>
            </a:r>
            <a:r>
              <a:rPr lang="fi-FI" dirty="0"/>
              <a:t> </a:t>
            </a:r>
            <a:r>
              <a:rPr lang="fi-FI" dirty="0" err="1"/>
              <a:t>og</a:t>
            </a:r>
            <a:r>
              <a:rPr lang="fi-FI" dirty="0"/>
              <a:t> </a:t>
            </a:r>
            <a:r>
              <a:rPr lang="fi-FI" dirty="0" err="1"/>
              <a:t>bytt-aktivitet</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g356a0be0e79_0_30" descr="Hvis du kunne lide videoen, så giv den meget gerne et like og abonnér på vores kanal. Det hjælper os rigtig meget! 😊 &#10;Se mere Ultra Nyt her: https://www.dr.dk/drtv/serie/ultra-nyt_7071&#10;&#10;Husk at tale pænt. Profilen her modereres efter DRs regler for god opførsel på DRs sociale profiler. Du kan læse dem her: http://dr.dk/talpænt" title="Ørken svømmer i tøj! Men hvorfor havner det der?">
            <a:hlinkClick r:id="rId3"/>
          </p:cNvPr>
          <p:cNvPicPr preferRelativeResize="0"/>
          <p:nvPr/>
        </p:nvPicPr>
        <p:blipFill>
          <a:blip r:embed="rId4">
            <a:alphaModFix/>
          </a:blip>
          <a:stretch>
            <a:fillRect/>
          </a:stretch>
        </p:blipFill>
        <p:spPr>
          <a:xfrm>
            <a:off x="798775" y="476475"/>
            <a:ext cx="10795000" cy="6072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10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8" name="Google Shape;138;g3501960729b_0_14"/>
          <p:cNvSpPr txBox="1">
            <a:spLocks noGrp="1"/>
          </p:cNvSpPr>
          <p:nvPr>
            <p:ph type="body" idx="1"/>
          </p:nvPr>
        </p:nvSpPr>
        <p:spPr>
          <a:xfrm>
            <a:off x="1001412" y="2362833"/>
            <a:ext cx="9239868" cy="4351200"/>
          </a:xfrm>
          <a:prstGeom prst="rect">
            <a:avLst/>
          </a:prstGeom>
          <a:noFill/>
          <a:ln>
            <a:noFill/>
          </a:ln>
        </p:spPr>
        <p:txBody>
          <a:bodyPr spcFirstLastPara="1" wrap="square" lIns="91425" tIns="45700" rIns="91425" bIns="45700" anchor="t" anchorCtr="0">
            <a:normAutofit/>
          </a:bodyPr>
          <a:lstStyle/>
          <a:p>
            <a:pPr marL="520700">
              <a:spcBef>
                <a:spcPts val="0"/>
              </a:spcBef>
              <a:buSzPts val="2800"/>
            </a:pPr>
            <a:endParaRPr sz="2200" dirty="0"/>
          </a:p>
          <a:p>
            <a:pPr marL="520700">
              <a:spcBef>
                <a:spcPts val="0"/>
              </a:spcBef>
              <a:buSzPts val="2800"/>
            </a:pPr>
            <a:endParaRPr sz="2200" dirty="0"/>
          </a:p>
          <a:p>
            <a:pPr marL="520700">
              <a:spcBef>
                <a:spcPts val="0"/>
              </a:spcBef>
              <a:buSzPts val="2800"/>
            </a:pPr>
            <a:r>
              <a:rPr lang="nb-NO" sz="2200" dirty="0"/>
              <a:t>Hva synes du om det du så i filmen?</a:t>
            </a:r>
            <a:endParaRPr sz="2200" dirty="0"/>
          </a:p>
          <a:p>
            <a:pPr marL="520700">
              <a:spcBef>
                <a:spcPts val="0"/>
              </a:spcBef>
              <a:buSzPts val="2800"/>
            </a:pPr>
            <a:r>
              <a:rPr lang="fi-FI" sz="2200" dirty="0" err="1"/>
              <a:t>Var</a:t>
            </a:r>
            <a:r>
              <a:rPr lang="fi-FI" sz="2200" dirty="0"/>
              <a:t> </a:t>
            </a:r>
            <a:r>
              <a:rPr lang="fi-FI" sz="2200" dirty="0" err="1"/>
              <a:t>det</a:t>
            </a:r>
            <a:r>
              <a:rPr lang="fi-FI" sz="2200" dirty="0"/>
              <a:t> </a:t>
            </a:r>
            <a:r>
              <a:rPr lang="fi-FI" sz="2200" dirty="0" err="1"/>
              <a:t>noe</a:t>
            </a:r>
            <a:r>
              <a:rPr lang="fi-FI" sz="2200" dirty="0"/>
              <a:t> </a:t>
            </a:r>
            <a:r>
              <a:rPr lang="fi-FI" sz="2200" dirty="0" err="1"/>
              <a:t>som</a:t>
            </a:r>
            <a:r>
              <a:rPr lang="fi-FI" sz="2200" dirty="0"/>
              <a:t> </a:t>
            </a:r>
            <a:r>
              <a:rPr lang="fi-FI" sz="2200" dirty="0" err="1"/>
              <a:t>særlig</a:t>
            </a:r>
            <a:r>
              <a:rPr lang="fi-FI" sz="2200" dirty="0"/>
              <a:t> </a:t>
            </a:r>
            <a:r>
              <a:rPr lang="fi-FI" sz="2200" dirty="0" err="1"/>
              <a:t>gjorde</a:t>
            </a:r>
            <a:r>
              <a:rPr lang="fi-FI" sz="2200" dirty="0"/>
              <a:t> </a:t>
            </a:r>
            <a:r>
              <a:rPr lang="fi-FI" sz="2200" dirty="0" err="1"/>
              <a:t>inntrykk</a:t>
            </a:r>
            <a:r>
              <a:rPr lang="fi-FI" sz="2200" dirty="0"/>
              <a:t> </a:t>
            </a:r>
            <a:r>
              <a:rPr lang="fi-FI" sz="2200" dirty="0" err="1"/>
              <a:t>på</a:t>
            </a:r>
            <a:r>
              <a:rPr lang="fi-FI" sz="2200" dirty="0"/>
              <a:t> </a:t>
            </a:r>
            <a:r>
              <a:rPr lang="fi-FI" sz="2200" dirty="0" err="1"/>
              <a:t>deg</a:t>
            </a:r>
            <a:r>
              <a:rPr lang="fi-FI" sz="2200" dirty="0"/>
              <a:t>?</a:t>
            </a:r>
            <a:endParaRPr sz="2200" dirty="0"/>
          </a:p>
        </p:txBody>
      </p:sp>
      <p:sp>
        <p:nvSpPr>
          <p:cNvPr id="139" name="Google Shape;139;g3501960729b_0_14"/>
          <p:cNvSpPr txBox="1">
            <a:spLocks noGrp="1"/>
          </p:cNvSpPr>
          <p:nvPr>
            <p:ph type="title"/>
          </p:nvPr>
        </p:nvSpPr>
        <p:spPr>
          <a:xfrm>
            <a:off x="838201" y="838420"/>
            <a:ext cx="48477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Gruppdiskusjon</a:t>
            </a:r>
            <a:r>
              <a:rPr lang="fi-FI" dirty="0"/>
              <a:t> 2&amp;2</a:t>
            </a:r>
            <a:endParaRPr dirty="0"/>
          </a:p>
        </p:txBody>
      </p:sp>
    </p:spTree>
  </p:cSld>
  <p:clrMapOvr>
    <a:masterClrMapping/>
  </p:clrMapOvr>
  <mc:AlternateContent xmlns:mc="http://schemas.openxmlformats.org/markup-compatibility/2006" xmlns:p14="http://schemas.microsoft.com/office/powerpoint/2010/main">
    <mc:Choice Requires="p14">
      <p:transition spd="slow" p14:dur="2500">
        <p:push/>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 calcmode="lin" valueType="num">
                                      <p:cBhvr additive="base">
                                        <p:cTn id="7" dur="1000"/>
                                        <p:tgtEl>
                                          <p:spTgt spid="13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6" name="Google Shape;146;g356a0be0e79_0_0" descr="The second-hand clothing trade is a well-established business in Chile.&#10;&#10;Traders import unwanted garments – mainly from Europe and the US - to resell locally and to other Latin American nations.&#10;&#10;But more than half of the 60,000 tonnes of clothes imported each year ends up in illegal desert landfills, with dire consequences for the environment and the local community.&#10;&#10;Please subscribe HERE http://bit.ly/1rbfUog&#10;&#10;#Chile #BBCNews" title="The fast fashion graveyard in Chile's Atacama Desert - BBC News">
            <a:hlinkClick r:id="rId3"/>
          </p:cNvPr>
          <p:cNvPicPr preferRelativeResize="0"/>
          <p:nvPr/>
        </p:nvPicPr>
        <p:blipFill>
          <a:blip r:embed="rId4">
            <a:alphaModFix/>
          </a:blip>
          <a:stretch>
            <a:fillRect/>
          </a:stretch>
        </p:blipFill>
        <p:spPr>
          <a:xfrm>
            <a:off x="1801824" y="1507050"/>
            <a:ext cx="8588350" cy="4830950"/>
          </a:xfrm>
          <a:prstGeom prst="rect">
            <a:avLst/>
          </a:prstGeom>
          <a:noFill/>
          <a:ln>
            <a:noFill/>
          </a:ln>
        </p:spPr>
      </p:pic>
      <p:sp>
        <p:nvSpPr>
          <p:cNvPr id="147" name="Google Shape;147;g356a0be0e79_0_0"/>
          <p:cNvSpPr txBox="1">
            <a:spLocks noGrp="1"/>
          </p:cNvSpPr>
          <p:nvPr>
            <p:ph type="title"/>
          </p:nvPr>
        </p:nvSpPr>
        <p:spPr>
          <a:xfrm>
            <a:off x="655716" y="390197"/>
            <a:ext cx="52578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a:t>En </a:t>
            </a:r>
            <a:r>
              <a:rPr lang="fi-FI" dirty="0" err="1"/>
              <a:t>kirkegård</a:t>
            </a:r>
            <a:r>
              <a:rPr lang="fi-FI" dirty="0"/>
              <a:t> av </a:t>
            </a:r>
            <a:r>
              <a:rPr lang="fi-FI" dirty="0" err="1"/>
              <a:t>klær</a:t>
            </a:r>
            <a:r>
              <a:rPr lang="fi-FI" dirty="0"/>
              <a:t>!</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4" name="Google Shape;154;g3501960729b_0_26"/>
          <p:cNvSpPr txBox="1">
            <a:spLocks noGrp="1"/>
          </p:cNvSpPr>
          <p:nvPr>
            <p:ph type="body" idx="1"/>
          </p:nvPr>
        </p:nvSpPr>
        <p:spPr>
          <a:xfrm>
            <a:off x="896111" y="2122838"/>
            <a:ext cx="7092417" cy="3679063"/>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fi-FI" sz="2200" dirty="0">
                <a:highlight>
                  <a:srgbClr val="FFFFFF"/>
                </a:highlight>
                <a:latin typeface="Montserrat Light" panose="00000400000000000000" pitchFamily="50" charset="0"/>
                <a:ea typeface="Montserrat"/>
                <a:cs typeface="Montserrat"/>
                <a:sym typeface="Montserrat"/>
              </a:rPr>
              <a:t>Vi </a:t>
            </a:r>
            <a:r>
              <a:rPr lang="fi-FI" sz="2200" dirty="0" err="1">
                <a:highlight>
                  <a:srgbClr val="FFFFFF"/>
                </a:highlight>
                <a:latin typeface="Montserrat Light" panose="00000400000000000000" pitchFamily="50" charset="0"/>
                <a:ea typeface="Montserrat"/>
                <a:cs typeface="Montserrat"/>
                <a:sym typeface="Montserrat"/>
              </a:rPr>
              <a:t>kommer</a:t>
            </a:r>
            <a:r>
              <a:rPr lang="fi-FI" sz="2200" dirty="0">
                <a:highlight>
                  <a:srgbClr val="FFFFFF"/>
                </a:highlight>
                <a:latin typeface="Montserrat Light" panose="00000400000000000000" pitchFamily="50" charset="0"/>
                <a:ea typeface="Montserrat"/>
                <a:cs typeface="Montserrat"/>
                <a:sym typeface="Montserrat"/>
              </a:rPr>
              <a:t> </a:t>
            </a:r>
            <a:r>
              <a:rPr lang="fi-FI" sz="2200" dirty="0" err="1">
                <a:highlight>
                  <a:srgbClr val="FFFFFF"/>
                </a:highlight>
                <a:latin typeface="Montserrat Light" panose="00000400000000000000" pitchFamily="50" charset="0"/>
                <a:ea typeface="Montserrat"/>
                <a:cs typeface="Montserrat"/>
                <a:sym typeface="Montserrat"/>
              </a:rPr>
              <a:t>nå</a:t>
            </a:r>
            <a:r>
              <a:rPr lang="fi-FI" sz="2200" dirty="0">
                <a:highlight>
                  <a:srgbClr val="FFFFFF"/>
                </a:highlight>
                <a:latin typeface="Montserrat Light" panose="00000400000000000000" pitchFamily="50" charset="0"/>
                <a:ea typeface="Montserrat"/>
                <a:cs typeface="Montserrat"/>
                <a:sym typeface="Montserrat"/>
              </a:rPr>
              <a:t> </a:t>
            </a:r>
            <a:r>
              <a:rPr lang="fi-FI" sz="2200" dirty="0" err="1">
                <a:highlight>
                  <a:srgbClr val="FFFFFF"/>
                </a:highlight>
                <a:latin typeface="Montserrat Light" panose="00000400000000000000" pitchFamily="50" charset="0"/>
                <a:ea typeface="Montserrat"/>
                <a:cs typeface="Montserrat"/>
                <a:sym typeface="Montserrat"/>
              </a:rPr>
              <a:t>til</a:t>
            </a:r>
            <a:r>
              <a:rPr lang="fi-FI" sz="2200" dirty="0">
                <a:highlight>
                  <a:srgbClr val="FFFFFF"/>
                </a:highlight>
                <a:latin typeface="Montserrat Light" panose="00000400000000000000" pitchFamily="50" charset="0"/>
                <a:ea typeface="Montserrat"/>
                <a:cs typeface="Montserrat"/>
                <a:sym typeface="Montserrat"/>
              </a:rPr>
              <a:t> å </a:t>
            </a:r>
            <a:r>
              <a:rPr lang="fi-FI" sz="2200" dirty="0" err="1">
                <a:highlight>
                  <a:srgbClr val="FFFFFF"/>
                </a:highlight>
                <a:latin typeface="Montserrat Light" panose="00000400000000000000" pitchFamily="50" charset="0"/>
                <a:ea typeface="Montserrat"/>
                <a:cs typeface="Montserrat"/>
                <a:sym typeface="Montserrat"/>
              </a:rPr>
              <a:t>presentere</a:t>
            </a:r>
            <a:r>
              <a:rPr lang="fi-FI" sz="2200" dirty="0">
                <a:highlight>
                  <a:srgbClr val="FFFFFF"/>
                </a:highlight>
                <a:latin typeface="Montserrat Light" panose="00000400000000000000" pitchFamily="50" charset="0"/>
                <a:ea typeface="Montserrat"/>
                <a:cs typeface="Montserrat"/>
                <a:sym typeface="Montserrat"/>
              </a:rPr>
              <a:t> </a:t>
            </a:r>
            <a:r>
              <a:rPr lang="fi-FI" sz="2200" dirty="0" err="1">
                <a:highlight>
                  <a:srgbClr val="FFFFFF"/>
                </a:highlight>
                <a:latin typeface="Montserrat Light" panose="00000400000000000000" pitchFamily="50" charset="0"/>
                <a:ea typeface="Montserrat"/>
                <a:cs typeface="Montserrat"/>
                <a:sym typeface="Montserrat"/>
              </a:rPr>
              <a:t>fire</a:t>
            </a:r>
            <a:r>
              <a:rPr lang="fi-FI" sz="2200" dirty="0">
                <a:highlight>
                  <a:srgbClr val="FFFFFF"/>
                </a:highlight>
                <a:latin typeface="Montserrat Light" panose="00000400000000000000" pitchFamily="50" charset="0"/>
                <a:ea typeface="Montserrat"/>
                <a:cs typeface="Montserrat"/>
                <a:sym typeface="Montserrat"/>
              </a:rPr>
              <a:t> </a:t>
            </a:r>
            <a:r>
              <a:rPr lang="fi-FI" sz="2200" dirty="0" err="1">
                <a:highlight>
                  <a:srgbClr val="FFFFFF"/>
                </a:highlight>
                <a:latin typeface="Montserrat Light" panose="00000400000000000000" pitchFamily="50" charset="0"/>
                <a:ea typeface="Montserrat"/>
                <a:cs typeface="Montserrat"/>
                <a:sym typeface="Montserrat"/>
              </a:rPr>
              <a:t>spilleregler</a:t>
            </a:r>
            <a:r>
              <a:rPr lang="fi-FI" sz="2200" dirty="0">
                <a:highlight>
                  <a:srgbClr val="FFFFFF"/>
                </a:highlight>
                <a:latin typeface="Montserrat Light" panose="00000400000000000000" pitchFamily="50" charset="0"/>
                <a:ea typeface="Montserrat"/>
                <a:cs typeface="Montserrat"/>
                <a:sym typeface="Montserrat"/>
              </a:rPr>
              <a:t> for </a:t>
            </a:r>
            <a:r>
              <a:rPr lang="fi-FI" sz="2200" dirty="0" err="1">
                <a:highlight>
                  <a:srgbClr val="FFFFFF"/>
                </a:highlight>
                <a:latin typeface="Montserrat Light" panose="00000400000000000000" pitchFamily="50" charset="0"/>
                <a:ea typeface="Montserrat"/>
                <a:cs typeface="Montserrat"/>
                <a:sym typeface="Montserrat"/>
              </a:rPr>
              <a:t>Dialogpause</a:t>
            </a:r>
            <a:r>
              <a:rPr lang="fi-FI" sz="2200" dirty="0">
                <a:highlight>
                  <a:srgbClr val="FFFFFF"/>
                </a:highlight>
                <a:latin typeface="Montserrat Light" panose="00000400000000000000" pitchFamily="50" charset="0"/>
                <a:ea typeface="Montserrat"/>
                <a:cs typeface="Montserrat"/>
                <a:sym typeface="Montserrat"/>
              </a:rPr>
              <a:t> </a:t>
            </a:r>
            <a:r>
              <a:rPr lang="fi-FI" sz="2200" dirty="0" err="1">
                <a:highlight>
                  <a:srgbClr val="FFFFFF"/>
                </a:highlight>
                <a:latin typeface="Montserrat Light" panose="00000400000000000000" pitchFamily="50" charset="0"/>
                <a:ea typeface="Montserrat"/>
                <a:cs typeface="Montserrat"/>
                <a:sym typeface="Montserrat"/>
              </a:rPr>
              <a:t>slik</a:t>
            </a:r>
            <a:r>
              <a:rPr lang="fi-FI" sz="2200" dirty="0">
                <a:highlight>
                  <a:srgbClr val="FFFFFF"/>
                </a:highlight>
                <a:latin typeface="Montserrat Light" panose="00000400000000000000" pitchFamily="50" charset="0"/>
                <a:ea typeface="Montserrat"/>
                <a:cs typeface="Montserrat"/>
                <a:sym typeface="Montserrat"/>
              </a:rPr>
              <a:t> at </a:t>
            </a:r>
            <a:r>
              <a:rPr lang="fi-FI" sz="2200" dirty="0" err="1">
                <a:highlight>
                  <a:srgbClr val="FFFFFF"/>
                </a:highlight>
                <a:latin typeface="Montserrat Light" panose="00000400000000000000" pitchFamily="50" charset="0"/>
                <a:ea typeface="Montserrat"/>
                <a:cs typeface="Montserrat"/>
                <a:sym typeface="Montserrat"/>
              </a:rPr>
              <a:t>stemmen</a:t>
            </a:r>
            <a:r>
              <a:rPr lang="fi-FI" sz="2200" dirty="0">
                <a:highlight>
                  <a:srgbClr val="FFFFFF"/>
                </a:highlight>
                <a:latin typeface="Montserrat Light" panose="00000400000000000000" pitchFamily="50" charset="0"/>
                <a:ea typeface="Montserrat"/>
                <a:cs typeface="Montserrat"/>
                <a:sym typeface="Montserrat"/>
              </a:rPr>
              <a:t> </a:t>
            </a:r>
            <a:r>
              <a:rPr lang="fi-FI" sz="2200" dirty="0" err="1">
                <a:highlight>
                  <a:srgbClr val="FFFFFF"/>
                </a:highlight>
                <a:latin typeface="Montserrat Light" panose="00000400000000000000" pitchFamily="50" charset="0"/>
                <a:ea typeface="Montserrat"/>
                <a:cs typeface="Montserrat"/>
                <a:sym typeface="Montserrat"/>
              </a:rPr>
              <a:t>til</a:t>
            </a:r>
            <a:r>
              <a:rPr lang="fi-FI" sz="2200" dirty="0">
                <a:highlight>
                  <a:srgbClr val="FFFFFF"/>
                </a:highlight>
                <a:latin typeface="Montserrat Light" panose="00000400000000000000" pitchFamily="50" charset="0"/>
                <a:ea typeface="Montserrat"/>
                <a:cs typeface="Montserrat"/>
                <a:sym typeface="Montserrat"/>
              </a:rPr>
              <a:t> alle </a:t>
            </a:r>
            <a:r>
              <a:rPr lang="fi-FI" sz="2200" dirty="0" err="1">
                <a:highlight>
                  <a:srgbClr val="FFFFFF"/>
                </a:highlight>
                <a:latin typeface="Montserrat Light" panose="00000400000000000000" pitchFamily="50" charset="0"/>
                <a:ea typeface="Montserrat"/>
                <a:cs typeface="Montserrat"/>
                <a:sym typeface="Montserrat"/>
              </a:rPr>
              <a:t>skal</a:t>
            </a:r>
            <a:r>
              <a:rPr lang="fi-FI" sz="2200" dirty="0">
                <a:highlight>
                  <a:srgbClr val="FFFFFF"/>
                </a:highlight>
                <a:latin typeface="Montserrat Light" panose="00000400000000000000" pitchFamily="50" charset="0"/>
                <a:ea typeface="Montserrat"/>
                <a:cs typeface="Montserrat"/>
                <a:sym typeface="Montserrat"/>
              </a:rPr>
              <a:t> </a:t>
            </a:r>
            <a:r>
              <a:rPr lang="fi-FI" sz="2200" dirty="0" err="1">
                <a:highlight>
                  <a:srgbClr val="FFFFFF"/>
                </a:highlight>
                <a:latin typeface="Montserrat Light" panose="00000400000000000000" pitchFamily="50" charset="0"/>
                <a:ea typeface="Montserrat"/>
                <a:cs typeface="Montserrat"/>
                <a:sym typeface="Montserrat"/>
              </a:rPr>
              <a:t>bli</a:t>
            </a:r>
            <a:r>
              <a:rPr lang="fi-FI" sz="2200" dirty="0">
                <a:highlight>
                  <a:srgbClr val="FFFFFF"/>
                </a:highlight>
                <a:latin typeface="Montserrat Light" panose="00000400000000000000" pitchFamily="50" charset="0"/>
                <a:ea typeface="Montserrat"/>
                <a:cs typeface="Montserrat"/>
                <a:sym typeface="Montserrat"/>
              </a:rPr>
              <a:t> </a:t>
            </a:r>
            <a:r>
              <a:rPr lang="fi-FI" sz="2200" dirty="0" err="1">
                <a:highlight>
                  <a:srgbClr val="FFFFFF"/>
                </a:highlight>
                <a:latin typeface="Montserrat Light" panose="00000400000000000000" pitchFamily="50" charset="0"/>
                <a:ea typeface="Montserrat"/>
                <a:cs typeface="Montserrat"/>
                <a:sym typeface="Montserrat"/>
              </a:rPr>
              <a:t>hørt</a:t>
            </a:r>
            <a:r>
              <a:rPr lang="fi-FI" sz="2200" dirty="0">
                <a:highlight>
                  <a:srgbClr val="FFFFFF"/>
                </a:highlight>
                <a:latin typeface="Montserrat Light" panose="00000400000000000000" pitchFamily="50" charset="0"/>
                <a:ea typeface="Montserrat"/>
                <a:cs typeface="Montserrat"/>
                <a:sym typeface="Montserrat"/>
              </a:rPr>
              <a:t>. </a:t>
            </a:r>
            <a:endParaRPr sz="2200" dirty="0">
              <a:highlight>
                <a:srgbClr val="FFFFFF"/>
              </a:highlight>
              <a:latin typeface="Montserrat Light" panose="00000400000000000000" pitchFamily="50" charset="0"/>
              <a:ea typeface="Montserrat"/>
              <a:cs typeface="Montserrat"/>
              <a:sym typeface="Montserrat"/>
            </a:endParaRPr>
          </a:p>
          <a:p>
            <a:pPr marL="0" lvl="0" indent="0" algn="l" rtl="0">
              <a:lnSpc>
                <a:spcPct val="115000"/>
              </a:lnSpc>
              <a:spcBef>
                <a:spcPts val="3600"/>
              </a:spcBef>
              <a:spcAft>
                <a:spcPts val="0"/>
              </a:spcAft>
              <a:buNone/>
            </a:pPr>
            <a:endParaRPr sz="2200" dirty="0">
              <a:highlight>
                <a:srgbClr val="FFFFFF"/>
              </a:highlight>
              <a:latin typeface="Montserrat Light" panose="00000400000000000000" pitchFamily="50" charset="0"/>
              <a:ea typeface="Montserrat"/>
              <a:cs typeface="Montserrat"/>
              <a:sym typeface="Montserrat"/>
            </a:endParaRPr>
          </a:p>
          <a:p>
            <a:pPr marL="0" lvl="0" indent="0" algn="l" rtl="0">
              <a:lnSpc>
                <a:spcPct val="115000"/>
              </a:lnSpc>
              <a:spcBef>
                <a:spcPts val="3600"/>
              </a:spcBef>
              <a:spcAft>
                <a:spcPts val="0"/>
              </a:spcAft>
              <a:buNone/>
            </a:pPr>
            <a:endParaRPr sz="2200" dirty="0">
              <a:highlight>
                <a:srgbClr val="FFFFFF"/>
              </a:highlight>
              <a:latin typeface="Montserrat Light" panose="00000400000000000000" pitchFamily="50" charset="0"/>
              <a:ea typeface="Montserrat"/>
              <a:cs typeface="Montserrat"/>
              <a:sym typeface="Montserrat"/>
            </a:endParaRPr>
          </a:p>
          <a:p>
            <a:pPr marL="228600" lvl="0" indent="-50800" algn="l" rtl="0">
              <a:lnSpc>
                <a:spcPct val="90000"/>
              </a:lnSpc>
              <a:spcBef>
                <a:spcPts val="3600"/>
              </a:spcBef>
              <a:spcAft>
                <a:spcPts val="0"/>
              </a:spcAft>
              <a:buClr>
                <a:schemeClr val="dk1"/>
              </a:buClr>
              <a:buSzPts val="2800"/>
              <a:buNone/>
            </a:pPr>
            <a:endParaRPr sz="2200" dirty="0">
              <a:latin typeface="Montserrat Light" panose="00000400000000000000" pitchFamily="50" charset="0"/>
            </a:endParaRPr>
          </a:p>
        </p:txBody>
      </p:sp>
      <p:sp>
        <p:nvSpPr>
          <p:cNvPr id="155" name="Google Shape;155;g3501960729b_0_26"/>
          <p:cNvSpPr txBox="1">
            <a:spLocks noGrp="1"/>
          </p:cNvSpPr>
          <p:nvPr>
            <p:ph type="title"/>
          </p:nvPr>
        </p:nvSpPr>
        <p:spPr>
          <a:xfrm>
            <a:off x="450050" y="499925"/>
            <a:ext cx="48477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a:t>    </a:t>
            </a:r>
            <a:r>
              <a:rPr lang="fi-FI" dirty="0" err="1"/>
              <a:t>spilleregel</a:t>
            </a:r>
            <a:r>
              <a:rPr lang="fi-FI" dirty="0"/>
              <a:t>          </a:t>
            </a:r>
            <a:r>
              <a:rPr lang="fi-FI" dirty="0" err="1"/>
              <a:t>til</a:t>
            </a:r>
            <a:endParaRPr dirty="0"/>
          </a:p>
        </p:txBody>
      </p:sp>
      <p:pic>
        <p:nvPicPr>
          <p:cNvPr id="156" name="Google Shape;156;g3501960729b_0_26" title="Skærmbillede 2025-04-25 kl. 13.29.44.png"/>
          <p:cNvPicPr preferRelativeResize="0"/>
          <p:nvPr/>
        </p:nvPicPr>
        <p:blipFill>
          <a:blip r:embed="rId3">
            <a:alphaModFix/>
          </a:blip>
          <a:stretch>
            <a:fillRect/>
          </a:stretch>
        </p:blipFill>
        <p:spPr>
          <a:xfrm>
            <a:off x="8338314" y="2122838"/>
            <a:ext cx="2714750" cy="2816926"/>
          </a:xfrm>
          <a:prstGeom prst="rect">
            <a:avLst/>
          </a:prstGeom>
          <a:noFill/>
          <a:ln>
            <a:noFill/>
          </a:ln>
        </p:spPr>
      </p:pic>
      <p:pic>
        <p:nvPicPr>
          <p:cNvPr id="159" name="Google Shape;159;g3501960729b_0_26" title="Skærmbillede 2025-04-25 kl. 14.25.42.png"/>
          <p:cNvPicPr preferRelativeResize="0"/>
          <p:nvPr/>
        </p:nvPicPr>
        <p:blipFill>
          <a:blip r:embed="rId4">
            <a:alphaModFix/>
          </a:blip>
          <a:stretch>
            <a:fillRect/>
          </a:stretch>
        </p:blipFill>
        <p:spPr>
          <a:xfrm>
            <a:off x="3100150" y="782025"/>
            <a:ext cx="775075" cy="761475"/>
          </a:xfrm>
          <a:prstGeom prst="rect">
            <a:avLst/>
          </a:prstGeom>
          <a:noFill/>
          <a:ln>
            <a:noFill/>
          </a:ln>
        </p:spPr>
      </p:pic>
      <p:pic>
        <p:nvPicPr>
          <p:cNvPr id="160" name="Google Shape;160;g3501960729b_0_26" title="Skærmbillede 2025-04-25 kl. 14.28.29.png"/>
          <p:cNvPicPr preferRelativeResize="0"/>
          <p:nvPr/>
        </p:nvPicPr>
        <p:blipFill>
          <a:blip r:embed="rId5">
            <a:alphaModFix/>
          </a:blip>
          <a:stretch>
            <a:fillRect/>
          </a:stretch>
        </p:blipFill>
        <p:spPr>
          <a:xfrm>
            <a:off x="4524250" y="782025"/>
            <a:ext cx="841675" cy="761525"/>
          </a:xfrm>
          <a:prstGeom prst="rect">
            <a:avLst/>
          </a:prstGeom>
          <a:noFill/>
          <a:ln>
            <a:noFill/>
          </a:ln>
        </p:spPr>
      </p:pic>
      <p:sp>
        <p:nvSpPr>
          <p:cNvPr id="2" name="Tekstiruutu 4">
            <a:extLst>
              <a:ext uri="{FF2B5EF4-FFF2-40B4-BE49-F238E27FC236}">
                <a16:creationId xmlns:a16="http://schemas.microsoft.com/office/drawing/2014/main" id="{7273394D-416C-B710-9BC8-44205654A5F0}"/>
              </a:ext>
            </a:extLst>
          </p:cNvPr>
          <p:cNvSpPr txBox="1"/>
          <p:nvPr/>
        </p:nvSpPr>
        <p:spPr>
          <a:xfrm>
            <a:off x="8501918" y="4939764"/>
            <a:ext cx="2900931" cy="200055"/>
          </a:xfrm>
          <a:prstGeom prst="rect">
            <a:avLst/>
          </a:prstGeom>
          <a:noFill/>
        </p:spPr>
        <p:txBody>
          <a:bodyPr wrap="square">
            <a:spAutoFit/>
          </a:bodyPr>
          <a:lstStyle>
            <a:defPPr marR="0" lvl="0" algn="l" rtl="0">
              <a:lnSpc>
                <a:spcPct val="100000"/>
              </a:lnSpc>
              <a:spcBef>
                <a:spcPts val="0"/>
              </a:spcBef>
              <a:spcAft>
                <a:spcPts val="0"/>
              </a:spcAft>
              <a:defRPr lang="fi-FI"/>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7" name="Google Shape;167;g3501960729b_0_74"/>
          <p:cNvSpPr txBox="1">
            <a:spLocks noGrp="1"/>
          </p:cNvSpPr>
          <p:nvPr>
            <p:ph type="body" idx="1"/>
          </p:nvPr>
        </p:nvSpPr>
        <p:spPr>
          <a:xfrm>
            <a:off x="992268" y="2141675"/>
            <a:ext cx="9367884" cy="4351200"/>
          </a:xfrm>
          <a:prstGeom prst="rect">
            <a:avLst/>
          </a:prstGeom>
          <a:noFill/>
          <a:ln>
            <a:noFill/>
          </a:ln>
        </p:spPr>
        <p:txBody>
          <a:bodyPr spcFirstLastPara="1" wrap="square" lIns="91425" tIns="45700" rIns="91425" bIns="45700" anchor="t" anchorCtr="0">
            <a:noAutofit/>
          </a:bodyPr>
          <a:lstStyle/>
          <a:p>
            <a:pPr marL="457200" lvl="0" indent="-228600" rtl="0">
              <a:lnSpc>
                <a:spcPct val="115000"/>
              </a:lnSpc>
              <a:spcBef>
                <a:spcPts val="0"/>
              </a:spcBef>
              <a:spcAft>
                <a:spcPts val="0"/>
              </a:spcAft>
              <a:buSzPts val="2200"/>
              <a:buNone/>
            </a:pPr>
            <a:r>
              <a:rPr lang="nb-NO" sz="2200" b="1" dirty="0">
                <a:highlight>
                  <a:srgbClr val="FFFFFF"/>
                </a:highlight>
                <a:latin typeface="Montserrat"/>
                <a:ea typeface="Montserrat"/>
                <a:cs typeface="Montserrat"/>
                <a:sym typeface="Montserrat"/>
              </a:rPr>
              <a:t>Lytt til andre</a:t>
            </a:r>
            <a:r>
              <a:rPr lang="nb-NO" sz="2200" dirty="0">
                <a:highlight>
                  <a:srgbClr val="FFFFFF"/>
                </a:highlight>
                <a:latin typeface="Montserrat"/>
                <a:ea typeface="Montserrat"/>
                <a:cs typeface="Montserrat"/>
                <a:sym typeface="Montserrat"/>
              </a:rPr>
              <a:t>, ikke avbryt og ikke start diskusjoner.</a:t>
            </a:r>
            <a:endParaRPr sz="2200" dirty="0">
              <a:highlight>
                <a:srgbClr val="FFFFFF"/>
              </a:highlight>
              <a:latin typeface="Montserrat"/>
              <a:ea typeface="Montserrat"/>
              <a:cs typeface="Montserrat"/>
              <a:sym typeface="Montserrat"/>
            </a:endParaRPr>
          </a:p>
          <a:p>
            <a:pPr marL="457200" lvl="0" indent="-228600" rtl="0">
              <a:lnSpc>
                <a:spcPct val="115000"/>
              </a:lnSpc>
              <a:spcBef>
                <a:spcPts val="0"/>
              </a:spcBef>
              <a:spcAft>
                <a:spcPts val="0"/>
              </a:spcAft>
              <a:buSzPts val="2200"/>
              <a:buFont typeface="Montserrat"/>
              <a:buNone/>
            </a:pPr>
            <a:br>
              <a:rPr lang="fi-FI" sz="2200" dirty="0">
                <a:highlight>
                  <a:srgbClr val="FFFFFF"/>
                </a:highlight>
                <a:latin typeface="Montserrat"/>
                <a:ea typeface="Montserrat"/>
                <a:cs typeface="Montserrat"/>
                <a:sym typeface="Montserrat"/>
              </a:rPr>
            </a:br>
            <a:r>
              <a:rPr lang="nb-NO" sz="2200" i="1" dirty="0">
                <a:highlight>
                  <a:srgbClr val="FFFFFF"/>
                </a:highlight>
                <a:latin typeface="Montserrat"/>
                <a:ea typeface="Montserrat"/>
                <a:cs typeface="Montserrat"/>
                <a:sym typeface="Montserrat"/>
              </a:rPr>
              <a:t>«Alle må ha rett til å uttrykke sine meninger i fred og ro. Det er viktig at vi ikke avbryter hverandre eller hvisker til personen ved siden av oss.»</a:t>
            </a:r>
            <a:endParaRPr sz="2200" i="1" dirty="0">
              <a:highlight>
                <a:srgbClr val="FFFFFF"/>
              </a:highlight>
              <a:latin typeface="Montserrat"/>
              <a:ea typeface="Montserrat"/>
              <a:cs typeface="Montserrat"/>
              <a:sym typeface="Montserrat"/>
            </a:endParaRPr>
          </a:p>
          <a:p>
            <a:pPr marL="228600" lvl="0" indent="-50800" rtl="0">
              <a:lnSpc>
                <a:spcPct val="90000"/>
              </a:lnSpc>
              <a:spcBef>
                <a:spcPts val="3600"/>
              </a:spcBef>
              <a:spcAft>
                <a:spcPts val="0"/>
              </a:spcAft>
              <a:buClr>
                <a:schemeClr val="dk1"/>
              </a:buClr>
              <a:buSzPts val="2800"/>
              <a:buNone/>
            </a:pPr>
            <a:endParaRPr sz="2200" dirty="0"/>
          </a:p>
        </p:txBody>
      </p:sp>
      <p:sp>
        <p:nvSpPr>
          <p:cNvPr id="168" name="Google Shape;168;g3501960729b_0_74"/>
          <p:cNvSpPr txBox="1">
            <a:spLocks noGrp="1"/>
          </p:cNvSpPr>
          <p:nvPr>
            <p:ph type="title"/>
          </p:nvPr>
        </p:nvSpPr>
        <p:spPr>
          <a:xfrm>
            <a:off x="1248300" y="566293"/>
            <a:ext cx="48477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spilleregel</a:t>
            </a:r>
            <a:endParaRPr dirty="0"/>
          </a:p>
        </p:txBody>
      </p:sp>
      <p:pic>
        <p:nvPicPr>
          <p:cNvPr id="170" name="Google Shape;170;g3501960729b_0_74" title="Skærmbillede 2025-04-25 kl. 14.25.42.png"/>
          <p:cNvPicPr preferRelativeResize="0"/>
          <p:nvPr/>
        </p:nvPicPr>
        <p:blipFill>
          <a:blip r:embed="rId3">
            <a:alphaModFix/>
          </a:blip>
          <a:stretch>
            <a:fillRect/>
          </a:stretch>
        </p:blipFill>
        <p:spPr>
          <a:xfrm>
            <a:off x="3605272" y="775241"/>
            <a:ext cx="775075" cy="761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7" name="Google Shape;177;g3501960729b_0_34"/>
          <p:cNvSpPr txBox="1">
            <a:spLocks noGrp="1"/>
          </p:cNvSpPr>
          <p:nvPr>
            <p:ph type="body" idx="1"/>
          </p:nvPr>
        </p:nvSpPr>
        <p:spPr>
          <a:xfrm>
            <a:off x="987552" y="2268862"/>
            <a:ext cx="10366248" cy="4351200"/>
          </a:xfrm>
          <a:prstGeom prst="rect">
            <a:avLst/>
          </a:prstGeom>
          <a:noFill/>
          <a:ln>
            <a:noFill/>
          </a:ln>
        </p:spPr>
        <p:txBody>
          <a:bodyPr spcFirstLastPara="1" wrap="square" lIns="91425" tIns="45700" rIns="91425" bIns="45700" anchor="t" anchorCtr="0">
            <a:normAutofit/>
          </a:bodyPr>
          <a:lstStyle/>
          <a:p>
            <a:pPr marL="457200" lvl="0" indent="-228600" algn="l" rtl="0">
              <a:lnSpc>
                <a:spcPct val="115000"/>
              </a:lnSpc>
              <a:spcBef>
                <a:spcPts val="0"/>
              </a:spcBef>
              <a:spcAft>
                <a:spcPts val="0"/>
              </a:spcAft>
              <a:buSzPts val="2200"/>
              <a:buNone/>
            </a:pPr>
            <a:r>
              <a:rPr lang="nb-NO" sz="2200" b="1" dirty="0">
                <a:highlight>
                  <a:srgbClr val="FFFFFF"/>
                </a:highlight>
                <a:latin typeface="Montserrat"/>
                <a:ea typeface="Montserrat"/>
                <a:cs typeface="Montserrat"/>
                <a:sym typeface="Montserrat"/>
              </a:rPr>
              <a:t>Delta </a:t>
            </a:r>
            <a:r>
              <a:rPr lang="nb-NO" sz="2200" dirty="0">
                <a:highlight>
                  <a:srgbClr val="FFFFFF"/>
                </a:highlight>
                <a:latin typeface="Montserrat"/>
                <a:ea typeface="Montserrat"/>
                <a:cs typeface="Montserrat"/>
                <a:sym typeface="Montserrat"/>
              </a:rPr>
              <a:t>i det som andre sier og bruk hverdagsspråk.</a:t>
            </a:r>
          </a:p>
          <a:p>
            <a:pPr marL="457200" lvl="0" indent="-228600" algn="l" rtl="0">
              <a:lnSpc>
                <a:spcPct val="115000"/>
              </a:lnSpc>
              <a:spcBef>
                <a:spcPts val="0"/>
              </a:spcBef>
              <a:spcAft>
                <a:spcPts val="0"/>
              </a:spcAft>
              <a:buSzPts val="2200"/>
              <a:buNone/>
            </a:pPr>
            <a:endParaRPr lang="fi-FI" sz="2200" i="1" dirty="0">
              <a:highlight>
                <a:srgbClr val="FFFFFF"/>
              </a:highlight>
              <a:latin typeface="Montserrat"/>
              <a:ea typeface="Montserrat"/>
              <a:cs typeface="Montserrat"/>
              <a:sym typeface="Montserrat"/>
            </a:endParaRPr>
          </a:p>
          <a:p>
            <a:pPr marL="457200" lvl="0" indent="-228600" algn="l" rtl="0">
              <a:lnSpc>
                <a:spcPct val="115000"/>
              </a:lnSpc>
              <a:spcBef>
                <a:spcPts val="0"/>
              </a:spcBef>
              <a:spcAft>
                <a:spcPts val="0"/>
              </a:spcAft>
              <a:buSzPts val="2200"/>
              <a:buFont typeface="Montserrat"/>
              <a:buNone/>
            </a:pPr>
            <a:r>
              <a:rPr lang="sv-SE" sz="2200" i="1" dirty="0">
                <a:latin typeface="Montserrat"/>
                <a:ea typeface="Montserrat"/>
                <a:cs typeface="Montserrat"/>
                <a:sym typeface="Montserrat"/>
              </a:rPr>
              <a:t>«</a:t>
            </a:r>
            <a:r>
              <a:rPr lang="sv-SE" sz="2200" i="1" dirty="0" err="1">
                <a:latin typeface="Montserrat"/>
                <a:ea typeface="Montserrat"/>
                <a:cs typeface="Montserrat"/>
                <a:sym typeface="Montserrat"/>
              </a:rPr>
              <a:t>Formålet</a:t>
            </a:r>
            <a:r>
              <a:rPr lang="sv-SE" sz="2200" i="1" dirty="0">
                <a:latin typeface="Montserrat"/>
                <a:ea typeface="Montserrat"/>
                <a:cs typeface="Montserrat"/>
                <a:sym typeface="Montserrat"/>
              </a:rPr>
              <a:t> med dialogen er at vi skal </a:t>
            </a:r>
            <a:r>
              <a:rPr lang="sv-SE" sz="2200" i="1" dirty="0" err="1">
                <a:latin typeface="Montserrat"/>
                <a:ea typeface="Montserrat"/>
                <a:cs typeface="Montserrat"/>
                <a:sym typeface="Montserrat"/>
              </a:rPr>
              <a:t>prøve</a:t>
            </a:r>
            <a:r>
              <a:rPr lang="sv-SE" sz="2200" i="1" dirty="0">
                <a:latin typeface="Montserrat"/>
                <a:ea typeface="Montserrat"/>
                <a:cs typeface="Montserrat"/>
                <a:sym typeface="Montserrat"/>
              </a:rPr>
              <a:t> å </a:t>
            </a:r>
            <a:r>
              <a:rPr lang="sv-SE" sz="2200" i="1" dirty="0" err="1">
                <a:latin typeface="Montserrat"/>
                <a:ea typeface="Montserrat"/>
                <a:cs typeface="Montserrat"/>
                <a:sym typeface="Montserrat"/>
              </a:rPr>
              <a:t>koble</a:t>
            </a:r>
            <a:r>
              <a:rPr lang="sv-SE" sz="2200" i="1" dirty="0">
                <a:latin typeface="Montserrat"/>
                <a:ea typeface="Montserrat"/>
                <a:cs typeface="Montserrat"/>
                <a:sym typeface="Montserrat"/>
              </a:rPr>
              <a:t> det vi </a:t>
            </a:r>
            <a:r>
              <a:rPr lang="sv-SE" sz="2200" i="1" dirty="0" err="1">
                <a:latin typeface="Montserrat"/>
                <a:ea typeface="Montserrat"/>
                <a:cs typeface="Montserrat"/>
                <a:sym typeface="Montserrat"/>
              </a:rPr>
              <a:t>sier</a:t>
            </a:r>
            <a:r>
              <a:rPr lang="sv-SE" sz="2200" i="1" dirty="0">
                <a:latin typeface="Montserrat"/>
                <a:ea typeface="Montserrat"/>
                <a:cs typeface="Montserrat"/>
                <a:sym typeface="Montserrat"/>
              </a:rPr>
              <a:t> </a:t>
            </a:r>
            <a:r>
              <a:rPr lang="sv-SE" sz="2200" i="1" dirty="0" err="1">
                <a:latin typeface="Montserrat"/>
                <a:ea typeface="Montserrat"/>
                <a:cs typeface="Montserrat"/>
                <a:sym typeface="Montserrat"/>
              </a:rPr>
              <a:t>til</a:t>
            </a:r>
            <a:r>
              <a:rPr lang="sv-SE" sz="2200" i="1" dirty="0">
                <a:latin typeface="Montserrat"/>
                <a:ea typeface="Montserrat"/>
                <a:cs typeface="Montserrat"/>
                <a:sym typeface="Montserrat"/>
              </a:rPr>
              <a:t> det andre har </a:t>
            </a:r>
            <a:r>
              <a:rPr lang="sv-SE" sz="2200" i="1" dirty="0" err="1">
                <a:latin typeface="Montserrat"/>
                <a:ea typeface="Montserrat"/>
                <a:cs typeface="Montserrat"/>
                <a:sym typeface="Montserrat"/>
              </a:rPr>
              <a:t>tatt</a:t>
            </a:r>
            <a:r>
              <a:rPr lang="sv-SE" sz="2200" i="1" dirty="0">
                <a:latin typeface="Montserrat"/>
                <a:ea typeface="Montserrat"/>
                <a:cs typeface="Montserrat"/>
                <a:sym typeface="Montserrat"/>
              </a:rPr>
              <a:t> opp i diskusjonen. Vi skal </a:t>
            </a:r>
            <a:r>
              <a:rPr lang="sv-SE" sz="2200" i="1" dirty="0" err="1">
                <a:latin typeface="Montserrat"/>
                <a:ea typeface="Montserrat"/>
                <a:cs typeface="Montserrat"/>
                <a:sym typeface="Montserrat"/>
              </a:rPr>
              <a:t>forsøke</a:t>
            </a:r>
            <a:r>
              <a:rPr lang="sv-SE" sz="2200" i="1" dirty="0">
                <a:latin typeface="Montserrat"/>
                <a:ea typeface="Montserrat"/>
                <a:cs typeface="Montserrat"/>
                <a:sym typeface="Montserrat"/>
              </a:rPr>
              <a:t> å </a:t>
            </a:r>
            <a:r>
              <a:rPr lang="sv-SE" sz="2200" i="1" dirty="0" err="1">
                <a:latin typeface="Montserrat"/>
                <a:ea typeface="Montserrat"/>
                <a:cs typeface="Montserrat"/>
                <a:sym typeface="Montserrat"/>
              </a:rPr>
              <a:t>bruke</a:t>
            </a:r>
            <a:r>
              <a:rPr lang="sv-SE" sz="2200" i="1" dirty="0">
                <a:latin typeface="Montserrat"/>
                <a:ea typeface="Montserrat"/>
                <a:cs typeface="Montserrat"/>
                <a:sym typeface="Montserrat"/>
              </a:rPr>
              <a:t> </a:t>
            </a:r>
            <a:r>
              <a:rPr lang="sv-SE" sz="2200" i="1" dirty="0" err="1">
                <a:latin typeface="Montserrat"/>
                <a:ea typeface="Montserrat"/>
                <a:cs typeface="Montserrat"/>
                <a:sym typeface="Montserrat"/>
              </a:rPr>
              <a:t>hverdagsspråk</a:t>
            </a:r>
            <a:r>
              <a:rPr lang="sv-SE" sz="2200" i="1" dirty="0">
                <a:latin typeface="Montserrat"/>
                <a:ea typeface="Montserrat"/>
                <a:cs typeface="Montserrat"/>
                <a:sym typeface="Montserrat"/>
              </a:rPr>
              <a:t> </a:t>
            </a:r>
            <a:r>
              <a:rPr lang="sv-SE" sz="2200" i="1" dirty="0" err="1">
                <a:latin typeface="Montserrat"/>
                <a:ea typeface="Montserrat"/>
                <a:cs typeface="Montserrat"/>
                <a:sym typeface="Montserrat"/>
              </a:rPr>
              <a:t>og</a:t>
            </a:r>
            <a:r>
              <a:rPr lang="sv-SE" sz="2200" i="1" dirty="0">
                <a:latin typeface="Montserrat"/>
                <a:ea typeface="Montserrat"/>
                <a:cs typeface="Montserrat"/>
                <a:sym typeface="Montserrat"/>
              </a:rPr>
              <a:t> </a:t>
            </a:r>
            <a:r>
              <a:rPr lang="sv-SE" sz="2200" i="1" dirty="0" err="1">
                <a:latin typeface="Montserrat"/>
                <a:ea typeface="Montserrat"/>
                <a:cs typeface="Montserrat"/>
                <a:sym typeface="Montserrat"/>
              </a:rPr>
              <a:t>unngå</a:t>
            </a:r>
            <a:r>
              <a:rPr lang="sv-SE" sz="2200" i="1" dirty="0">
                <a:latin typeface="Montserrat"/>
                <a:ea typeface="Montserrat"/>
                <a:cs typeface="Montserrat"/>
                <a:sym typeface="Montserrat"/>
              </a:rPr>
              <a:t> </a:t>
            </a:r>
            <a:r>
              <a:rPr lang="sv-SE" sz="2200" i="1" dirty="0" err="1">
                <a:latin typeface="Montserrat"/>
                <a:ea typeface="Montserrat"/>
                <a:cs typeface="Montserrat"/>
                <a:sym typeface="Montserrat"/>
              </a:rPr>
              <a:t>spesialterminologi</a:t>
            </a:r>
            <a:r>
              <a:rPr lang="sv-SE" sz="2200" i="1" dirty="0">
                <a:latin typeface="Montserrat"/>
                <a:ea typeface="Montserrat"/>
                <a:cs typeface="Montserrat"/>
                <a:sym typeface="Montserrat"/>
              </a:rPr>
              <a:t>.»</a:t>
            </a:r>
          </a:p>
        </p:txBody>
      </p:sp>
      <p:sp>
        <p:nvSpPr>
          <p:cNvPr id="178" name="Google Shape;178;g3501960729b_0_34"/>
          <p:cNvSpPr txBox="1">
            <a:spLocks noGrp="1"/>
          </p:cNvSpPr>
          <p:nvPr>
            <p:ph type="title"/>
          </p:nvPr>
        </p:nvSpPr>
        <p:spPr>
          <a:xfrm>
            <a:off x="987552" y="681175"/>
            <a:ext cx="48477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spilleregel</a:t>
            </a:r>
            <a:endParaRPr dirty="0"/>
          </a:p>
        </p:txBody>
      </p:sp>
      <p:pic>
        <p:nvPicPr>
          <p:cNvPr id="180" name="Google Shape;180;g3501960729b_0_34" title="Skærmbillede 2025-04-25 kl. 14.26.13.png"/>
          <p:cNvPicPr preferRelativeResize="0"/>
          <p:nvPr/>
        </p:nvPicPr>
        <p:blipFill>
          <a:blip r:embed="rId3">
            <a:alphaModFix/>
          </a:blip>
          <a:stretch>
            <a:fillRect/>
          </a:stretch>
        </p:blipFill>
        <p:spPr>
          <a:xfrm>
            <a:off x="3211014" y="943162"/>
            <a:ext cx="857975" cy="801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7" name="Google Shape;187;g3501960729b_0_42"/>
          <p:cNvSpPr txBox="1">
            <a:spLocks noGrp="1"/>
          </p:cNvSpPr>
          <p:nvPr>
            <p:ph type="body" idx="1"/>
          </p:nvPr>
        </p:nvSpPr>
        <p:spPr>
          <a:xfrm>
            <a:off x="748284" y="2109363"/>
            <a:ext cx="10695432" cy="4351200"/>
          </a:xfrm>
          <a:prstGeom prst="rect">
            <a:avLst/>
          </a:prstGeom>
          <a:noFill/>
          <a:ln>
            <a:noFill/>
          </a:ln>
        </p:spPr>
        <p:txBody>
          <a:bodyPr spcFirstLastPara="1" wrap="square" lIns="91425" tIns="45700" rIns="91425" bIns="45700" anchor="t" anchorCtr="0">
            <a:normAutofit/>
          </a:bodyPr>
          <a:lstStyle/>
          <a:p>
            <a:pPr marL="457200" lvl="0" indent="-228600" algn="l" rtl="0">
              <a:lnSpc>
                <a:spcPct val="115000"/>
              </a:lnSpc>
              <a:spcBef>
                <a:spcPts val="0"/>
              </a:spcBef>
              <a:spcAft>
                <a:spcPts val="0"/>
              </a:spcAft>
              <a:buSzPts val="2200"/>
              <a:buNone/>
            </a:pPr>
            <a:r>
              <a:rPr lang="nb-NO" sz="2200" b="1" dirty="0">
                <a:highlight>
                  <a:srgbClr val="FFFFFF"/>
                </a:highlight>
                <a:latin typeface="Montserrat"/>
                <a:ea typeface="Montserrat"/>
                <a:cs typeface="Montserrat"/>
                <a:sym typeface="Montserrat"/>
              </a:rPr>
              <a:t>Fortell</a:t>
            </a:r>
            <a:r>
              <a:rPr lang="nb-NO" sz="2200" dirty="0">
                <a:highlight>
                  <a:srgbClr val="FFFFFF"/>
                </a:highlight>
                <a:latin typeface="Montserrat"/>
                <a:ea typeface="Montserrat"/>
                <a:cs typeface="Montserrat"/>
                <a:sym typeface="Montserrat"/>
              </a:rPr>
              <a:t> om dine egne erfaringer.</a:t>
            </a:r>
            <a:endParaRPr sz="2200" dirty="0">
              <a:highlight>
                <a:srgbClr val="FFFFFF"/>
              </a:highlight>
              <a:latin typeface="Montserrat"/>
              <a:ea typeface="Montserrat"/>
              <a:cs typeface="Montserrat"/>
              <a:sym typeface="Montserrat"/>
            </a:endParaRPr>
          </a:p>
          <a:p>
            <a:pPr marL="457200" lvl="0" indent="-228600" algn="l" rtl="0">
              <a:lnSpc>
                <a:spcPct val="115000"/>
              </a:lnSpc>
              <a:spcBef>
                <a:spcPts val="0"/>
              </a:spcBef>
              <a:spcAft>
                <a:spcPts val="0"/>
              </a:spcAft>
              <a:buSzPts val="2200"/>
              <a:buFont typeface="Montserrat"/>
              <a:buNone/>
            </a:pPr>
            <a:br>
              <a:rPr lang="fi-FI" sz="2200" dirty="0">
                <a:highlight>
                  <a:srgbClr val="FFFFFF"/>
                </a:highlight>
                <a:latin typeface="Montserrat"/>
                <a:ea typeface="Montserrat"/>
                <a:cs typeface="Montserrat"/>
                <a:sym typeface="Montserrat"/>
              </a:rPr>
            </a:br>
            <a:r>
              <a:rPr lang="nb-NO" sz="2200" i="1" dirty="0">
                <a:highlight>
                  <a:srgbClr val="FFFFFF"/>
                </a:highlight>
                <a:latin typeface="Montserrat"/>
                <a:ea typeface="Montserrat"/>
                <a:cs typeface="Montserrat"/>
                <a:sym typeface="Montserrat"/>
              </a:rPr>
              <a:t>«For å bedre forstå emnet vi diskuterer og hverandre, er det bra å snakke om våre egne erfaringer. Dette betyr at vi forteller for de andre hvilke faktorer, hendelser og situasjoner som har påvirket våre egne oppfatninger.»</a:t>
            </a:r>
            <a:endParaRPr sz="2200" i="1" dirty="0">
              <a:highlight>
                <a:srgbClr val="FFFFFF"/>
              </a:highlight>
              <a:latin typeface="Montserrat"/>
              <a:ea typeface="Montserrat"/>
              <a:cs typeface="Montserrat"/>
              <a:sym typeface="Montserrat"/>
            </a:endParaRPr>
          </a:p>
          <a:p>
            <a:pPr marL="457200" lvl="0" indent="-228600" algn="l" rtl="0">
              <a:lnSpc>
                <a:spcPct val="115000"/>
              </a:lnSpc>
              <a:spcBef>
                <a:spcPts val="0"/>
              </a:spcBef>
              <a:spcAft>
                <a:spcPts val="0"/>
              </a:spcAft>
              <a:buSzPts val="2200"/>
              <a:buFont typeface="Montserrat"/>
              <a:buNone/>
            </a:pPr>
            <a:endParaRPr sz="2200" dirty="0">
              <a:latin typeface="Montserrat"/>
              <a:ea typeface="Montserrat"/>
              <a:cs typeface="Montserrat"/>
              <a:sym typeface="Montserrat"/>
            </a:endParaRPr>
          </a:p>
        </p:txBody>
      </p:sp>
      <p:sp>
        <p:nvSpPr>
          <p:cNvPr id="188" name="Google Shape;188;g3501960729b_0_42"/>
          <p:cNvSpPr txBox="1">
            <a:spLocks noGrp="1"/>
          </p:cNvSpPr>
          <p:nvPr>
            <p:ph type="title"/>
          </p:nvPr>
        </p:nvSpPr>
        <p:spPr>
          <a:xfrm>
            <a:off x="507636" y="662613"/>
            <a:ext cx="48477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a:t>    </a:t>
            </a:r>
            <a:r>
              <a:rPr lang="fi-FI" dirty="0" err="1"/>
              <a:t>spilleregel</a:t>
            </a:r>
            <a:endParaRPr dirty="0"/>
          </a:p>
        </p:txBody>
      </p:sp>
      <p:pic>
        <p:nvPicPr>
          <p:cNvPr id="190" name="Google Shape;190;g3501960729b_0_42" title="Skærmbillede 2025-04-25 kl. 14.27.27.png"/>
          <p:cNvPicPr preferRelativeResize="0"/>
          <p:nvPr/>
        </p:nvPicPr>
        <p:blipFill>
          <a:blip r:embed="rId3">
            <a:alphaModFix/>
          </a:blip>
          <a:stretch>
            <a:fillRect/>
          </a:stretch>
        </p:blipFill>
        <p:spPr>
          <a:xfrm>
            <a:off x="3165861" y="946351"/>
            <a:ext cx="839450" cy="758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7" name="Google Shape;197;g3501960729b_0_58"/>
          <p:cNvSpPr txBox="1">
            <a:spLocks noGrp="1"/>
          </p:cNvSpPr>
          <p:nvPr>
            <p:ph type="body" idx="1"/>
          </p:nvPr>
        </p:nvSpPr>
        <p:spPr>
          <a:xfrm>
            <a:off x="698100" y="2527945"/>
            <a:ext cx="10680084" cy="2380615"/>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ts val="0"/>
              </a:spcBef>
              <a:spcAft>
                <a:spcPts val="0"/>
              </a:spcAft>
              <a:buSzPts val="2200"/>
              <a:buNone/>
            </a:pPr>
            <a:r>
              <a:rPr lang="nb-NO" sz="2200" b="1" dirty="0">
                <a:highlight>
                  <a:srgbClr val="FFFFFF"/>
                </a:highlight>
                <a:latin typeface="Montserrat"/>
                <a:ea typeface="Montserrat"/>
                <a:cs typeface="Montserrat"/>
                <a:sym typeface="Montserrat"/>
              </a:rPr>
              <a:t>Vær til stede </a:t>
            </a:r>
            <a:r>
              <a:rPr lang="nb-NO" sz="2200" dirty="0">
                <a:highlight>
                  <a:srgbClr val="FFFFFF"/>
                </a:highlight>
                <a:latin typeface="Montserrat"/>
                <a:ea typeface="Montserrat"/>
                <a:cs typeface="Montserrat"/>
                <a:sym typeface="Montserrat"/>
              </a:rPr>
              <a:t>og respekter andre og diskusjonens fortrolighet.</a:t>
            </a:r>
            <a:endParaRPr sz="2200" dirty="0">
              <a:highlight>
                <a:srgbClr val="FFFFFF"/>
              </a:highlight>
              <a:latin typeface="Montserrat"/>
              <a:ea typeface="Montserrat"/>
              <a:cs typeface="Montserrat"/>
              <a:sym typeface="Montserrat"/>
            </a:endParaRPr>
          </a:p>
          <a:p>
            <a:pPr marL="457200" lvl="0" indent="-228600" algn="l" rtl="0">
              <a:lnSpc>
                <a:spcPct val="90000"/>
              </a:lnSpc>
              <a:spcBef>
                <a:spcPts val="0"/>
              </a:spcBef>
              <a:spcAft>
                <a:spcPts val="0"/>
              </a:spcAft>
              <a:buSzPts val="2200"/>
              <a:buFont typeface="Montserrat"/>
              <a:buNone/>
            </a:pPr>
            <a:br>
              <a:rPr lang="fi-FI" sz="2200" dirty="0">
                <a:highlight>
                  <a:srgbClr val="FFFFFF"/>
                </a:highlight>
                <a:latin typeface="Montserrat"/>
                <a:ea typeface="Montserrat"/>
                <a:cs typeface="Montserrat"/>
                <a:sym typeface="Montserrat"/>
              </a:rPr>
            </a:br>
            <a:r>
              <a:rPr lang="nb-NO" sz="2200" dirty="0">
                <a:highlight>
                  <a:srgbClr val="FFFFFF"/>
                </a:highlight>
                <a:latin typeface="Montserrat"/>
                <a:ea typeface="Montserrat"/>
                <a:cs typeface="Montserrat"/>
                <a:sym typeface="Montserrat"/>
              </a:rPr>
              <a:t>«I dialog er det viktig at vi konsentrerer oss fullt og helt om hverandre og om å forstå saken som diskuteres. Vi skal respektere ulike synspunkter hos de andre. Vi skal sørge for å holde diskusjonen fortrolig, slik at alle kan snakke så fritt som mulig.»</a:t>
            </a:r>
            <a:endParaRPr sz="2200" dirty="0">
              <a:highlight>
                <a:srgbClr val="FFFFFF"/>
              </a:highlight>
              <a:latin typeface="Montserrat"/>
              <a:ea typeface="Montserrat"/>
              <a:cs typeface="Montserrat"/>
              <a:sym typeface="Montserrat"/>
            </a:endParaRPr>
          </a:p>
        </p:txBody>
      </p:sp>
      <p:sp>
        <p:nvSpPr>
          <p:cNvPr id="198" name="Google Shape;198;g3501960729b_0_58"/>
          <p:cNvSpPr txBox="1">
            <a:spLocks noGrp="1"/>
          </p:cNvSpPr>
          <p:nvPr>
            <p:ph type="title"/>
          </p:nvPr>
        </p:nvSpPr>
        <p:spPr>
          <a:xfrm>
            <a:off x="935844" y="740029"/>
            <a:ext cx="48477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spilleregel</a:t>
            </a:r>
            <a:endParaRPr dirty="0"/>
          </a:p>
        </p:txBody>
      </p:sp>
      <p:pic>
        <p:nvPicPr>
          <p:cNvPr id="200" name="Google Shape;200;g3501960729b_0_58" title="Skærmbillede 2025-04-25 kl. 14.28.29.png"/>
          <p:cNvPicPr preferRelativeResize="0"/>
          <p:nvPr/>
        </p:nvPicPr>
        <p:blipFill>
          <a:blip r:embed="rId3">
            <a:alphaModFix/>
          </a:blip>
          <a:stretch>
            <a:fillRect/>
          </a:stretch>
        </p:blipFill>
        <p:spPr>
          <a:xfrm>
            <a:off x="3332556" y="1022116"/>
            <a:ext cx="841675" cy="761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g3501960729b_0_86"/>
          <p:cNvSpPr txBox="1">
            <a:spLocks noGrp="1"/>
          </p:cNvSpPr>
          <p:nvPr>
            <p:ph type="body" idx="1"/>
          </p:nvPr>
        </p:nvSpPr>
        <p:spPr>
          <a:xfrm>
            <a:off x="820928" y="2008325"/>
            <a:ext cx="5694172" cy="3166999"/>
          </a:xfrm>
          <a:prstGeom prst="rect">
            <a:avLst/>
          </a:prstGeom>
          <a:noFill/>
          <a:ln>
            <a:noFill/>
          </a:ln>
        </p:spPr>
        <p:txBody>
          <a:bodyPr spcFirstLastPara="1" wrap="square" lIns="91425" tIns="45700" rIns="91425" bIns="45700" anchor="t" anchorCtr="0">
            <a:normAutofit fontScale="85000" lnSpcReduction="10000"/>
          </a:bodyPr>
          <a:lstStyle/>
          <a:p>
            <a:pPr marL="228600" lvl="0" indent="-50800" algn="l" rtl="0">
              <a:lnSpc>
                <a:spcPct val="150000"/>
              </a:lnSpc>
              <a:spcBef>
                <a:spcPts val="0"/>
              </a:spcBef>
              <a:spcAft>
                <a:spcPts val="0"/>
              </a:spcAft>
              <a:buClr>
                <a:schemeClr val="dk1"/>
              </a:buClr>
              <a:buSzPts val="2800"/>
              <a:buNone/>
            </a:pPr>
            <a:endParaRPr sz="2200" dirty="0"/>
          </a:p>
          <a:p>
            <a:pPr marL="520700">
              <a:lnSpc>
                <a:spcPct val="150000"/>
              </a:lnSpc>
              <a:spcBef>
                <a:spcPts val="0"/>
              </a:spcBef>
              <a:buSzPts val="2800"/>
            </a:pPr>
            <a:r>
              <a:rPr lang="nb-NO" sz="2200" dirty="0"/>
              <a:t>Hvordan ser du på tekstilindustrien?</a:t>
            </a:r>
          </a:p>
          <a:p>
            <a:pPr marL="520700">
              <a:lnSpc>
                <a:spcPct val="150000"/>
              </a:lnSpc>
              <a:spcBef>
                <a:spcPts val="0"/>
              </a:spcBef>
              <a:buSzPts val="2800"/>
            </a:pPr>
            <a:endParaRPr lang="nb-NO" sz="2200" dirty="0"/>
          </a:p>
          <a:p>
            <a:pPr marL="520700">
              <a:lnSpc>
                <a:spcPct val="150000"/>
              </a:lnSpc>
              <a:spcBef>
                <a:spcPts val="0"/>
              </a:spcBef>
              <a:buSzPts val="2800"/>
            </a:pPr>
            <a:r>
              <a:rPr lang="nb-NO" sz="2200" dirty="0"/>
              <a:t>Hva gjør du når du trenger nye klær?</a:t>
            </a:r>
          </a:p>
          <a:p>
            <a:pPr marL="520700">
              <a:lnSpc>
                <a:spcPct val="150000"/>
              </a:lnSpc>
              <a:spcBef>
                <a:spcPts val="0"/>
              </a:spcBef>
              <a:buSzPts val="2800"/>
            </a:pPr>
            <a:endParaRPr lang="nb-NO" sz="2200" dirty="0"/>
          </a:p>
          <a:p>
            <a:pPr marL="520700">
              <a:lnSpc>
                <a:spcPct val="150000"/>
              </a:lnSpc>
              <a:spcBef>
                <a:spcPts val="0"/>
              </a:spcBef>
              <a:buSzPts val="2800"/>
            </a:pPr>
            <a:r>
              <a:rPr lang="nb-NO" sz="2200" dirty="0"/>
              <a:t>Har du noen gode eksempler på hvordan vi kan spare på ressursene våre?</a:t>
            </a:r>
            <a:endParaRPr sz="2200" dirty="0"/>
          </a:p>
          <a:p>
            <a:pPr marL="228600" lvl="0" indent="-50800" algn="l" rtl="0">
              <a:lnSpc>
                <a:spcPct val="150000"/>
              </a:lnSpc>
              <a:spcBef>
                <a:spcPts val="0"/>
              </a:spcBef>
              <a:spcAft>
                <a:spcPts val="0"/>
              </a:spcAft>
              <a:buClr>
                <a:schemeClr val="dk1"/>
              </a:buClr>
              <a:buSzPts val="2800"/>
              <a:buNone/>
            </a:pPr>
            <a:endParaRPr sz="2200" dirty="0"/>
          </a:p>
        </p:txBody>
      </p:sp>
      <p:sp>
        <p:nvSpPr>
          <p:cNvPr id="207" name="Google Shape;207;g3501960729b_0_86"/>
          <p:cNvSpPr txBox="1">
            <a:spLocks noGrp="1"/>
          </p:cNvSpPr>
          <p:nvPr>
            <p:ph type="title"/>
          </p:nvPr>
        </p:nvSpPr>
        <p:spPr>
          <a:xfrm>
            <a:off x="711200" y="682625"/>
            <a:ext cx="10938925"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dialogpaus</a:t>
            </a:r>
            <a:r>
              <a:rPr lang="fi-FI" dirty="0"/>
              <a:t> </a:t>
            </a:r>
            <a:r>
              <a:rPr lang="fi-FI" dirty="0" err="1"/>
              <a:t>Samtalsfrågor</a:t>
            </a:r>
            <a:endParaRPr dirty="0"/>
          </a:p>
        </p:txBody>
      </p:sp>
      <p:pic>
        <p:nvPicPr>
          <p:cNvPr id="209" name="Google Shape;209;g3501960729b_0_86" title="Skærmbillede 2025-04-25 kl. 13.29.44.png"/>
          <p:cNvPicPr preferRelativeResize="0"/>
          <p:nvPr/>
        </p:nvPicPr>
        <p:blipFill>
          <a:blip r:embed="rId3">
            <a:alphaModFix/>
          </a:blip>
          <a:stretch>
            <a:fillRect/>
          </a:stretch>
        </p:blipFill>
        <p:spPr>
          <a:xfrm>
            <a:off x="8812182" y="2008325"/>
            <a:ext cx="1903876" cy="1975550"/>
          </a:xfrm>
          <a:prstGeom prst="rect">
            <a:avLst/>
          </a:prstGeom>
          <a:noFill/>
          <a:ln>
            <a:noFill/>
          </a:ln>
        </p:spPr>
      </p:pic>
      <p:sp>
        <p:nvSpPr>
          <p:cNvPr id="2" name="Tekstiruutu 4">
            <a:extLst>
              <a:ext uri="{FF2B5EF4-FFF2-40B4-BE49-F238E27FC236}">
                <a16:creationId xmlns:a16="http://schemas.microsoft.com/office/drawing/2014/main" id="{7273394D-416C-B710-9BC8-44205654A5F0}"/>
              </a:ext>
            </a:extLst>
          </p:cNvPr>
          <p:cNvSpPr txBox="1"/>
          <p:nvPr/>
        </p:nvSpPr>
        <p:spPr>
          <a:xfrm>
            <a:off x="8601309" y="4054529"/>
            <a:ext cx="2900931" cy="200055"/>
          </a:xfrm>
          <a:prstGeom prst="rect">
            <a:avLst/>
          </a:prstGeom>
          <a:noFill/>
        </p:spPr>
        <p:txBody>
          <a:bodyPr wrap="square">
            <a:spAutoFit/>
          </a:bodyPr>
          <a:lstStyle>
            <a:defPPr marR="0" lvl="0" algn="l" rtl="0">
              <a:lnSpc>
                <a:spcPct val="100000"/>
              </a:lnSpc>
              <a:spcBef>
                <a:spcPts val="0"/>
              </a:spcBef>
              <a:spcAft>
                <a:spcPts val="0"/>
              </a:spcAft>
              <a:defRPr lang="fi-FI"/>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5" name="Google Shape;215;g3501960729b_0_93"/>
          <p:cNvSpPr txBox="1">
            <a:spLocks noGrp="1"/>
          </p:cNvSpPr>
          <p:nvPr>
            <p:ph type="body" idx="1"/>
          </p:nvPr>
        </p:nvSpPr>
        <p:spPr>
          <a:xfrm>
            <a:off x="702402" y="2002109"/>
            <a:ext cx="6493926" cy="4351200"/>
          </a:xfrm>
          <a:prstGeom prst="rect">
            <a:avLst/>
          </a:prstGeom>
          <a:noFill/>
          <a:ln>
            <a:noFill/>
          </a:ln>
        </p:spPr>
        <p:txBody>
          <a:bodyPr spcFirstLastPara="1" wrap="square" lIns="91425" tIns="45700" rIns="91425" bIns="45700" anchor="t" anchorCtr="0">
            <a:normAutofit/>
          </a:bodyPr>
          <a:lstStyle/>
          <a:p>
            <a:pPr marL="0" lvl="0" indent="0">
              <a:lnSpc>
                <a:spcPct val="150000"/>
              </a:lnSpc>
              <a:spcBef>
                <a:spcPts val="0"/>
              </a:spcBef>
              <a:buSzPts val="2800"/>
              <a:buNone/>
            </a:pPr>
            <a:r>
              <a:rPr lang="fi-FI" sz="2200" u="sng" dirty="0" err="1">
                <a:latin typeface="Montserrat Light" panose="00000400000000000000" pitchFamily="50" charset="0"/>
                <a:ea typeface="Montserrat"/>
                <a:cs typeface="Montserrat"/>
                <a:sym typeface="Montserrat"/>
              </a:rPr>
              <a:t>Lineærøkonomi</a:t>
            </a:r>
            <a:r>
              <a:rPr lang="fi-FI" sz="2200" u="sng" dirty="0">
                <a:latin typeface="Montserrat Light" panose="00000400000000000000" pitchFamily="50" charset="0"/>
                <a:ea typeface="Montserrat"/>
                <a:cs typeface="Montserrat"/>
                <a:sym typeface="Montserrat"/>
              </a:rPr>
              <a:t>:</a:t>
            </a:r>
            <a:endParaRPr sz="2200" u="sng" dirty="0">
              <a:latin typeface="Montserrat Light" panose="00000400000000000000" pitchFamily="50" charset="0"/>
              <a:ea typeface="Montserrat"/>
              <a:cs typeface="Montserrat"/>
              <a:sym typeface="Montserrat"/>
            </a:endParaRPr>
          </a:p>
          <a:p>
            <a:pPr marL="0" lvl="0" indent="0">
              <a:lnSpc>
                <a:spcPct val="150000"/>
              </a:lnSpc>
              <a:spcBef>
                <a:spcPts val="0"/>
              </a:spcBef>
              <a:buSzPts val="2800"/>
              <a:buNone/>
            </a:pPr>
            <a:r>
              <a:rPr lang="fi-FI" sz="2200" dirty="0" err="1">
                <a:latin typeface="Montserrat Light" panose="00000400000000000000" pitchFamily="50" charset="0"/>
                <a:ea typeface="Montserrat"/>
                <a:cs typeface="Montserrat"/>
                <a:sym typeface="Montserrat"/>
              </a:rPr>
              <a:t>Innkjøp</a:t>
            </a:r>
            <a:r>
              <a:rPr lang="fi-FI" sz="2200" dirty="0">
                <a:latin typeface="Montserrat Light" panose="00000400000000000000" pitchFamily="50" charset="0"/>
                <a:ea typeface="Montserrat"/>
                <a:cs typeface="Montserrat"/>
                <a:sym typeface="Montserrat"/>
              </a:rPr>
              <a:t> av </a:t>
            </a:r>
            <a:r>
              <a:rPr lang="fi-FI" sz="2200" dirty="0" err="1">
                <a:latin typeface="Montserrat Light" panose="00000400000000000000" pitchFamily="50" charset="0"/>
                <a:ea typeface="Montserrat"/>
                <a:cs typeface="Montserrat"/>
                <a:sym typeface="Montserrat"/>
              </a:rPr>
              <a:t>råvarer</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produksjon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forbruk</a:t>
            </a:r>
            <a:r>
              <a:rPr lang="fi-FI" sz="2200" dirty="0">
                <a:latin typeface="Montserrat Light" panose="00000400000000000000" pitchFamily="50" charset="0"/>
                <a:ea typeface="Montserrat"/>
                <a:cs typeface="Montserrat"/>
                <a:sym typeface="Montserrat"/>
              </a:rPr>
              <a:t>/</a:t>
            </a:r>
            <a:r>
              <a:rPr lang="fi-FI" sz="2200" dirty="0" err="1">
                <a:latin typeface="Montserrat Light" panose="00000400000000000000" pitchFamily="50" charset="0"/>
                <a:ea typeface="Montserrat"/>
                <a:cs typeface="Montserrat"/>
                <a:sym typeface="Montserrat"/>
              </a:rPr>
              <a:t>bruk</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kast</a:t>
            </a:r>
            <a:endParaRPr sz="2200" dirty="0">
              <a:latin typeface="Montserrat Light" panose="00000400000000000000" pitchFamily="50" charset="0"/>
              <a:ea typeface="Montserrat"/>
              <a:cs typeface="Montserrat"/>
              <a:sym typeface="Montserrat"/>
            </a:endParaRPr>
          </a:p>
          <a:p>
            <a:pPr marL="0" lvl="0" indent="0" algn="l" rtl="0">
              <a:lnSpc>
                <a:spcPct val="150000"/>
              </a:lnSpc>
              <a:spcBef>
                <a:spcPts val="0"/>
              </a:spcBef>
              <a:spcAft>
                <a:spcPts val="0"/>
              </a:spcAft>
              <a:buClr>
                <a:schemeClr val="dk1"/>
              </a:buClr>
              <a:buSzPts val="2800"/>
              <a:buNone/>
            </a:pPr>
            <a:endParaRPr sz="2200" dirty="0">
              <a:latin typeface="Montserrat Light" panose="00000400000000000000" pitchFamily="50" charset="0"/>
              <a:ea typeface="Montserrat"/>
              <a:cs typeface="Montserrat"/>
              <a:sym typeface="Montserrat"/>
            </a:endParaRPr>
          </a:p>
          <a:p>
            <a:pPr marL="0" lvl="0" indent="0">
              <a:lnSpc>
                <a:spcPct val="150000"/>
              </a:lnSpc>
              <a:spcBef>
                <a:spcPts val="0"/>
              </a:spcBef>
              <a:buSzPts val="2800"/>
              <a:buNone/>
            </a:pPr>
            <a:r>
              <a:rPr lang="fi-FI" sz="2200" u="sng" dirty="0" err="1">
                <a:latin typeface="Montserrat Light" panose="00000400000000000000" pitchFamily="50" charset="0"/>
                <a:ea typeface="Montserrat"/>
                <a:cs typeface="Montserrat"/>
                <a:sym typeface="Montserrat"/>
              </a:rPr>
              <a:t>Sirkulærøkonomi</a:t>
            </a:r>
            <a:r>
              <a:rPr lang="fi-FI" sz="2200" u="sng" dirty="0">
                <a:latin typeface="Montserrat Light" panose="00000400000000000000" pitchFamily="50" charset="0"/>
                <a:ea typeface="Montserrat"/>
                <a:cs typeface="Montserrat"/>
                <a:sym typeface="Montserrat"/>
              </a:rPr>
              <a:t>:</a:t>
            </a:r>
          </a:p>
          <a:p>
            <a:pPr marL="0" lvl="0" indent="0">
              <a:lnSpc>
                <a:spcPct val="150000"/>
              </a:lnSpc>
              <a:spcBef>
                <a:spcPts val="0"/>
              </a:spcBef>
              <a:buSzPts val="2800"/>
              <a:buNone/>
            </a:pPr>
            <a:r>
              <a:rPr lang="fi-FI" sz="2200" dirty="0" err="1">
                <a:latin typeface="Montserrat Light" panose="00000400000000000000" pitchFamily="50" charset="0"/>
                <a:ea typeface="Montserrat"/>
                <a:cs typeface="Montserrat"/>
                <a:sym typeface="Montserrat"/>
              </a:rPr>
              <a:t>Forlenge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produktets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levetid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redusere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avfall</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gjenbruk</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vedlikehold</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reparasjon</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p:txBody>
      </p:sp>
      <p:sp>
        <p:nvSpPr>
          <p:cNvPr id="216" name="Google Shape;216;g3501960729b_0_93"/>
          <p:cNvSpPr txBox="1">
            <a:spLocks noGrp="1"/>
          </p:cNvSpPr>
          <p:nvPr>
            <p:ph type="title"/>
          </p:nvPr>
        </p:nvSpPr>
        <p:spPr>
          <a:xfrm>
            <a:off x="635100" y="589451"/>
            <a:ext cx="73024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sz="3800" dirty="0" err="1"/>
              <a:t>Lineærøkonomi</a:t>
            </a:r>
            <a:r>
              <a:rPr lang="fi-FI" sz="3800" dirty="0"/>
              <a:t> </a:t>
            </a:r>
            <a:r>
              <a:rPr lang="fi-FI" sz="3800" dirty="0" err="1"/>
              <a:t>og</a:t>
            </a:r>
            <a:r>
              <a:rPr lang="fi-FI" sz="3800" dirty="0"/>
              <a:t> </a:t>
            </a:r>
            <a:r>
              <a:rPr lang="fi-FI" sz="3800" dirty="0" err="1"/>
              <a:t>sirkulærøkonomi</a:t>
            </a:r>
            <a:endParaRPr sz="3800" dirty="0"/>
          </a:p>
        </p:txBody>
      </p:sp>
      <p:pic>
        <p:nvPicPr>
          <p:cNvPr id="218" name="Google Shape;218;g3501960729b_0_93"/>
          <p:cNvPicPr preferRelativeResize="0"/>
          <p:nvPr/>
        </p:nvPicPr>
        <p:blipFill>
          <a:blip r:embed="rId3">
            <a:alphaModFix/>
          </a:blip>
          <a:stretch>
            <a:fillRect/>
          </a:stretch>
        </p:blipFill>
        <p:spPr>
          <a:xfrm>
            <a:off x="7428470" y="1682069"/>
            <a:ext cx="4061128" cy="43511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anim calcmode="lin" valueType="num">
                                      <p:cBhvr additive="base">
                                        <p:cTn id="7" dur="1000"/>
                                        <p:tgtEl>
                                          <p:spTgt spid="21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4" name="Google Shape;224;g3501960729b_0_102"/>
          <p:cNvSpPr txBox="1">
            <a:spLocks noGrp="1"/>
          </p:cNvSpPr>
          <p:nvPr>
            <p:ph type="body" idx="1"/>
          </p:nvPr>
        </p:nvSpPr>
        <p:spPr>
          <a:xfrm>
            <a:off x="963168" y="1655103"/>
            <a:ext cx="10265664" cy="5016600"/>
          </a:xfrm>
          <a:prstGeom prst="rect">
            <a:avLst/>
          </a:prstGeom>
          <a:noFill/>
          <a:ln>
            <a:noFill/>
          </a:ln>
        </p:spPr>
        <p:txBody>
          <a:bodyPr spcFirstLastPara="1" wrap="square" lIns="91425" tIns="45700" rIns="91425" bIns="45700" anchor="t" anchorCtr="0">
            <a:normAutofit/>
          </a:bodyPr>
          <a:lstStyle/>
          <a:p>
            <a:pPr marL="457200" lvl="0" indent="-381000" algn="l" rtl="0">
              <a:lnSpc>
                <a:spcPct val="90000"/>
              </a:lnSpc>
              <a:spcBef>
                <a:spcPts val="0"/>
              </a:spcBef>
              <a:spcAft>
                <a:spcPts val="0"/>
              </a:spcAft>
              <a:buClr>
                <a:srgbClr val="FFD966"/>
              </a:buClr>
              <a:buSzPts val="2400"/>
              <a:buFont typeface="Montserrat"/>
              <a:buChar char="●"/>
            </a:pPr>
            <a:r>
              <a:rPr lang="fi-FI" sz="2200" b="1" dirty="0">
                <a:latin typeface="Montserrat Light" panose="00000400000000000000" pitchFamily="50" charset="0"/>
                <a:ea typeface="Montserrat"/>
                <a:cs typeface="Montserrat"/>
                <a:sym typeface="Montserrat"/>
              </a:rPr>
              <a:t>Ni </a:t>
            </a:r>
            <a:r>
              <a:rPr lang="fi-FI" sz="2200" b="1" dirty="0" err="1">
                <a:latin typeface="Montserrat Light" panose="00000400000000000000" pitchFamily="50" charset="0"/>
                <a:ea typeface="Montserrat"/>
                <a:cs typeface="Montserrat"/>
                <a:sym typeface="Montserrat"/>
              </a:rPr>
              <a:t>delas</a:t>
            </a:r>
            <a:r>
              <a:rPr lang="fi-FI" sz="2200" b="1" dirty="0">
                <a:latin typeface="Montserrat Light" panose="00000400000000000000" pitchFamily="50" charset="0"/>
                <a:ea typeface="Montserrat"/>
                <a:cs typeface="Montserrat"/>
                <a:sym typeface="Montserrat"/>
              </a:rPr>
              <a:t> in i </a:t>
            </a:r>
            <a:r>
              <a:rPr lang="fi-FI" sz="2200" b="1" dirty="0" err="1">
                <a:latin typeface="Montserrat Light" panose="00000400000000000000" pitchFamily="50" charset="0"/>
                <a:ea typeface="Montserrat"/>
                <a:cs typeface="Montserrat"/>
                <a:sym typeface="Montserrat"/>
              </a:rPr>
              <a:t>grupper</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med</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olika</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arbetsområden</a:t>
            </a:r>
            <a:r>
              <a:rPr lang="fi-FI" sz="2200" b="1" dirty="0">
                <a:latin typeface="Montserrat Light" panose="00000400000000000000" pitchFamily="50" charset="0"/>
                <a:ea typeface="Montserrat"/>
                <a:cs typeface="Montserrat"/>
                <a:sym typeface="Montserrat"/>
              </a:rPr>
              <a:t>: </a:t>
            </a:r>
            <a:endParaRPr sz="2200" b="1"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Jeans</a:t>
            </a: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Skor</a:t>
            </a: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Shein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vs</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Fusion</a:t>
            </a:r>
            <a:r>
              <a:rPr lang="fi-FI" sz="2200" dirty="0">
                <a:latin typeface="Montserrat Light" panose="00000400000000000000" pitchFamily="50" charset="0"/>
                <a:ea typeface="Montserrat"/>
                <a:cs typeface="Montserrat"/>
                <a:sym typeface="Montserrat"/>
              </a:rPr>
              <a:t> </a:t>
            </a:r>
            <a:endParaRPr sz="2200" dirty="0">
              <a:latin typeface="Montserrat Light" panose="00000400000000000000" pitchFamily="50" charset="0"/>
              <a:ea typeface="Montserrat"/>
              <a:cs typeface="Montserrat"/>
              <a:sym typeface="Montserrat"/>
            </a:endParaRPr>
          </a:p>
          <a:p>
            <a:pPr marL="0" lvl="0" indent="0" algn="l" rtl="0">
              <a:lnSpc>
                <a:spcPct val="90000"/>
              </a:lnSpc>
              <a:spcBef>
                <a:spcPts val="0"/>
              </a:spcBef>
              <a:spcAft>
                <a:spcPts val="0"/>
              </a:spcAft>
              <a:buNone/>
            </a:pP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b="1" dirty="0" err="1">
                <a:latin typeface="Montserrat Light" panose="00000400000000000000" pitchFamily="50" charset="0"/>
                <a:ea typeface="Montserrat"/>
                <a:cs typeface="Montserrat"/>
                <a:sym typeface="Montserrat"/>
              </a:rPr>
              <a:t>Sök</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information</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om</a:t>
            </a:r>
            <a:r>
              <a:rPr lang="fi-FI" sz="2200" b="1" dirty="0">
                <a:latin typeface="Montserrat Light" panose="00000400000000000000" pitchFamily="50" charset="0"/>
                <a:ea typeface="Montserrat"/>
                <a:cs typeface="Montserrat"/>
                <a:sym typeface="Montserrat"/>
              </a:rPr>
              <a:t>:</a:t>
            </a:r>
            <a:endParaRPr sz="2200" b="1"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Förbrukning</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Avfall</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Återanvända</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Återvinna</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Sortering</a:t>
            </a: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dirty="0" err="1">
                <a:latin typeface="Montserrat Light" panose="00000400000000000000" pitchFamily="50" charset="0"/>
              </a:rPr>
              <a:t>Reparera</a:t>
            </a:r>
            <a:endParaRPr sz="2200" dirty="0">
              <a:latin typeface="Montserrat Light" panose="00000400000000000000" pitchFamily="50" charset="0"/>
            </a:endParaRPr>
          </a:p>
          <a:p>
            <a:pPr marL="0" lvl="0" indent="0" algn="l" rtl="0">
              <a:lnSpc>
                <a:spcPct val="90000"/>
              </a:lnSpc>
              <a:spcBef>
                <a:spcPts val="0"/>
              </a:spcBef>
              <a:spcAft>
                <a:spcPts val="0"/>
              </a:spcAft>
              <a:buNone/>
            </a:pPr>
            <a:endParaRPr sz="2200" dirty="0">
              <a:latin typeface="Montserrat Light" panose="00000400000000000000" pitchFamily="50" charset="0"/>
            </a:endParaRPr>
          </a:p>
          <a:p>
            <a:pPr marL="457200" lvl="0" indent="-368300" algn="l" rtl="0">
              <a:lnSpc>
                <a:spcPct val="90000"/>
              </a:lnSpc>
              <a:spcBef>
                <a:spcPts val="0"/>
              </a:spcBef>
              <a:spcAft>
                <a:spcPts val="0"/>
              </a:spcAft>
              <a:buClr>
                <a:srgbClr val="FFD966"/>
              </a:buClr>
              <a:buSzPts val="2200"/>
              <a:buChar char="●"/>
            </a:pPr>
            <a:r>
              <a:rPr lang="fi-FI" sz="2200" b="1" dirty="0" err="1">
                <a:latin typeface="Montserrat Light" panose="00000400000000000000" pitchFamily="50" charset="0"/>
                <a:ea typeface="Montserrat"/>
                <a:cs typeface="Montserrat"/>
                <a:sym typeface="Montserrat"/>
              </a:rPr>
              <a:t>Skriv</a:t>
            </a:r>
            <a:r>
              <a:rPr lang="fi-FI" sz="2200" b="1" dirty="0">
                <a:latin typeface="Montserrat Light" panose="00000400000000000000" pitchFamily="50" charset="0"/>
                <a:ea typeface="Montserrat"/>
                <a:cs typeface="Montserrat"/>
                <a:sym typeface="Montserrat"/>
              </a:rPr>
              <a:t> </a:t>
            </a:r>
            <a:r>
              <a:rPr lang="fi-FI" sz="2200" b="1" dirty="0" err="1">
                <a:latin typeface="Montserrat Light" panose="00000400000000000000" pitchFamily="50" charset="0"/>
                <a:ea typeface="Montserrat"/>
                <a:cs typeface="Montserrat"/>
                <a:sym typeface="Montserrat"/>
              </a:rPr>
              <a:t>informationen</a:t>
            </a:r>
            <a:r>
              <a:rPr lang="fi-FI" sz="2200" b="1" dirty="0">
                <a:latin typeface="Montserrat Light" panose="00000400000000000000" pitchFamily="50" charset="0"/>
                <a:ea typeface="Montserrat"/>
                <a:cs typeface="Montserrat"/>
                <a:sym typeface="Montserrat"/>
              </a:rPr>
              <a:t> i en </a:t>
            </a:r>
            <a:r>
              <a:rPr lang="fi-FI" sz="2200" b="1" dirty="0" err="1">
                <a:latin typeface="Montserrat Light" panose="00000400000000000000" pitchFamily="50" charset="0"/>
                <a:ea typeface="Montserrat"/>
                <a:cs typeface="Montserrat"/>
                <a:sym typeface="Montserrat"/>
              </a:rPr>
              <a:t>presentation</a:t>
            </a:r>
            <a:r>
              <a:rPr lang="fi-FI" sz="2200" b="1" dirty="0">
                <a:latin typeface="Montserrat Light" panose="00000400000000000000" pitchFamily="50" charset="0"/>
                <a:ea typeface="Montserrat"/>
                <a:cs typeface="Montserrat"/>
                <a:sym typeface="Montserrat"/>
              </a:rPr>
              <a:t>.</a:t>
            </a:r>
            <a:endParaRPr sz="2200" b="1" dirty="0">
              <a:latin typeface="Montserrat Light" panose="00000400000000000000" pitchFamily="50" charset="0"/>
              <a:ea typeface="Montserrat"/>
              <a:cs typeface="Montserrat"/>
              <a:sym typeface="Montserrat"/>
            </a:endParaRPr>
          </a:p>
        </p:txBody>
      </p:sp>
      <p:sp>
        <p:nvSpPr>
          <p:cNvPr id="225" name="Google Shape;225;g3501960729b_0_102"/>
          <p:cNvSpPr txBox="1">
            <a:spLocks noGrp="1"/>
          </p:cNvSpPr>
          <p:nvPr>
            <p:ph type="title"/>
          </p:nvPr>
        </p:nvSpPr>
        <p:spPr>
          <a:xfrm>
            <a:off x="1032768" y="520573"/>
            <a:ext cx="54609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Leksjon</a:t>
            </a:r>
            <a:r>
              <a:rPr lang="fi-FI" dirty="0"/>
              <a:t> 2</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2" name="Google Shape;232;g3501960729b_0_109"/>
          <p:cNvSpPr txBox="1">
            <a:spLocks noGrp="1"/>
          </p:cNvSpPr>
          <p:nvPr>
            <p:ph type="body" idx="1"/>
          </p:nvPr>
        </p:nvSpPr>
        <p:spPr>
          <a:xfrm>
            <a:off x="1008231" y="1841400"/>
            <a:ext cx="10110216" cy="5016600"/>
          </a:xfrm>
          <a:prstGeom prst="rect">
            <a:avLst/>
          </a:prstGeom>
          <a:noFill/>
          <a:ln>
            <a:noFill/>
          </a:ln>
        </p:spPr>
        <p:txBody>
          <a:bodyPr spcFirstLastPara="1" wrap="square" lIns="91425" tIns="45700" rIns="91425" bIns="45700" anchor="t" anchorCtr="0">
            <a:normAutofit/>
          </a:bodyPr>
          <a:lstStyle/>
          <a:p>
            <a:pPr marL="457200" lvl="0" indent="-381000" algn="l" rtl="0">
              <a:lnSpc>
                <a:spcPct val="150000"/>
              </a:lnSpc>
              <a:spcBef>
                <a:spcPts val="0"/>
              </a:spcBef>
              <a:spcAft>
                <a:spcPts val="0"/>
              </a:spcAft>
              <a:buClr>
                <a:srgbClr val="FFD966"/>
              </a:buClr>
              <a:buSzPts val="2400"/>
              <a:buFont typeface="Montserrat"/>
              <a:buChar char="●"/>
            </a:pPr>
            <a:r>
              <a:rPr lang="nb-NO" sz="2200" b="1" dirty="0">
                <a:latin typeface="Montserrat Light" panose="00000400000000000000" pitchFamily="50" charset="0"/>
                <a:ea typeface="Montserrat"/>
                <a:cs typeface="Montserrat"/>
                <a:sym typeface="Montserrat"/>
              </a:rPr>
              <a:t>Dere vil bli delt inn i tverrgrupper og presentere for hverandre i mindre grupper.</a:t>
            </a:r>
            <a:endParaRPr sz="2200" b="1" dirty="0">
              <a:latin typeface="Montserrat Light" panose="00000400000000000000" pitchFamily="50" charset="0"/>
              <a:ea typeface="Montserrat"/>
              <a:cs typeface="Montserrat"/>
              <a:sym typeface="Montserrat"/>
            </a:endParaRPr>
          </a:p>
          <a:p>
            <a:pPr marL="457200" lvl="0" indent="0" algn="l" rtl="0">
              <a:lnSpc>
                <a:spcPct val="150000"/>
              </a:lnSpc>
              <a:spcBef>
                <a:spcPts val="0"/>
              </a:spcBef>
              <a:spcAft>
                <a:spcPts val="0"/>
              </a:spcAft>
              <a:buNone/>
            </a:pPr>
            <a:endParaRPr sz="2200" b="1" dirty="0">
              <a:latin typeface="Montserrat Light" panose="00000400000000000000" pitchFamily="50" charset="0"/>
              <a:ea typeface="Montserrat"/>
              <a:cs typeface="Montserrat"/>
              <a:sym typeface="Montserrat"/>
            </a:endParaRPr>
          </a:p>
          <a:p>
            <a:pPr marL="457200" lvl="0" indent="-368300" algn="l" rtl="0">
              <a:lnSpc>
                <a:spcPct val="150000"/>
              </a:lnSpc>
              <a:spcBef>
                <a:spcPts val="0"/>
              </a:spcBef>
              <a:spcAft>
                <a:spcPts val="0"/>
              </a:spcAft>
              <a:buClr>
                <a:srgbClr val="FFD966"/>
              </a:buClr>
              <a:buSzPts val="2200"/>
              <a:buFont typeface="Montserrat"/>
              <a:buChar char="●"/>
            </a:pPr>
            <a:r>
              <a:rPr lang="nb-NO" sz="2200" b="1" dirty="0">
                <a:latin typeface="Montserrat Light" panose="00000400000000000000" pitchFamily="50" charset="0"/>
                <a:ea typeface="Montserrat"/>
                <a:cs typeface="Montserrat"/>
                <a:sym typeface="Montserrat"/>
              </a:rPr>
              <a:t>Dere vil få utdypende spørsmål på slutten av økten:</a:t>
            </a:r>
            <a:br>
              <a:rPr lang="nb-NO" sz="2200" b="1" dirty="0">
                <a:latin typeface="Montserrat Light" panose="00000400000000000000" pitchFamily="50" charset="0"/>
                <a:ea typeface="Montserrat"/>
                <a:cs typeface="Montserrat"/>
                <a:sym typeface="Montserrat"/>
              </a:rPr>
            </a:br>
            <a:r>
              <a:rPr lang="nb-NO" sz="2200" dirty="0">
                <a:latin typeface="Montserrat Light" panose="00000400000000000000" pitchFamily="50" charset="0"/>
                <a:ea typeface="Montserrat"/>
                <a:cs typeface="Montserrat"/>
                <a:sym typeface="Montserrat"/>
              </a:rPr>
              <a:t>Hvordan bør klesindustrien gå over fra lineær til sirkulær?</a:t>
            </a:r>
          </a:p>
          <a:p>
            <a:pPr marL="457200" lvl="0" indent="-368300" algn="l" rtl="0">
              <a:lnSpc>
                <a:spcPct val="150000"/>
              </a:lnSpc>
              <a:spcBef>
                <a:spcPts val="0"/>
              </a:spcBef>
              <a:spcAft>
                <a:spcPts val="0"/>
              </a:spcAft>
              <a:buClr>
                <a:srgbClr val="FFD966"/>
              </a:buClr>
              <a:buSzPts val="2200"/>
              <a:buFont typeface="Montserrat"/>
              <a:buChar char="-"/>
            </a:pPr>
            <a:r>
              <a:rPr lang="nb-NO" sz="2200" dirty="0">
                <a:latin typeface="Montserrat Light" panose="00000400000000000000" pitchFamily="50" charset="0"/>
                <a:ea typeface="Montserrat"/>
                <a:cs typeface="Montserrat"/>
                <a:sym typeface="Montserrat"/>
              </a:rPr>
              <a:t>Hvem skal bære ansvaret? Individet, bedriftene eller samfunnet?</a:t>
            </a:r>
          </a:p>
          <a:p>
            <a:pPr marL="457200" lvl="0" indent="-368300" algn="l" rtl="0">
              <a:lnSpc>
                <a:spcPct val="150000"/>
              </a:lnSpc>
              <a:spcBef>
                <a:spcPts val="0"/>
              </a:spcBef>
              <a:spcAft>
                <a:spcPts val="0"/>
              </a:spcAft>
              <a:buClr>
                <a:srgbClr val="FFD966"/>
              </a:buClr>
              <a:buSzPts val="2200"/>
              <a:buFont typeface="Montserrat"/>
              <a:buChar char="-"/>
            </a:pPr>
            <a:r>
              <a:rPr lang="nb-NO" sz="2200" dirty="0">
                <a:latin typeface="Montserrat Light" panose="00000400000000000000" pitchFamily="50" charset="0"/>
                <a:ea typeface="Montserrat"/>
                <a:cs typeface="Montserrat"/>
                <a:sym typeface="Montserrat"/>
              </a:rPr>
              <a:t>Gi konkrete eksempler på hva du som individ kan gjøre for å bidra til bærekraftig utvikling i tekstilindustrien.</a:t>
            </a:r>
            <a:endParaRPr sz="2200" dirty="0">
              <a:latin typeface="Montserrat Light" panose="00000400000000000000" pitchFamily="50" charset="0"/>
              <a:ea typeface="Montserrat"/>
              <a:cs typeface="Montserrat"/>
              <a:sym typeface="Montserrat"/>
            </a:endParaRPr>
          </a:p>
        </p:txBody>
      </p:sp>
      <p:sp>
        <p:nvSpPr>
          <p:cNvPr id="233" name="Google Shape;233;g3501960729b_0_109"/>
          <p:cNvSpPr txBox="1">
            <a:spLocks noGrp="1"/>
          </p:cNvSpPr>
          <p:nvPr>
            <p:ph type="title"/>
          </p:nvPr>
        </p:nvSpPr>
        <p:spPr>
          <a:xfrm>
            <a:off x="1008231" y="515700"/>
            <a:ext cx="11389087"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Leksjon</a:t>
            </a:r>
            <a:r>
              <a:rPr lang="fi-FI" dirty="0"/>
              <a:t> 3</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40" name="Google Shape;240;g3501960729b_0_116"/>
          <p:cNvSpPr txBox="1">
            <a:spLocks noGrp="1"/>
          </p:cNvSpPr>
          <p:nvPr>
            <p:ph type="body" idx="1"/>
          </p:nvPr>
        </p:nvSpPr>
        <p:spPr>
          <a:xfrm>
            <a:off x="905256" y="2211609"/>
            <a:ext cx="10448544" cy="5016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nb-NO" sz="2200" dirty="0">
                <a:latin typeface="Montserrat Light" panose="00000400000000000000" pitchFamily="50" charset="0"/>
                <a:ea typeface="Montserrat"/>
                <a:cs typeface="Montserrat"/>
                <a:sym typeface="Montserrat"/>
              </a:rPr>
              <a:t>Dere vil se et nytt filmklipp.</a:t>
            </a:r>
          </a:p>
          <a:p>
            <a:pPr marL="457200" lvl="0" indent="-368300" algn="l" rtl="0">
              <a:lnSpc>
                <a:spcPct val="90000"/>
              </a:lnSpc>
              <a:spcBef>
                <a:spcPts val="0"/>
              </a:spcBef>
              <a:spcAft>
                <a:spcPts val="0"/>
              </a:spcAft>
              <a:buClr>
                <a:srgbClr val="FFD966"/>
              </a:buClr>
              <a:buSzPts val="2200"/>
              <a:buFont typeface="Montserrat"/>
              <a:buChar char="●"/>
            </a:pPr>
            <a:endParaRPr lang="nb-NO"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nb-NO" sz="2200" dirty="0">
                <a:latin typeface="Montserrat Light" panose="00000400000000000000" pitchFamily="50" charset="0"/>
                <a:ea typeface="Montserrat"/>
                <a:cs typeface="Montserrat"/>
                <a:sym typeface="Montserrat"/>
              </a:rPr>
              <a:t>Dere vil delta i en ny Dialogpause med deres nye kunnskaper ved hjelp av spørsmål.</a:t>
            </a:r>
            <a:endParaRPr sz="2200" dirty="0">
              <a:latin typeface="Montserrat Light" panose="00000400000000000000" pitchFamily="50" charset="0"/>
              <a:ea typeface="Montserrat"/>
              <a:cs typeface="Montserrat"/>
              <a:sym typeface="Montserrat"/>
            </a:endParaRPr>
          </a:p>
        </p:txBody>
      </p:sp>
      <p:sp>
        <p:nvSpPr>
          <p:cNvPr id="241" name="Google Shape;241;g3501960729b_0_116"/>
          <p:cNvSpPr txBox="1">
            <a:spLocks noGrp="1"/>
          </p:cNvSpPr>
          <p:nvPr>
            <p:ph type="title"/>
          </p:nvPr>
        </p:nvSpPr>
        <p:spPr>
          <a:xfrm>
            <a:off x="905256" y="630301"/>
            <a:ext cx="54609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Leksjon</a:t>
            </a:r>
            <a:r>
              <a:rPr lang="fi-FI" sz="3800" dirty="0"/>
              <a:t> 4</a:t>
            </a:r>
            <a:endParaRPr sz="3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356a0be0e79_0_6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pic>
        <p:nvPicPr>
          <p:cNvPr id="248" name="Google Shape;248;g356a0be0e79_0_60" descr="Många appar som Shein, Wish, och Ali Express säljer prylar extremt billigt. Men hur kan det vara så billigt? Karin har undersökt var grejerna kommer ifrån och hur de tillverkas.&#10;&#10;Det här är en video från Lilla Aktuellt! Sveriges största nyhetsprogram för barn och unga. Här får ni koll!&#10;&#10;Kommentarsregler:&#10;Tyck gärna till om innehållet, men våra kommentarsfält på Youtube är till för barn och unga i vår målgrupp. Vuxna som har åsikter är välkomna att kontakta oss med feedback via kontakt.svt.se.&#10;&#10;Vi vill att ni är snälla mot varandra, och kommentarer som innehåller något av det här tas bort:&#10;- Hat mot minoriteter, hot, och personangrepp&#10;- Falsk information eller marknadsföring&#10;- Saker som inte har med videons ämne att göra&#10;&#10;Vi lägger upp utvalda klipp varje vecka där vi berättar för er om stora nyheter, förklarar saker som pågår i Sverige och världen, och håller koll på viktiga händelser i era liv. Lilla Aktuellt gör journalistik för barn och är noggranna med fakta.&#10;&#10;Hela programmet kan ni se varje måndag-torsdag klockan 19.15 i SVT Barn. Där hittar ni också ännu fler videoklipp: https://www.svt.se/barnkanalen/barnplay/lilla-aktuellt&#10;&#10;Lilla Aktuellt är en del av SVT Barn och public service i Sverige. SVT Barn gör barnprogram på svenska och allt innehåll är reklamfritt." title="Vem betalar priset för billiga grejer? | Lilla Aktuellt">
            <a:hlinkClick r:id="rId3"/>
          </p:cNvPr>
          <p:cNvPicPr preferRelativeResize="0"/>
          <p:nvPr/>
        </p:nvPicPr>
        <p:blipFill>
          <a:blip r:embed="rId4">
            <a:alphaModFix/>
          </a:blip>
          <a:stretch>
            <a:fillRect/>
          </a:stretch>
        </p:blipFill>
        <p:spPr>
          <a:xfrm>
            <a:off x="749188" y="492100"/>
            <a:ext cx="10693625" cy="6015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p:cTn id="7" dur="10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4" name="Google Shape;254;g3501960729b_0_123"/>
          <p:cNvSpPr txBox="1">
            <a:spLocks noGrp="1"/>
          </p:cNvSpPr>
          <p:nvPr>
            <p:ph type="body" idx="1"/>
          </p:nvPr>
        </p:nvSpPr>
        <p:spPr>
          <a:xfrm>
            <a:off x="685800" y="1880395"/>
            <a:ext cx="7818120" cy="5016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endParaRPr sz="2200" b="1" dirty="0">
              <a:latin typeface="Montserrat Light" panose="00000400000000000000" pitchFamily="50" charset="0"/>
              <a:ea typeface="Montserrat"/>
              <a:cs typeface="Montserrat"/>
              <a:sym typeface="Montserrat"/>
            </a:endParaRPr>
          </a:p>
          <a:p>
            <a:pPr marL="0" lvl="0" indent="0" algn="l" rtl="0">
              <a:lnSpc>
                <a:spcPct val="90000"/>
              </a:lnSpc>
              <a:spcBef>
                <a:spcPts val="0"/>
              </a:spcBef>
              <a:spcAft>
                <a:spcPts val="0"/>
              </a:spcAft>
              <a:buNone/>
            </a:pPr>
            <a:endParaRPr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Hvordan</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ser</a:t>
            </a:r>
            <a:r>
              <a:rPr lang="fi-FI" sz="2200" dirty="0">
                <a:latin typeface="Montserrat Light" panose="00000400000000000000" pitchFamily="50" charset="0"/>
                <a:ea typeface="Montserrat"/>
                <a:cs typeface="Montserrat"/>
                <a:sym typeface="Montserrat"/>
              </a:rPr>
              <a:t> du </a:t>
            </a:r>
            <a:r>
              <a:rPr lang="fi-FI" sz="2200" dirty="0" err="1">
                <a:latin typeface="Montserrat Light" panose="00000400000000000000" pitchFamily="50" charset="0"/>
                <a:ea typeface="Montserrat"/>
                <a:cs typeface="Montserrat"/>
                <a:sym typeface="Montserrat"/>
              </a:rPr>
              <a:t>på</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ansvaret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unge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voksne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har</a:t>
            </a:r>
            <a:r>
              <a:rPr lang="fi-FI" sz="2200" dirty="0">
                <a:latin typeface="Montserrat Light" panose="00000400000000000000" pitchFamily="50" charset="0"/>
                <a:ea typeface="Montserrat"/>
                <a:cs typeface="Montserrat"/>
                <a:sym typeface="Montserrat"/>
              </a:rPr>
              <a:t> i </a:t>
            </a:r>
            <a:r>
              <a:rPr lang="fi-FI" sz="2200" dirty="0" err="1">
                <a:latin typeface="Montserrat Light" panose="00000400000000000000" pitchFamily="50" charset="0"/>
                <a:ea typeface="Montserrat"/>
                <a:cs typeface="Montserrat"/>
                <a:sym typeface="Montserrat"/>
              </a:rPr>
              <a:t>tekstilindustrien</a:t>
            </a:r>
            <a:r>
              <a:rPr lang="fi-FI" sz="2200" dirty="0">
                <a:latin typeface="Montserrat Light" panose="00000400000000000000" pitchFamily="50" charset="0"/>
                <a:ea typeface="Montserrat"/>
                <a:cs typeface="Montserrat"/>
                <a:sym typeface="Montserrat"/>
              </a:rPr>
              <a:t>?</a:t>
            </a:r>
          </a:p>
          <a:p>
            <a:pPr marL="457200" lvl="0" indent="-368300" algn="l" rtl="0">
              <a:lnSpc>
                <a:spcPct val="90000"/>
              </a:lnSpc>
              <a:spcBef>
                <a:spcPts val="0"/>
              </a:spcBef>
              <a:spcAft>
                <a:spcPts val="0"/>
              </a:spcAft>
              <a:buClr>
                <a:srgbClr val="FFD966"/>
              </a:buClr>
              <a:buSzPts val="2200"/>
              <a:buFont typeface="Montserrat"/>
              <a:buChar char="●"/>
            </a:pPr>
            <a:endParaRPr lang="fi-FI" sz="2200" dirty="0">
              <a:latin typeface="Montserrat Light" panose="00000400000000000000" pitchFamily="50" charset="0"/>
              <a:ea typeface="Montserrat"/>
              <a:cs typeface="Montserrat"/>
              <a:sym typeface="Montserrat"/>
            </a:endParaRPr>
          </a:p>
          <a:p>
            <a:pPr marL="457200" lvl="0" indent="-368300" algn="l" rtl="0">
              <a:lnSpc>
                <a:spcPct val="90000"/>
              </a:lnSpc>
              <a:spcBef>
                <a:spcPts val="0"/>
              </a:spcBef>
              <a:spcAft>
                <a:spcPts val="0"/>
              </a:spcAft>
              <a:buClr>
                <a:srgbClr val="FFD966"/>
              </a:buClr>
              <a:buSzPts val="2200"/>
              <a:buFont typeface="Montserrat"/>
              <a:buChar char="●"/>
            </a:pPr>
            <a:r>
              <a:rPr lang="fi-FI" sz="2200" dirty="0" err="1">
                <a:latin typeface="Montserrat Light" panose="00000400000000000000" pitchFamily="50" charset="0"/>
                <a:ea typeface="Montserrat"/>
                <a:cs typeface="Montserrat"/>
                <a:sym typeface="Montserrat"/>
              </a:rPr>
              <a:t>Har</a:t>
            </a:r>
            <a:r>
              <a:rPr lang="fi-FI" sz="2200" dirty="0">
                <a:latin typeface="Montserrat Light" panose="00000400000000000000" pitchFamily="50" charset="0"/>
                <a:ea typeface="Montserrat"/>
                <a:cs typeface="Montserrat"/>
                <a:sym typeface="Montserrat"/>
              </a:rPr>
              <a:t> du </a:t>
            </a:r>
            <a:r>
              <a:rPr lang="fi-FI" sz="2200" dirty="0" err="1">
                <a:latin typeface="Montserrat Light" panose="00000400000000000000" pitchFamily="50" charset="0"/>
                <a:ea typeface="Montserrat"/>
                <a:cs typeface="Montserrat"/>
                <a:sym typeface="Montserrat"/>
              </a:rPr>
              <a:t>endret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synet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ditt</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på</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klesindustrien</a:t>
            </a:r>
            <a:r>
              <a:rPr lang="fi-FI" sz="2200" dirty="0">
                <a:latin typeface="Montserrat Light" panose="00000400000000000000" pitchFamily="50" charset="0"/>
                <a:ea typeface="Montserrat"/>
                <a:cs typeface="Montserrat"/>
                <a:sym typeface="Montserrat"/>
              </a:rPr>
              <a:t> i </a:t>
            </a:r>
            <a:r>
              <a:rPr lang="fi-FI" sz="2200" dirty="0" err="1">
                <a:latin typeface="Montserrat Light" panose="00000400000000000000" pitchFamily="50" charset="0"/>
                <a:ea typeface="Montserrat"/>
                <a:cs typeface="Montserrat"/>
                <a:sym typeface="Montserrat"/>
              </a:rPr>
              <a:t>løpet</a:t>
            </a:r>
            <a:r>
              <a:rPr lang="fi-FI" sz="2200" dirty="0">
                <a:latin typeface="Montserrat Light" panose="00000400000000000000" pitchFamily="50" charset="0"/>
                <a:ea typeface="Montserrat"/>
                <a:cs typeface="Montserrat"/>
                <a:sym typeface="Montserrat"/>
              </a:rPr>
              <a:t> av </a:t>
            </a:r>
            <a:r>
              <a:rPr lang="fi-FI" sz="2200" dirty="0" err="1">
                <a:latin typeface="Montserrat Light" panose="00000400000000000000" pitchFamily="50" charset="0"/>
                <a:ea typeface="Montserrat"/>
                <a:cs typeface="Montserrat"/>
                <a:sym typeface="Montserrat"/>
              </a:rPr>
              <a:t>disse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leksjonene</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og</a:t>
            </a:r>
            <a:r>
              <a:rPr lang="fi-FI" sz="2200" dirty="0">
                <a:latin typeface="Montserrat Light" panose="00000400000000000000" pitchFamily="50" charset="0"/>
                <a:ea typeface="Montserrat"/>
                <a:cs typeface="Montserrat"/>
                <a:sym typeface="Montserrat"/>
              </a:rPr>
              <a:t> i </a:t>
            </a:r>
            <a:r>
              <a:rPr lang="fi-FI" sz="2200" dirty="0" err="1">
                <a:latin typeface="Montserrat Light" panose="00000400000000000000" pitchFamily="50" charset="0"/>
                <a:ea typeface="Montserrat"/>
                <a:cs typeface="Montserrat"/>
                <a:sym typeface="Montserrat"/>
              </a:rPr>
              <a:t>så</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fall</a:t>
            </a:r>
            <a:r>
              <a:rPr lang="fi-FI" sz="2200" dirty="0">
                <a:latin typeface="Montserrat Light" panose="00000400000000000000" pitchFamily="50" charset="0"/>
                <a:ea typeface="Montserrat"/>
                <a:cs typeface="Montserrat"/>
                <a:sym typeface="Montserrat"/>
              </a:rPr>
              <a:t> </a:t>
            </a:r>
            <a:r>
              <a:rPr lang="fi-FI" sz="2200" dirty="0" err="1">
                <a:latin typeface="Montserrat Light" panose="00000400000000000000" pitchFamily="50" charset="0"/>
                <a:ea typeface="Montserrat"/>
                <a:cs typeface="Montserrat"/>
                <a:sym typeface="Montserrat"/>
              </a:rPr>
              <a:t>hvordan</a:t>
            </a:r>
            <a:r>
              <a:rPr lang="fi-FI" sz="2200" dirty="0">
                <a:latin typeface="Montserrat Light" panose="00000400000000000000" pitchFamily="50" charset="0"/>
                <a:ea typeface="Montserrat"/>
                <a:cs typeface="Montserrat"/>
                <a:sym typeface="Montserrat"/>
              </a:rPr>
              <a:t>?</a:t>
            </a:r>
            <a:endParaRPr sz="2200" dirty="0">
              <a:latin typeface="Montserrat Light" panose="00000400000000000000" pitchFamily="50" charset="0"/>
              <a:ea typeface="Montserrat"/>
              <a:cs typeface="Montserrat"/>
              <a:sym typeface="Montserrat"/>
            </a:endParaRPr>
          </a:p>
        </p:txBody>
      </p:sp>
      <p:sp>
        <p:nvSpPr>
          <p:cNvPr id="255" name="Google Shape;255;g3501960729b_0_123"/>
          <p:cNvSpPr txBox="1">
            <a:spLocks noGrp="1"/>
          </p:cNvSpPr>
          <p:nvPr>
            <p:ph type="title"/>
          </p:nvPr>
        </p:nvSpPr>
        <p:spPr>
          <a:xfrm>
            <a:off x="941832" y="843847"/>
            <a:ext cx="11476203"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Bebas Neue"/>
              <a:buNone/>
            </a:pPr>
            <a:r>
              <a:rPr lang="fi-FI" dirty="0" err="1"/>
              <a:t>Dialogpause</a:t>
            </a:r>
            <a:r>
              <a:rPr lang="fi-FI" dirty="0"/>
              <a:t>:  </a:t>
            </a:r>
            <a:r>
              <a:rPr lang="fi-FI" dirty="0" err="1"/>
              <a:t>samtalespørsmål</a:t>
            </a:r>
            <a:endParaRPr dirty="0"/>
          </a:p>
        </p:txBody>
      </p:sp>
      <p:pic>
        <p:nvPicPr>
          <p:cNvPr id="257" name="Google Shape;257;g3501960729b_0_123" title="Skærmbillede 2025-04-25 kl. 13.29.44.png"/>
          <p:cNvPicPr preferRelativeResize="0"/>
          <p:nvPr/>
        </p:nvPicPr>
        <p:blipFill>
          <a:blip r:embed="rId3">
            <a:alphaModFix/>
          </a:blip>
          <a:stretch>
            <a:fillRect/>
          </a:stretch>
        </p:blipFill>
        <p:spPr>
          <a:xfrm>
            <a:off x="9249189" y="2564728"/>
            <a:ext cx="2046699" cy="2123726"/>
          </a:xfrm>
          <a:prstGeom prst="rect">
            <a:avLst/>
          </a:prstGeom>
          <a:noFill/>
          <a:ln>
            <a:noFill/>
          </a:ln>
        </p:spPr>
      </p:pic>
      <p:sp>
        <p:nvSpPr>
          <p:cNvPr id="2" name="Tekstiruutu 4">
            <a:extLst>
              <a:ext uri="{FF2B5EF4-FFF2-40B4-BE49-F238E27FC236}">
                <a16:creationId xmlns:a16="http://schemas.microsoft.com/office/drawing/2014/main" id="{7273394D-416C-B710-9BC8-44205654A5F0}"/>
              </a:ext>
            </a:extLst>
          </p:cNvPr>
          <p:cNvSpPr txBox="1"/>
          <p:nvPr/>
        </p:nvSpPr>
        <p:spPr>
          <a:xfrm>
            <a:off x="9010512" y="4760208"/>
            <a:ext cx="2900931" cy="200055"/>
          </a:xfrm>
          <a:prstGeom prst="rect">
            <a:avLst/>
          </a:prstGeom>
          <a:noFill/>
        </p:spPr>
        <p:txBody>
          <a:bodyPr wrap="square">
            <a:spAutoFit/>
          </a:bodyPr>
          <a:lstStyle>
            <a:defPPr marR="0" lvl="0" algn="l" rtl="0">
              <a:lnSpc>
                <a:spcPct val="100000"/>
              </a:lnSpc>
              <a:spcBef>
                <a:spcPts val="0"/>
              </a:spcBef>
              <a:spcAft>
                <a:spcPts val="0"/>
              </a:spcAft>
              <a:defRPr lang="fi-FI"/>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pPr lvl="0">
              <a:buClr>
                <a:srgbClr val="000000"/>
              </a:buClr>
              <a:buSzPts val="1400"/>
              <a:defRPr/>
            </a:pPr>
            <a:r>
              <a:rPr kumimoji="0" lang="da-DK" sz="700" b="0" i="0"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rPr>
              <a:t>Billlede: </a:t>
            </a:r>
            <a:r>
              <a:rPr lang="da-DK" sz="700" dirty="0">
                <a:solidFill>
                  <a:srgbClr val="000000"/>
                </a:solidFill>
                <a:latin typeface="Montserrat Light" panose="00000400000000000000" pitchFamily="50" charset="0"/>
                <a:ea typeface="Gill Sans"/>
                <a:cs typeface="Gill Sans"/>
                <a:sym typeface="Gill Sans"/>
              </a:rPr>
              <a:t>Stiftelsen Dialogpaus, www.dialogpaus.fi </a:t>
            </a:r>
            <a:endParaRPr kumimoji="0" lang="sv-SE" sz="700" b="0" i="1" u="none" strike="noStrike" kern="1200" cap="none" spc="0" normalizeH="0" baseline="0" noProof="0" dirty="0">
              <a:ln>
                <a:noFill/>
              </a:ln>
              <a:solidFill>
                <a:srgbClr val="000000"/>
              </a:solidFill>
              <a:effectLst/>
              <a:uLnTx/>
              <a:uFillTx/>
              <a:latin typeface="Montserrat Light" panose="00000400000000000000" pitchFamily="50" charset="0"/>
              <a:ea typeface="Gill Sans"/>
              <a:cs typeface="Gill Sans"/>
              <a:sym typeface="Gill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4" name="Google Shape;264;g356a0be0e79_2_32" title="IMG_4140.jpeg"/>
          <p:cNvPicPr preferRelativeResize="0"/>
          <p:nvPr/>
        </p:nvPicPr>
        <p:blipFill rotWithShape="1">
          <a:blip r:embed="rId3">
            <a:alphaModFix/>
          </a:blip>
          <a:srcRect l="12026" t="7487" r="4633" b="26071"/>
          <a:stretch/>
        </p:blipFill>
        <p:spPr>
          <a:xfrm>
            <a:off x="6757391" y="1179217"/>
            <a:ext cx="4684800" cy="4979502"/>
          </a:xfrm>
          <a:prstGeom prst="rect">
            <a:avLst/>
          </a:prstGeom>
          <a:noFill/>
          <a:ln>
            <a:noFill/>
          </a:ln>
        </p:spPr>
      </p:pic>
      <p:sp>
        <p:nvSpPr>
          <p:cNvPr id="265" name="Google Shape;265;g356a0be0e79_2_32"/>
          <p:cNvSpPr txBox="1">
            <a:spLocks noGrp="1"/>
          </p:cNvSpPr>
          <p:nvPr>
            <p:ph type="title"/>
          </p:nvPr>
        </p:nvSpPr>
        <p:spPr>
          <a:xfrm>
            <a:off x="749809" y="885049"/>
            <a:ext cx="5065800" cy="1127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err="1"/>
              <a:t>Henge</a:t>
            </a:r>
            <a:r>
              <a:rPr lang="fi-FI" dirty="0"/>
              <a:t> </a:t>
            </a:r>
            <a:r>
              <a:rPr lang="fi-FI" dirty="0" err="1"/>
              <a:t>opp</a:t>
            </a:r>
            <a:r>
              <a:rPr lang="fi-FI" dirty="0"/>
              <a:t> i </a:t>
            </a:r>
            <a:r>
              <a:rPr lang="fi-FI" dirty="0" err="1"/>
              <a:t>klassen</a:t>
            </a:r>
            <a:endParaRPr dirty="0"/>
          </a:p>
        </p:txBody>
      </p:sp>
      <p:sp>
        <p:nvSpPr>
          <p:cNvPr id="266" name="Google Shape;266;g356a0be0e79_2_32"/>
          <p:cNvSpPr txBox="1"/>
          <p:nvPr/>
        </p:nvSpPr>
        <p:spPr>
          <a:xfrm>
            <a:off x="749809" y="2534914"/>
            <a:ext cx="4873751" cy="33471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fi-FI" sz="2200" dirty="0" err="1">
                <a:solidFill>
                  <a:schemeClr val="dk1"/>
                </a:solidFill>
                <a:latin typeface="Montserrat Light" panose="00000400000000000000" pitchFamily="50" charset="0"/>
                <a:ea typeface="Montserrat"/>
                <a:cs typeface="Montserrat"/>
                <a:sym typeface="Montserrat"/>
              </a:rPr>
              <a:t>Elever</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og</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lærere</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kan</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holde</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oversikt</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over</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hverandres</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gode</a:t>
            </a:r>
            <a:r>
              <a:rPr lang="fi-FI" sz="2200" dirty="0">
                <a:solidFill>
                  <a:schemeClr val="dk1"/>
                </a:solidFill>
                <a:latin typeface="Montserrat Light" panose="00000400000000000000" pitchFamily="50" charset="0"/>
                <a:ea typeface="Montserrat"/>
                <a:cs typeface="Montserrat"/>
                <a:sym typeface="Montserrat"/>
              </a:rPr>
              <a:t> </a:t>
            </a:r>
            <a:r>
              <a:rPr lang="fi-FI" sz="2200" dirty="0" err="1">
                <a:solidFill>
                  <a:schemeClr val="dk1"/>
                </a:solidFill>
                <a:latin typeface="Montserrat Light" panose="00000400000000000000" pitchFamily="50" charset="0"/>
                <a:ea typeface="Montserrat"/>
                <a:cs typeface="Montserrat"/>
                <a:sym typeface="Montserrat"/>
              </a:rPr>
              <a:t>gjerninger</a:t>
            </a:r>
            <a:r>
              <a:rPr lang="fi-FI" sz="2200" dirty="0">
                <a:solidFill>
                  <a:schemeClr val="dk1"/>
                </a:solidFill>
                <a:latin typeface="Montserrat Light" panose="00000400000000000000" pitchFamily="50" charset="0"/>
                <a:ea typeface="Montserrat"/>
                <a:cs typeface="Montserrat"/>
                <a:sym typeface="Montserrat"/>
              </a:rPr>
              <a:t> for </a:t>
            </a:r>
            <a:r>
              <a:rPr lang="fi-FI" sz="2200" dirty="0" err="1">
                <a:solidFill>
                  <a:schemeClr val="dk1"/>
                </a:solidFill>
                <a:latin typeface="Montserrat Light" panose="00000400000000000000" pitchFamily="50" charset="0"/>
                <a:ea typeface="Montserrat"/>
                <a:cs typeface="Montserrat"/>
                <a:sym typeface="Montserrat"/>
              </a:rPr>
              <a:t>klimaet</a:t>
            </a:r>
            <a:r>
              <a:rPr lang="fi-FI" sz="2200" dirty="0">
                <a:solidFill>
                  <a:schemeClr val="dk1"/>
                </a:solidFill>
                <a:latin typeface="Montserrat Light" panose="00000400000000000000" pitchFamily="50" charset="0"/>
                <a:ea typeface="Montserrat"/>
                <a:cs typeface="Montserrat"/>
                <a:sym typeface="Montserrat"/>
              </a:rPr>
              <a:t>.</a:t>
            </a:r>
            <a:endParaRPr sz="2200" dirty="0">
              <a:solidFill>
                <a:schemeClr val="dk1"/>
              </a:solidFill>
              <a:latin typeface="Montserrat Light" panose="00000400000000000000" pitchFamily="50" charset="0"/>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3" descr="Kuva, joka sisältää kohteen teksti, kuvakaappaus, Fontti, graafinen suunnittelu&#10;&#10;Kuvaus luotu automaattisesti"/>
          <p:cNvPicPr preferRelativeResize="0"/>
          <p:nvPr/>
        </p:nvPicPr>
        <p:blipFill rotWithShape="1">
          <a:blip r:embed="rId3">
            <a:alphaModFix/>
          </a:blip>
          <a:srcRect/>
          <a:stretch/>
        </p:blipFill>
        <p:spPr>
          <a:xfrm>
            <a:off x="1016508" y="1524000"/>
            <a:ext cx="10158984" cy="3810000"/>
          </a:xfrm>
          <a:prstGeom prst="rect">
            <a:avLst/>
          </a:prstGeom>
          <a:noFill/>
          <a:ln>
            <a:noFill/>
          </a:ln>
        </p:spPr>
      </p:pic>
    </p:spTree>
  </p:cSld>
  <p:clrMapOvr>
    <a:masterClrMapping/>
  </p:clrMapOvr>
</p:sld>
</file>

<file path=ppt/theme/theme1.xml><?xml version="1.0" encoding="utf-8"?>
<a:theme xmlns:a="http://schemas.openxmlformats.org/drawingml/2006/main" name="Office-te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TotalTime>
  <Words>768</Words>
  <Application>Microsoft Office PowerPoint</Application>
  <PresentationFormat>Laajakuva</PresentationFormat>
  <Paragraphs>111</Paragraphs>
  <Slides>22</Slides>
  <Notes>22</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22</vt:i4>
      </vt:variant>
    </vt:vector>
  </HeadingPairs>
  <TitlesOfParts>
    <vt:vector size="27" baseType="lpstr">
      <vt:lpstr>Bebas Neue</vt:lpstr>
      <vt:lpstr>Montserrat Light</vt:lpstr>
      <vt:lpstr>Montserrat</vt:lpstr>
      <vt:lpstr>Arial</vt:lpstr>
      <vt:lpstr>Office-teema</vt:lpstr>
      <vt:lpstr>PowerPoint-esitys</vt:lpstr>
      <vt:lpstr>introduksjon</vt:lpstr>
      <vt:lpstr>Lektioner</vt:lpstr>
      <vt:lpstr>svar og bytt-aktivitet</vt:lpstr>
      <vt:lpstr>svar og bytt-aktivitet</vt:lpstr>
      <vt:lpstr>PowerPoint-esitys</vt:lpstr>
      <vt:lpstr>Gruppdiskusjon 2&amp;2</vt:lpstr>
      <vt:lpstr>En kirkegård av klær!</vt:lpstr>
      <vt:lpstr>    spilleregel          til</vt:lpstr>
      <vt:lpstr>spilleregel</vt:lpstr>
      <vt:lpstr>spilleregel</vt:lpstr>
      <vt:lpstr>    spilleregel</vt:lpstr>
      <vt:lpstr>spilleregel</vt:lpstr>
      <vt:lpstr>dialogpaus Samtalsfrågor</vt:lpstr>
      <vt:lpstr>Lineærøkonomi og sirkulærøkonomi</vt:lpstr>
      <vt:lpstr>Leksjon 2</vt:lpstr>
      <vt:lpstr>Leksjon 3</vt:lpstr>
      <vt:lpstr>Leksjon 4</vt:lpstr>
      <vt:lpstr>PowerPoint-esitys</vt:lpstr>
      <vt:lpstr>Dialogpause:  samtalespørsmål</vt:lpstr>
      <vt:lpstr>Henge opp i klassen</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Jessica Mukkala</dc:creator>
  <cp:lastModifiedBy>Oona Mertoniemi</cp:lastModifiedBy>
  <cp:revision>9</cp:revision>
  <dcterms:created xsi:type="dcterms:W3CDTF">2024-05-06T12:17:41Z</dcterms:created>
  <dcterms:modified xsi:type="dcterms:W3CDTF">2025-10-06T06:05:58Z</dcterms:modified>
</cp:coreProperties>
</file>