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embeddedFontLst>
    <p:embeddedFont>
      <p:font typeface="Amatic SC" panose="00000500000000000000" pitchFamily="2" charset="-79"/>
      <p:regular r:id="rId18"/>
      <p:bold r:id="rId19"/>
    </p:embeddedFont>
    <p:embeddedFont>
      <p:font typeface="Bebas Neue" panose="020B0606020202050201" pitchFamily="34" charset="0"/>
      <p:regular r:id="rId20"/>
    </p:embeddedFont>
    <p:embeddedFont>
      <p:font typeface="Montserrat" panose="00000500000000000000" pitchFamily="50" charset="0"/>
      <p:regular r:id="rId21"/>
      <p:bold r:id="rId22"/>
      <p:italic r:id="rId23"/>
      <p:boldItalic r:id="rId24"/>
    </p:embeddedFont>
    <p:embeddedFont>
      <p:font typeface="Montserrat Light" panose="00000400000000000000" pitchFamily="50"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79FD186-3DF1-4BE9-8A0E-07CBFC60E8EA}">
  <a:tblStyle styleId="{979FD186-3DF1-4BE9-8A0E-07CBFC60E8EA}"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8" d="100"/>
          <a:sy n="148" d="100"/>
        </p:scale>
        <p:origin x="552"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1d7485f687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 name="Google Shape;60;g31d7485f687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31d7485f687_1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31d7485f687_1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Sofie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31d7485f687_1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31d7485f687_1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Sofie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1d7485f687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31d7485f687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Alberte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1d7485f687_2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1d7485f687_2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Alberte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1d7485f687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1d7485f687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Silja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1d7485f687_9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1d7485f687_9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Silja</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1d7485f687_2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1d7485f687_2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Pernilla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1d7485f687_1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31d7485f687_1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Pernilla</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1d7485f687_2_2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1d7485f687_2_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Pernilla</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1d7485f687_9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1d7485f687_9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Alberte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1d7485f687_2_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31d7485f687_2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Sofie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1d7485f687_2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1d7485f687_2_2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Alberte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1d7485f687_2_2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1d7485f687_2_2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Silja</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1d7485f687_1_4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5" name="Google Shape;185;g31d7485f687_1_41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tsikko ja sisältö"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3300"/>
              <a:buFont typeface="Bebas Neue"/>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12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
              <a:t>‹#›</a:t>
            </a:fld>
            <a:endParaRPr/>
          </a:p>
        </p:txBody>
      </p:sp>
      <p:pic>
        <p:nvPicPr>
          <p:cNvPr id="56" name="Google Shape;56;p13" descr="Kuva, joka sisältää kohteen Värikkyys, kuvio, keltainen, appelsiini&#10;&#10;Kuvaus luotu automaattisesti"/>
          <p:cNvPicPr preferRelativeResize="0"/>
          <p:nvPr/>
        </p:nvPicPr>
        <p:blipFill rotWithShape="1">
          <a:blip r:embed="rId2">
            <a:alphaModFix/>
          </a:blip>
          <a:srcRect t="9999"/>
          <a:stretch/>
        </p:blipFill>
        <p:spPr>
          <a:xfrm>
            <a:off x="0" y="0"/>
            <a:ext cx="9143998" cy="5143501"/>
          </a:xfrm>
          <a:prstGeom prst="rect">
            <a:avLst/>
          </a:prstGeom>
          <a:noFill/>
          <a:ln>
            <a:noFill/>
          </a:ln>
        </p:spPr>
      </p:pic>
      <p:sp>
        <p:nvSpPr>
          <p:cNvPr id="57" name="Google Shape;57;p13"/>
          <p:cNvSpPr/>
          <p:nvPr/>
        </p:nvSpPr>
        <p:spPr>
          <a:xfrm>
            <a:off x="245143" y="273844"/>
            <a:ext cx="8653800" cy="4662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Montserrat Light"/>
              <a:ea typeface="Montserrat Light"/>
              <a:cs typeface="Montserrat Light"/>
              <a:sym typeface="Montserrat Light"/>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d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12.jpg"/><Relationship Id="rId4" Type="http://schemas.openxmlformats.org/officeDocument/2006/relationships/hyperlink" Target="http://www.youtube.com/watch?v=tVO23JmFI4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1.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pic>
        <p:nvPicPr>
          <p:cNvPr id="62" name="Google Shape;62;p14" descr="Kuva, joka sisältää kohteen teksti, Grafiikka, graafinen suunnittelu, juliste&#10;&#10;Kuvaus luotu automaattisesti"/>
          <p:cNvPicPr preferRelativeResize="0"/>
          <p:nvPr/>
        </p:nvPicPr>
        <p:blipFill rotWithShape="1">
          <a:blip r:embed="rId3">
            <a:alphaModFix/>
          </a:blip>
          <a:srcRect/>
          <a:stretch/>
        </p:blipFill>
        <p:spPr>
          <a:xfrm>
            <a:off x="235847" y="0"/>
            <a:ext cx="8672307" cy="51435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da" sz="4000" b="1" dirty="0">
                <a:solidFill>
                  <a:schemeClr val="tx1"/>
                </a:solidFill>
                <a:latin typeface="Bebas Neue" panose="020B0606020202050201" pitchFamily="34" charset="0"/>
              </a:rPr>
              <a:t>Struktur </a:t>
            </a:r>
            <a:endParaRPr sz="4000" b="1" dirty="0">
              <a:solidFill>
                <a:schemeClr val="tx1"/>
              </a:solidFill>
              <a:latin typeface="Bebas Neue" panose="020B0606020202050201" pitchFamily="34" charset="0"/>
            </a:endParaRPr>
          </a:p>
        </p:txBody>
      </p:sp>
      <p:sp>
        <p:nvSpPr>
          <p:cNvPr id="68" name="Google Shape;68;p15"/>
          <p:cNvSpPr txBox="1">
            <a:spLocks noGrp="1"/>
          </p:cNvSpPr>
          <p:nvPr>
            <p:ph type="body" idx="1"/>
          </p:nvPr>
        </p:nvSpPr>
        <p:spPr>
          <a:xfrm>
            <a:off x="628650" y="1190425"/>
            <a:ext cx="7886700" cy="860700"/>
          </a:xfrm>
          <a:prstGeom prst="rect">
            <a:avLst/>
          </a:prstGeom>
        </p:spPr>
        <p:txBody>
          <a:bodyPr spcFirstLastPara="1" wrap="square" lIns="68575" tIns="34275" rIns="68575" bIns="34275" anchor="t" anchorCtr="0">
            <a:noAutofit/>
          </a:bodyPr>
          <a:lstStyle/>
          <a:p>
            <a:pPr marL="457200" lvl="0" indent="-323850" algn="l" rtl="0">
              <a:lnSpc>
                <a:spcPct val="100000"/>
              </a:lnSpc>
              <a:spcBef>
                <a:spcPts val="800"/>
              </a:spcBef>
              <a:spcAft>
                <a:spcPts val="0"/>
              </a:spcAft>
              <a:buSzPts val="1500"/>
              <a:buChar char="★"/>
            </a:pPr>
            <a:r>
              <a:rPr lang="da" sz="1400" dirty="0">
                <a:solidFill>
                  <a:schemeClr val="dk1"/>
                </a:solidFill>
                <a:latin typeface="Montserrat Light" panose="00000400000000000000" pitchFamily="50" charset="0"/>
              </a:rPr>
              <a:t>Intro med video, statistikk og tiktok </a:t>
            </a:r>
            <a:endParaRPr sz="1400" dirty="0">
              <a:solidFill>
                <a:schemeClr val="dk1"/>
              </a:solidFill>
              <a:latin typeface="Montserrat Light" panose="00000400000000000000" pitchFamily="50" charset="0"/>
            </a:endParaRPr>
          </a:p>
          <a:p>
            <a:pPr marL="457200" lvl="0" indent="-323850" algn="l" rtl="0">
              <a:lnSpc>
                <a:spcPct val="100000"/>
              </a:lnSpc>
              <a:spcBef>
                <a:spcPts val="0"/>
              </a:spcBef>
              <a:spcAft>
                <a:spcPts val="0"/>
              </a:spcAft>
              <a:buSzPts val="1500"/>
              <a:buChar char="★"/>
            </a:pPr>
            <a:r>
              <a:rPr lang="da" sz="1400" dirty="0">
                <a:solidFill>
                  <a:schemeClr val="dk1"/>
                </a:solidFill>
                <a:latin typeface="Montserrat Light" panose="00000400000000000000" pitchFamily="50" charset="0"/>
              </a:rPr>
              <a:t>Gjennomgang av dialogpausemetoden </a:t>
            </a:r>
            <a:endParaRPr sz="1400" dirty="0">
              <a:solidFill>
                <a:schemeClr val="dk1"/>
              </a:solidFill>
              <a:latin typeface="Montserrat Light" panose="00000400000000000000" pitchFamily="50" charset="0"/>
            </a:endParaRPr>
          </a:p>
          <a:p>
            <a:pPr marL="457200" lvl="0" indent="-323850" algn="l" rtl="0">
              <a:lnSpc>
                <a:spcPct val="100000"/>
              </a:lnSpc>
              <a:spcBef>
                <a:spcPts val="0"/>
              </a:spcBef>
              <a:spcAft>
                <a:spcPts val="0"/>
              </a:spcAft>
              <a:buSzPts val="1500"/>
              <a:buChar char="★"/>
            </a:pPr>
            <a:r>
              <a:rPr lang="da" sz="1400" dirty="0">
                <a:solidFill>
                  <a:schemeClr val="dk1"/>
                </a:solidFill>
                <a:latin typeface="Montserrat Light" panose="00000400000000000000" pitchFamily="50" charset="0"/>
              </a:rPr>
              <a:t>Dialogpause-samtale med sitater</a:t>
            </a:r>
            <a:endParaRPr sz="1400" dirty="0">
              <a:solidFill>
                <a:schemeClr val="dk1"/>
              </a:solidFill>
              <a:latin typeface="Montserrat Light" panose="00000400000000000000" pitchFamily="50" charset="0"/>
            </a:endParaRPr>
          </a:p>
          <a:p>
            <a:pPr marL="457200" lvl="0" indent="-323850" algn="l" rtl="0">
              <a:lnSpc>
                <a:spcPct val="100000"/>
              </a:lnSpc>
              <a:spcBef>
                <a:spcPts val="0"/>
              </a:spcBef>
              <a:spcAft>
                <a:spcPts val="0"/>
              </a:spcAft>
              <a:buClr>
                <a:schemeClr val="dk1"/>
              </a:buClr>
              <a:buSzPts val="1500"/>
              <a:buChar char="★"/>
            </a:pPr>
            <a:r>
              <a:rPr lang="da" sz="1400" dirty="0">
                <a:solidFill>
                  <a:schemeClr val="dk1"/>
                </a:solidFill>
                <a:latin typeface="Montserrat Light" panose="00000400000000000000" pitchFamily="50" charset="0"/>
              </a:rPr>
              <a:t>Elevoppgave</a:t>
            </a:r>
            <a:endParaRPr sz="1400" dirty="0">
              <a:solidFill>
                <a:schemeClr val="dk1"/>
              </a:solidFill>
              <a:latin typeface="Montserrat Light" panose="00000400000000000000" pitchFamily="50" charset="0"/>
            </a:endParaRPr>
          </a:p>
        </p:txBody>
      </p:sp>
      <p:sp>
        <p:nvSpPr>
          <p:cNvPr id="69" name="Google Shape;69;p15"/>
          <p:cNvSpPr txBox="1"/>
          <p:nvPr/>
        </p:nvSpPr>
        <p:spPr>
          <a:xfrm>
            <a:off x="7640781" y="277524"/>
            <a:ext cx="1597223" cy="51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4D9F39"/>
                </a:solidFill>
              </a:rPr>
              <a:t>1. </a:t>
            </a:r>
            <a:r>
              <a:rPr lang="fi-FI" sz="1800" dirty="0" err="1">
                <a:solidFill>
                  <a:srgbClr val="4D9F39"/>
                </a:solidFill>
                <a:latin typeface="Montserrat Light" panose="00000400000000000000" pitchFamily="50" charset="0"/>
              </a:rPr>
              <a:t>leksjon</a:t>
            </a:r>
            <a:endParaRPr sz="1800" dirty="0">
              <a:solidFill>
                <a:srgbClr val="4D9F39"/>
              </a:solidFill>
              <a:latin typeface="Montserrat Light" panose="00000400000000000000" pitchFamily="50" charset="0"/>
            </a:endParaRPr>
          </a:p>
        </p:txBody>
      </p:sp>
      <p:sp>
        <p:nvSpPr>
          <p:cNvPr id="70" name="Google Shape;70;p15"/>
          <p:cNvSpPr/>
          <p:nvPr/>
        </p:nvSpPr>
        <p:spPr>
          <a:xfrm>
            <a:off x="628650" y="2697975"/>
            <a:ext cx="3691800" cy="1188300"/>
          </a:xfrm>
          <a:prstGeom prst="rightArrow">
            <a:avLst>
              <a:gd name="adj1" fmla="val 50000"/>
              <a:gd name="adj2" fmla="val 50000"/>
            </a:avLst>
          </a:prstGeom>
          <a:solidFill>
            <a:srgbClr val="C5182D"/>
          </a:solidFill>
          <a:ln w="9525" cap="flat" cmpd="sng">
            <a:solidFill>
              <a:schemeClr val="dk2"/>
            </a:solidFill>
            <a:prstDash val="solid"/>
            <a:round/>
            <a:headEnd type="none" w="sm" len="sm"/>
            <a:tailEnd type="none" w="sm" len="sm"/>
          </a:ln>
          <a:effectLst>
            <a:outerShdw blurRad="57150" dist="19050" dir="5400000" algn="bl" rotWithShape="0">
              <a:srgbClr val="C5182D">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da" sz="4900" dirty="0">
                <a:solidFill>
                  <a:schemeClr val="dk1"/>
                </a:solidFill>
                <a:latin typeface="Amatic SC"/>
                <a:ea typeface="Amatic SC"/>
                <a:cs typeface="Amatic SC"/>
                <a:sym typeface="Amatic SC"/>
              </a:rPr>
              <a:t>Mål: </a:t>
            </a:r>
            <a:endParaRPr sz="4900" dirty="0">
              <a:solidFill>
                <a:schemeClr val="dk1"/>
              </a:solidFill>
              <a:latin typeface="Amatic SC"/>
              <a:ea typeface="Amatic SC"/>
              <a:cs typeface="Amatic SC"/>
              <a:sym typeface="Amatic SC"/>
            </a:endParaRPr>
          </a:p>
        </p:txBody>
      </p:sp>
      <p:sp>
        <p:nvSpPr>
          <p:cNvPr id="71" name="Google Shape;71;p15"/>
          <p:cNvSpPr/>
          <p:nvPr/>
        </p:nvSpPr>
        <p:spPr>
          <a:xfrm>
            <a:off x="4691200" y="1987975"/>
            <a:ext cx="3881400" cy="2619000"/>
          </a:xfrm>
          <a:prstGeom prst="roundRect">
            <a:avLst>
              <a:gd name="adj" fmla="val 16667"/>
            </a:avLst>
          </a:prstGeom>
          <a:solidFill>
            <a:srgbClr val="C5182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da" b="1" dirty="0">
                <a:solidFill>
                  <a:schemeClr val="dk1"/>
                </a:solidFill>
                <a:latin typeface="Montserrat Light" panose="00000400000000000000" pitchFamily="2" charset="0"/>
              </a:rPr>
              <a:t>Faglige mål:</a:t>
            </a:r>
            <a:endParaRPr b="1" dirty="0">
              <a:solidFill>
                <a:schemeClr val="dk1"/>
              </a:solidFill>
              <a:latin typeface="Montserrat Light" panose="00000400000000000000" pitchFamily="2" charset="0"/>
            </a:endParaRPr>
          </a:p>
          <a:p>
            <a:endParaRPr lang="fi-FI" dirty="0">
              <a:latin typeface="Montserrat Light" panose="00000400000000000000" pitchFamily="2" charset="0"/>
            </a:endParaRPr>
          </a:p>
          <a:p>
            <a:r>
              <a:rPr lang="fi-FI" dirty="0">
                <a:latin typeface="Montserrat Light" panose="00000400000000000000" pitchFamily="2" charset="0"/>
              </a:rPr>
              <a:t>Elevene </a:t>
            </a:r>
            <a:r>
              <a:rPr lang="fi-FI" dirty="0" err="1">
                <a:latin typeface="Montserrat Light" panose="00000400000000000000" pitchFamily="2" charset="0"/>
              </a:rPr>
              <a:t>analyserer</a:t>
            </a:r>
            <a:r>
              <a:rPr lang="fi-FI" dirty="0">
                <a:latin typeface="Montserrat Light" panose="00000400000000000000" pitchFamily="2" charset="0"/>
              </a:rPr>
              <a:t> sine </a:t>
            </a:r>
            <a:r>
              <a:rPr lang="fi-FI" dirty="0" err="1">
                <a:latin typeface="Montserrat Light" panose="00000400000000000000" pitchFamily="2" charset="0"/>
              </a:rPr>
              <a:t>egne</a:t>
            </a:r>
            <a:r>
              <a:rPr lang="fi-FI" dirty="0">
                <a:latin typeface="Montserrat Light" panose="00000400000000000000" pitchFamily="2" charset="0"/>
              </a:rPr>
              <a:t> </a:t>
            </a:r>
            <a:r>
              <a:rPr lang="fi-FI" dirty="0" err="1">
                <a:latin typeface="Montserrat Light" panose="00000400000000000000" pitchFamily="2" charset="0"/>
              </a:rPr>
              <a:t>forbruksvaner</a:t>
            </a:r>
            <a:r>
              <a:rPr lang="fi-FI" dirty="0">
                <a:latin typeface="Montserrat Light" panose="00000400000000000000" pitchFamily="2" charset="0"/>
              </a:rPr>
              <a:t> </a:t>
            </a:r>
            <a:r>
              <a:rPr lang="fi-FI" dirty="0" err="1">
                <a:latin typeface="Montserrat Light" panose="00000400000000000000" pitchFamily="2" charset="0"/>
              </a:rPr>
              <a:t>og</a:t>
            </a:r>
            <a:r>
              <a:rPr lang="fi-FI" dirty="0">
                <a:latin typeface="Montserrat Light" panose="00000400000000000000" pitchFamily="2" charset="0"/>
              </a:rPr>
              <a:t> </a:t>
            </a:r>
            <a:r>
              <a:rPr lang="fi-FI" dirty="0" err="1">
                <a:latin typeface="Montserrat Light" panose="00000400000000000000" pitchFamily="2" charset="0"/>
              </a:rPr>
              <a:t>lærer</a:t>
            </a:r>
            <a:r>
              <a:rPr lang="fi-FI" dirty="0">
                <a:latin typeface="Montserrat Light" panose="00000400000000000000" pitchFamily="2" charset="0"/>
              </a:rPr>
              <a:t> </a:t>
            </a:r>
            <a:r>
              <a:rPr lang="fi-FI" dirty="0" err="1">
                <a:latin typeface="Montserrat Light" panose="00000400000000000000" pitchFamily="2" charset="0"/>
              </a:rPr>
              <a:t>om</a:t>
            </a:r>
            <a:r>
              <a:rPr lang="fi-FI" dirty="0">
                <a:latin typeface="Montserrat Light" panose="00000400000000000000" pitchFamily="2" charset="0"/>
              </a:rPr>
              <a:t> </a:t>
            </a:r>
            <a:r>
              <a:rPr lang="fi-FI" dirty="0" err="1">
                <a:latin typeface="Montserrat Light" panose="00000400000000000000" pitchFamily="2" charset="0"/>
              </a:rPr>
              <a:t>konsekvensene</a:t>
            </a:r>
            <a:r>
              <a:rPr lang="fi-FI" dirty="0">
                <a:latin typeface="Montserrat Light" panose="00000400000000000000" pitchFamily="2" charset="0"/>
              </a:rPr>
              <a:t> av </a:t>
            </a:r>
            <a:r>
              <a:rPr lang="fi-FI" dirty="0" err="1">
                <a:latin typeface="Montserrat Light" panose="00000400000000000000" pitchFamily="2" charset="0"/>
              </a:rPr>
              <a:t>forbruk</a:t>
            </a:r>
            <a:r>
              <a:rPr lang="fi-FI" dirty="0">
                <a:latin typeface="Montserrat Light" panose="00000400000000000000" pitchFamily="2" charset="0"/>
              </a:rPr>
              <a:t> for </a:t>
            </a:r>
            <a:r>
              <a:rPr lang="fi-FI" dirty="0" err="1">
                <a:latin typeface="Montserrat Light" panose="00000400000000000000" pitchFamily="2" charset="0"/>
              </a:rPr>
              <a:t>miljø</a:t>
            </a:r>
            <a:r>
              <a:rPr lang="fi-FI" dirty="0">
                <a:latin typeface="Montserrat Light" panose="00000400000000000000" pitchFamily="2" charset="0"/>
              </a:rPr>
              <a:t>, </a:t>
            </a:r>
            <a:r>
              <a:rPr lang="fi-FI" dirty="0" err="1">
                <a:latin typeface="Montserrat Light" panose="00000400000000000000" pitchFamily="2" charset="0"/>
              </a:rPr>
              <a:t>økonomi</a:t>
            </a:r>
            <a:r>
              <a:rPr lang="fi-FI" dirty="0">
                <a:latin typeface="Montserrat Light" panose="00000400000000000000" pitchFamily="2" charset="0"/>
              </a:rPr>
              <a:t> </a:t>
            </a:r>
            <a:r>
              <a:rPr lang="fi-FI" dirty="0" err="1">
                <a:latin typeface="Montserrat Light" panose="00000400000000000000" pitchFamily="2" charset="0"/>
              </a:rPr>
              <a:t>og</a:t>
            </a:r>
            <a:r>
              <a:rPr lang="fi-FI" dirty="0">
                <a:latin typeface="Montserrat Light" panose="00000400000000000000" pitchFamily="2" charset="0"/>
              </a:rPr>
              <a:t> </a:t>
            </a:r>
            <a:r>
              <a:rPr lang="fi-FI" dirty="0" err="1">
                <a:latin typeface="Montserrat Light" panose="00000400000000000000" pitchFamily="2" charset="0"/>
              </a:rPr>
              <a:t>helse</a:t>
            </a:r>
            <a:r>
              <a:rPr lang="fi-FI" dirty="0">
                <a:latin typeface="Montserrat Light" panose="00000400000000000000" pitchFamily="2" charset="0"/>
              </a:rPr>
              <a:t>.</a:t>
            </a:r>
          </a:p>
          <a:p>
            <a:endParaRPr lang="fi-FI" dirty="0">
              <a:latin typeface="Montserrat Light" panose="00000400000000000000" pitchFamily="2" charset="0"/>
            </a:endParaRPr>
          </a:p>
          <a:p>
            <a:r>
              <a:rPr lang="fi-FI" b="1" dirty="0" err="1">
                <a:latin typeface="Montserrat Light" panose="00000400000000000000" pitchFamily="2" charset="0"/>
              </a:rPr>
              <a:t>Dialogmål</a:t>
            </a:r>
            <a:r>
              <a:rPr lang="fi-FI" dirty="0">
                <a:latin typeface="Montserrat Light" panose="00000400000000000000" pitchFamily="2" charset="0"/>
              </a:rPr>
              <a:t>:</a:t>
            </a:r>
          </a:p>
          <a:p>
            <a:r>
              <a:rPr lang="fi-FI" dirty="0">
                <a:latin typeface="Montserrat Light" panose="00000400000000000000" pitchFamily="2" charset="0"/>
              </a:rPr>
              <a:t>Elevene </a:t>
            </a:r>
            <a:r>
              <a:rPr lang="fi-FI" dirty="0" err="1">
                <a:latin typeface="Montserrat Light" panose="00000400000000000000" pitchFamily="2" charset="0"/>
              </a:rPr>
              <a:t>skal</a:t>
            </a:r>
            <a:r>
              <a:rPr lang="fi-FI" dirty="0">
                <a:latin typeface="Montserrat Light" panose="00000400000000000000" pitchFamily="2" charset="0"/>
              </a:rPr>
              <a:t> kunne </a:t>
            </a:r>
            <a:r>
              <a:rPr lang="fi-FI" dirty="0" err="1">
                <a:latin typeface="Montserrat Light" panose="00000400000000000000" pitchFamily="2" charset="0"/>
              </a:rPr>
              <a:t>forstå</a:t>
            </a:r>
            <a:r>
              <a:rPr lang="fi-FI" dirty="0">
                <a:latin typeface="Montserrat Light" panose="00000400000000000000" pitchFamily="2" charset="0"/>
              </a:rPr>
              <a:t> </a:t>
            </a:r>
            <a:r>
              <a:rPr lang="fi-FI" dirty="0" err="1">
                <a:latin typeface="Montserrat Light" panose="00000400000000000000" pitchFamily="2" charset="0"/>
              </a:rPr>
              <a:t>konseptet</a:t>
            </a:r>
            <a:r>
              <a:rPr lang="fi-FI" dirty="0">
                <a:latin typeface="Montserrat Light" panose="00000400000000000000" pitchFamily="2" charset="0"/>
              </a:rPr>
              <a:t> </a:t>
            </a:r>
            <a:r>
              <a:rPr lang="fi-FI" dirty="0" err="1">
                <a:latin typeface="Montserrat Light" panose="00000400000000000000" pitchFamily="2" charset="0"/>
              </a:rPr>
              <a:t>med</a:t>
            </a:r>
            <a:r>
              <a:rPr lang="fi-FI" dirty="0">
                <a:latin typeface="Montserrat Light" panose="00000400000000000000" pitchFamily="2" charset="0"/>
              </a:rPr>
              <a:t> </a:t>
            </a:r>
            <a:r>
              <a:rPr lang="fi-FI" dirty="0" err="1">
                <a:latin typeface="Montserrat Light" panose="00000400000000000000" pitchFamily="2" charset="0"/>
              </a:rPr>
              <a:t>dialogpausemetoden</a:t>
            </a:r>
            <a:r>
              <a:rPr lang="fi-FI" dirty="0">
                <a:latin typeface="Montserrat Light" panose="00000400000000000000" pitchFamily="2" charset="0"/>
              </a:rPr>
              <a:t> </a:t>
            </a:r>
            <a:r>
              <a:rPr lang="fi-FI" dirty="0" err="1">
                <a:latin typeface="Montserrat Light" panose="00000400000000000000" pitchFamily="2" charset="0"/>
              </a:rPr>
              <a:t>og</a:t>
            </a:r>
            <a:r>
              <a:rPr lang="fi-FI" dirty="0">
                <a:latin typeface="Montserrat Light" panose="00000400000000000000" pitchFamily="2" charset="0"/>
              </a:rPr>
              <a:t> </a:t>
            </a:r>
            <a:r>
              <a:rPr lang="fi-FI" dirty="0" err="1">
                <a:latin typeface="Montserrat Light" panose="00000400000000000000" pitchFamily="2" charset="0"/>
              </a:rPr>
              <a:t>lære</a:t>
            </a:r>
            <a:r>
              <a:rPr lang="fi-FI" dirty="0">
                <a:latin typeface="Montserrat Light" panose="00000400000000000000" pitchFamily="2" charset="0"/>
              </a:rPr>
              <a:t> å </a:t>
            </a:r>
            <a:r>
              <a:rPr lang="fi-FI" dirty="0" err="1">
                <a:latin typeface="Montserrat Light" panose="00000400000000000000" pitchFamily="2" charset="0"/>
              </a:rPr>
              <a:t>bruke</a:t>
            </a:r>
            <a:r>
              <a:rPr lang="fi-FI" dirty="0">
                <a:latin typeface="Montserrat Light" panose="00000400000000000000" pitchFamily="2" charset="0"/>
              </a:rPr>
              <a:t> den.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Google Shape;76;p16"/>
          <p:cNvPicPr preferRelativeResize="0"/>
          <p:nvPr/>
        </p:nvPicPr>
        <p:blipFill>
          <a:blip r:embed="rId3">
            <a:alphaModFix/>
          </a:blip>
          <a:stretch>
            <a:fillRect/>
          </a:stretch>
        </p:blipFill>
        <p:spPr>
          <a:xfrm>
            <a:off x="0" y="-71975"/>
            <a:ext cx="9144000" cy="5215475"/>
          </a:xfrm>
          <a:prstGeom prst="rect">
            <a:avLst/>
          </a:prstGeom>
          <a:noFill/>
          <a:ln>
            <a:noFill/>
          </a:ln>
        </p:spPr>
      </p:pic>
      <p:sp>
        <p:nvSpPr>
          <p:cNvPr id="77" name="Google Shape;77;p16"/>
          <p:cNvSpPr txBox="1"/>
          <p:nvPr/>
        </p:nvSpPr>
        <p:spPr>
          <a:xfrm>
            <a:off x="1412125" y="208215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80" name="Google Shape;80;p16"/>
          <p:cNvSpPr txBox="1"/>
          <p:nvPr/>
        </p:nvSpPr>
        <p:spPr>
          <a:xfrm>
            <a:off x="517199" y="2816900"/>
            <a:ext cx="3381175" cy="47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600" dirty="0">
                <a:solidFill>
                  <a:schemeClr val="dk2"/>
                </a:solidFill>
                <a:latin typeface="Montserrat Light" panose="00000400000000000000" pitchFamily="50" charset="0"/>
              </a:rPr>
              <a:t>Mål 3 – God helse og livskvalitet</a:t>
            </a:r>
            <a:endParaRPr sz="1600" dirty="0">
              <a:solidFill>
                <a:schemeClr val="dk2"/>
              </a:solidFill>
              <a:latin typeface="Montserrat Light" panose="00000400000000000000" pitchFamily="50" charset="0"/>
            </a:endParaRPr>
          </a:p>
        </p:txBody>
      </p:sp>
      <p:sp>
        <p:nvSpPr>
          <p:cNvPr id="81" name="Google Shape;81;p16"/>
          <p:cNvSpPr txBox="1"/>
          <p:nvPr/>
        </p:nvSpPr>
        <p:spPr>
          <a:xfrm>
            <a:off x="4370425" y="1856825"/>
            <a:ext cx="4481400" cy="472500"/>
          </a:xfrm>
          <a:prstGeom prst="rect">
            <a:avLst/>
          </a:prstGeom>
          <a:noFill/>
          <a:ln>
            <a:noFill/>
          </a:ln>
        </p:spPr>
        <p:txBody>
          <a:bodyPr spcFirstLastPara="1" wrap="square" lIns="91425" tIns="91425" rIns="91425" bIns="91425" anchor="t" anchorCtr="0">
            <a:noAutofit/>
          </a:bodyPr>
          <a:lstStyle/>
          <a:p>
            <a:pPr lvl="0"/>
            <a:r>
              <a:rPr lang="da" sz="1600" dirty="0">
                <a:solidFill>
                  <a:schemeClr val="dk2"/>
                </a:solidFill>
                <a:latin typeface="Montserrat Light" panose="00000400000000000000" pitchFamily="50" charset="0"/>
              </a:rPr>
              <a:t>Mål 12 – </a:t>
            </a:r>
            <a:r>
              <a:rPr lang="fi-FI" sz="1600" dirty="0" err="1">
                <a:solidFill>
                  <a:schemeClr val="dk2"/>
                </a:solidFill>
                <a:latin typeface="Montserrat Light" panose="00000400000000000000" pitchFamily="50" charset="0"/>
              </a:rPr>
              <a:t>Ansvarlig</a:t>
            </a:r>
            <a:r>
              <a:rPr lang="fi-FI" sz="1600" dirty="0">
                <a:solidFill>
                  <a:schemeClr val="dk2"/>
                </a:solidFill>
                <a:latin typeface="Montserrat Light" panose="00000400000000000000" pitchFamily="50" charset="0"/>
              </a:rPr>
              <a:t> </a:t>
            </a:r>
            <a:r>
              <a:rPr lang="fi-FI" sz="1600" dirty="0" err="1">
                <a:solidFill>
                  <a:schemeClr val="dk2"/>
                </a:solidFill>
                <a:latin typeface="Montserrat Light" panose="00000400000000000000" pitchFamily="50" charset="0"/>
              </a:rPr>
              <a:t>forbruk</a:t>
            </a:r>
            <a:r>
              <a:rPr lang="fi-FI" sz="1600" dirty="0">
                <a:solidFill>
                  <a:schemeClr val="dk2"/>
                </a:solidFill>
                <a:latin typeface="Montserrat Light" panose="00000400000000000000" pitchFamily="50" charset="0"/>
              </a:rPr>
              <a:t> </a:t>
            </a:r>
            <a:r>
              <a:rPr lang="fi-FI" sz="1600" dirty="0" err="1">
                <a:solidFill>
                  <a:schemeClr val="dk2"/>
                </a:solidFill>
                <a:latin typeface="Montserrat Light" panose="00000400000000000000" pitchFamily="50" charset="0"/>
              </a:rPr>
              <a:t>og</a:t>
            </a:r>
            <a:r>
              <a:rPr lang="fi-FI" sz="1600" dirty="0">
                <a:solidFill>
                  <a:schemeClr val="dk2"/>
                </a:solidFill>
                <a:latin typeface="Montserrat Light" panose="00000400000000000000" pitchFamily="50" charset="0"/>
              </a:rPr>
              <a:t> </a:t>
            </a:r>
            <a:r>
              <a:rPr lang="fi-FI" sz="1600" dirty="0" err="1">
                <a:solidFill>
                  <a:schemeClr val="dk2"/>
                </a:solidFill>
                <a:latin typeface="Montserrat Light" panose="00000400000000000000" pitchFamily="50" charset="0"/>
              </a:rPr>
              <a:t>produksjon</a:t>
            </a:r>
            <a:endParaRPr lang="fi-FI" sz="1600" dirty="0">
              <a:solidFill>
                <a:schemeClr val="dk2"/>
              </a:solidFill>
              <a:latin typeface="Montserrat Light" panose="00000400000000000000" pitchFamily="50" charset="0"/>
            </a:endParaRPr>
          </a:p>
          <a:p>
            <a:pPr marL="0" lvl="0" indent="0" algn="l" rtl="0">
              <a:spcBef>
                <a:spcPts val="0"/>
              </a:spcBef>
              <a:spcAft>
                <a:spcPts val="0"/>
              </a:spcAft>
              <a:buNone/>
            </a:pPr>
            <a:endParaRPr lang="fi-FI" sz="1600" dirty="0">
              <a:solidFill>
                <a:schemeClr val="dk2"/>
              </a:solidFill>
              <a:latin typeface="Montserrat Light" panose="00000400000000000000" pitchFamily="50" charset="0"/>
            </a:endParaRPr>
          </a:p>
          <a:p>
            <a:pPr marL="0" lvl="0" indent="0" algn="l" rtl="0">
              <a:spcBef>
                <a:spcPts val="0"/>
              </a:spcBef>
              <a:spcAft>
                <a:spcPts val="0"/>
              </a:spcAft>
              <a:buNone/>
            </a:pPr>
            <a:endParaRPr sz="1600" dirty="0">
              <a:solidFill>
                <a:schemeClr val="dk2"/>
              </a:solidFill>
              <a:latin typeface="Montserrat Light" panose="00000400000000000000" pitchFamily="50" charset="0"/>
            </a:endParaRPr>
          </a:p>
        </p:txBody>
      </p:sp>
      <p:sp>
        <p:nvSpPr>
          <p:cNvPr id="82" name="Google Shape;82;p16"/>
          <p:cNvSpPr txBox="1"/>
          <p:nvPr/>
        </p:nvSpPr>
        <p:spPr>
          <a:xfrm>
            <a:off x="7502236" y="369775"/>
            <a:ext cx="1201664" cy="47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4D9F39"/>
                </a:solidFill>
              </a:rPr>
              <a:t>1.</a:t>
            </a:r>
            <a:r>
              <a:rPr lang="fi-FI" sz="1800" dirty="0" err="1">
                <a:solidFill>
                  <a:srgbClr val="4D9F39"/>
                </a:solidFill>
                <a:latin typeface="Montserrat Light" panose="00000400000000000000" pitchFamily="50" charset="0"/>
              </a:rPr>
              <a:t>leksjon</a:t>
            </a:r>
            <a:endParaRPr sz="1800" dirty="0">
              <a:solidFill>
                <a:srgbClr val="4D9F39"/>
              </a:solidFill>
              <a:latin typeface="Montserrat Light" panose="00000400000000000000" pitchFamily="50" charset="0"/>
            </a:endParaRPr>
          </a:p>
        </p:txBody>
      </p:sp>
      <p:pic>
        <p:nvPicPr>
          <p:cNvPr id="83" name="Google Shape;83;p16"/>
          <p:cNvPicPr preferRelativeResize="0"/>
          <p:nvPr/>
        </p:nvPicPr>
        <p:blipFill>
          <a:blip r:embed="rId4">
            <a:alphaModFix/>
          </a:blip>
          <a:stretch>
            <a:fillRect/>
          </a:stretch>
        </p:blipFill>
        <p:spPr>
          <a:xfrm>
            <a:off x="1888493" y="3410975"/>
            <a:ext cx="1807975" cy="1205924"/>
          </a:xfrm>
          <a:prstGeom prst="rect">
            <a:avLst/>
          </a:prstGeom>
          <a:noFill/>
          <a:ln>
            <a:noFill/>
          </a:ln>
        </p:spPr>
      </p:pic>
      <p:pic>
        <p:nvPicPr>
          <p:cNvPr id="84" name="Google Shape;84;p16"/>
          <p:cNvPicPr preferRelativeResize="0"/>
          <p:nvPr/>
        </p:nvPicPr>
        <p:blipFill>
          <a:blip r:embed="rId5">
            <a:alphaModFix/>
          </a:blip>
          <a:stretch>
            <a:fillRect/>
          </a:stretch>
        </p:blipFill>
        <p:spPr>
          <a:xfrm>
            <a:off x="5847963" y="603700"/>
            <a:ext cx="1346450" cy="1344351"/>
          </a:xfrm>
          <a:prstGeom prst="rect">
            <a:avLst/>
          </a:prstGeom>
          <a:noFill/>
          <a:ln>
            <a:noFill/>
          </a:ln>
        </p:spPr>
      </p:pic>
      <p:pic>
        <p:nvPicPr>
          <p:cNvPr id="5" name="Kuva 4" descr="Kuva, joka sisältää kohteen teksti, Fontti, vihreä, Grafiikka&#10;&#10;Tekoälyllä luotu sisältö voi olla virheellistä.">
            <a:extLst>
              <a:ext uri="{FF2B5EF4-FFF2-40B4-BE49-F238E27FC236}">
                <a16:creationId xmlns:a16="http://schemas.microsoft.com/office/drawing/2014/main" id="{5431C701-6BF7-E1AF-4808-00C0EAABC9F0}"/>
              </a:ext>
            </a:extLst>
          </p:cNvPr>
          <p:cNvPicPr>
            <a:picLocks noChangeAspect="1"/>
          </p:cNvPicPr>
          <p:nvPr/>
        </p:nvPicPr>
        <p:blipFill>
          <a:blip r:embed="rId6"/>
          <a:stretch>
            <a:fillRect/>
          </a:stretch>
        </p:blipFill>
        <p:spPr>
          <a:xfrm>
            <a:off x="1157773" y="594746"/>
            <a:ext cx="2054879" cy="2054879"/>
          </a:xfrm>
          <a:prstGeom prst="rect">
            <a:avLst/>
          </a:prstGeom>
        </p:spPr>
      </p:pic>
      <p:pic>
        <p:nvPicPr>
          <p:cNvPr id="7" name="Kuva 6" descr="Kuva, joka sisältää kohteen teksti, Fontti, logo, muotoilu&#10;&#10;Tekoälyllä luotu sisältö voi olla virheellistä.">
            <a:extLst>
              <a:ext uri="{FF2B5EF4-FFF2-40B4-BE49-F238E27FC236}">
                <a16:creationId xmlns:a16="http://schemas.microsoft.com/office/drawing/2014/main" id="{81C06187-73D9-A732-E100-CE1C0BBC11DF}"/>
              </a:ext>
            </a:extLst>
          </p:cNvPr>
          <p:cNvPicPr>
            <a:picLocks noChangeAspect="1"/>
          </p:cNvPicPr>
          <p:nvPr/>
        </p:nvPicPr>
        <p:blipFill>
          <a:blip r:embed="rId7"/>
          <a:stretch>
            <a:fillRect/>
          </a:stretch>
        </p:blipFill>
        <p:spPr>
          <a:xfrm>
            <a:off x="5392794" y="2623726"/>
            <a:ext cx="2054879" cy="205487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7"/>
          <p:cNvPicPr preferRelativeResize="0"/>
          <p:nvPr/>
        </p:nvPicPr>
        <p:blipFill>
          <a:blip r:embed="rId3">
            <a:alphaModFix/>
          </a:blip>
          <a:stretch>
            <a:fillRect/>
          </a:stretch>
        </p:blipFill>
        <p:spPr>
          <a:xfrm>
            <a:off x="-88900" y="0"/>
            <a:ext cx="9232900" cy="5143500"/>
          </a:xfrm>
          <a:prstGeom prst="rect">
            <a:avLst/>
          </a:prstGeom>
          <a:noFill/>
          <a:ln>
            <a:noFill/>
          </a:ln>
        </p:spPr>
      </p:pic>
      <p:sp>
        <p:nvSpPr>
          <p:cNvPr id="90" name="Google Shape;90;p17"/>
          <p:cNvSpPr txBox="1"/>
          <p:nvPr/>
        </p:nvSpPr>
        <p:spPr>
          <a:xfrm>
            <a:off x="1413250" y="1865125"/>
            <a:ext cx="5537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pic>
        <p:nvPicPr>
          <p:cNvPr id="91" name="Google Shape;91;p17"/>
          <p:cNvPicPr preferRelativeResize="0"/>
          <p:nvPr/>
        </p:nvPicPr>
        <p:blipFill rotWithShape="1">
          <a:blip r:embed="rId4">
            <a:alphaModFix/>
          </a:blip>
          <a:srcRect t="1229" b="1229"/>
          <a:stretch/>
        </p:blipFill>
        <p:spPr>
          <a:xfrm>
            <a:off x="395825" y="2623400"/>
            <a:ext cx="3890248" cy="2188275"/>
          </a:xfrm>
          <a:prstGeom prst="rect">
            <a:avLst/>
          </a:prstGeom>
          <a:noFill/>
          <a:ln>
            <a:noFill/>
          </a:ln>
        </p:spPr>
      </p:pic>
      <p:sp>
        <p:nvSpPr>
          <p:cNvPr id="92" name="Google Shape;92;p17"/>
          <p:cNvSpPr txBox="1"/>
          <p:nvPr/>
        </p:nvSpPr>
        <p:spPr>
          <a:xfrm>
            <a:off x="321854" y="331825"/>
            <a:ext cx="4970400" cy="106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2400" b="1" dirty="0">
                <a:solidFill>
                  <a:schemeClr val="tx1"/>
                </a:solidFill>
                <a:latin typeface="Bebas Neue" panose="020B0606020202050201" pitchFamily="34" charset="0"/>
              </a:rPr>
              <a:t>Psykisk helse i Danmark og Sverige</a:t>
            </a:r>
            <a:r>
              <a:rPr lang="da" sz="2400" dirty="0">
                <a:solidFill>
                  <a:schemeClr val="tx1"/>
                </a:solidFill>
                <a:latin typeface="Bebas Neue" panose="020B0606020202050201" pitchFamily="34" charset="0"/>
              </a:rPr>
              <a:t> </a:t>
            </a:r>
            <a:endParaRPr sz="2400" dirty="0">
              <a:solidFill>
                <a:schemeClr val="tx1"/>
              </a:solidFill>
              <a:latin typeface="Bebas Neue" panose="020B0606020202050201" pitchFamily="34" charset="0"/>
            </a:endParaRPr>
          </a:p>
        </p:txBody>
      </p:sp>
      <p:pic>
        <p:nvPicPr>
          <p:cNvPr id="93" name="Google Shape;93;p17"/>
          <p:cNvPicPr preferRelativeResize="0"/>
          <p:nvPr/>
        </p:nvPicPr>
        <p:blipFill>
          <a:blip r:embed="rId5">
            <a:alphaModFix/>
          </a:blip>
          <a:stretch>
            <a:fillRect/>
          </a:stretch>
        </p:blipFill>
        <p:spPr>
          <a:xfrm>
            <a:off x="5100648" y="746750"/>
            <a:ext cx="3095076" cy="1988374"/>
          </a:xfrm>
          <a:prstGeom prst="rect">
            <a:avLst/>
          </a:prstGeom>
          <a:noFill/>
          <a:ln>
            <a:noFill/>
          </a:ln>
        </p:spPr>
      </p:pic>
      <p:pic>
        <p:nvPicPr>
          <p:cNvPr id="94" name="Google Shape;94;p17"/>
          <p:cNvPicPr preferRelativeResize="0"/>
          <p:nvPr/>
        </p:nvPicPr>
        <p:blipFill>
          <a:blip r:embed="rId6">
            <a:alphaModFix/>
          </a:blip>
          <a:stretch>
            <a:fillRect/>
          </a:stretch>
        </p:blipFill>
        <p:spPr>
          <a:xfrm>
            <a:off x="5100650" y="2663396"/>
            <a:ext cx="3245951" cy="1957904"/>
          </a:xfrm>
          <a:prstGeom prst="rect">
            <a:avLst/>
          </a:prstGeom>
          <a:noFill/>
          <a:ln>
            <a:noFill/>
          </a:ln>
        </p:spPr>
      </p:pic>
      <p:sp>
        <p:nvSpPr>
          <p:cNvPr id="95" name="Google Shape;95;p17"/>
          <p:cNvSpPr txBox="1"/>
          <p:nvPr/>
        </p:nvSpPr>
        <p:spPr>
          <a:xfrm>
            <a:off x="7625850" y="368150"/>
            <a:ext cx="1104600" cy="37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4D9F39"/>
                </a:solidFill>
              </a:rPr>
              <a:t>1.</a:t>
            </a:r>
            <a:r>
              <a:rPr lang="fi-FI" sz="1800" dirty="0" err="1">
                <a:solidFill>
                  <a:srgbClr val="4D9F39"/>
                </a:solidFill>
              </a:rPr>
              <a:t>leksjon</a:t>
            </a:r>
            <a:endParaRPr sz="1800" dirty="0">
              <a:solidFill>
                <a:srgbClr val="4D9F39"/>
              </a:solidFill>
            </a:endParaRPr>
          </a:p>
        </p:txBody>
      </p:sp>
      <p:pic>
        <p:nvPicPr>
          <p:cNvPr id="96" name="Google Shape;96;p17"/>
          <p:cNvPicPr preferRelativeResize="0"/>
          <p:nvPr/>
        </p:nvPicPr>
        <p:blipFill>
          <a:blip r:embed="rId7">
            <a:alphaModFix/>
          </a:blip>
          <a:stretch>
            <a:fillRect/>
          </a:stretch>
        </p:blipFill>
        <p:spPr>
          <a:xfrm>
            <a:off x="395825" y="857725"/>
            <a:ext cx="2582751" cy="17140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18"/>
          <p:cNvPicPr preferRelativeResize="0"/>
          <p:nvPr/>
        </p:nvPicPr>
        <p:blipFill>
          <a:blip r:embed="rId3">
            <a:alphaModFix/>
          </a:blip>
          <a:stretch>
            <a:fillRect/>
          </a:stretch>
        </p:blipFill>
        <p:spPr>
          <a:xfrm>
            <a:off x="0" y="0"/>
            <a:ext cx="9144000" cy="5143500"/>
          </a:xfrm>
          <a:prstGeom prst="rect">
            <a:avLst/>
          </a:prstGeom>
          <a:noFill/>
          <a:ln>
            <a:noFill/>
          </a:ln>
        </p:spPr>
      </p:pic>
      <p:sp>
        <p:nvSpPr>
          <p:cNvPr id="102" name="Google Shape;102;p18"/>
          <p:cNvSpPr txBox="1"/>
          <p:nvPr/>
        </p:nvSpPr>
        <p:spPr>
          <a:xfrm>
            <a:off x="1088700" y="1508750"/>
            <a:ext cx="4637700" cy="263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pic>
        <p:nvPicPr>
          <p:cNvPr id="103" name="Google Shape;103;p18" title="Tiktok overforbrug">
            <a:hlinkClick r:id="rId4"/>
          </p:cNvPr>
          <p:cNvPicPr preferRelativeResize="0"/>
          <p:nvPr/>
        </p:nvPicPr>
        <p:blipFill>
          <a:blip r:embed="rId5">
            <a:alphaModFix/>
          </a:blip>
          <a:stretch>
            <a:fillRect/>
          </a:stretch>
        </p:blipFill>
        <p:spPr>
          <a:xfrm>
            <a:off x="1042412" y="830950"/>
            <a:ext cx="6881375" cy="3870775"/>
          </a:xfrm>
          <a:prstGeom prst="rect">
            <a:avLst/>
          </a:prstGeom>
          <a:noFill/>
          <a:ln>
            <a:noFill/>
          </a:ln>
        </p:spPr>
      </p:pic>
      <p:sp>
        <p:nvSpPr>
          <p:cNvPr id="104" name="Google Shape;104;p18"/>
          <p:cNvSpPr txBox="1"/>
          <p:nvPr/>
        </p:nvSpPr>
        <p:spPr>
          <a:xfrm>
            <a:off x="7625825" y="378625"/>
            <a:ext cx="1051800" cy="37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4D9F39"/>
                </a:solidFill>
              </a:rPr>
              <a:t>1.</a:t>
            </a:r>
            <a:r>
              <a:rPr lang="fi-FI" sz="1800" dirty="0" err="1">
                <a:solidFill>
                  <a:srgbClr val="4D9F39"/>
                </a:solidFill>
              </a:rPr>
              <a:t>leksjon</a:t>
            </a:r>
            <a:endParaRPr sz="1800" dirty="0">
              <a:solidFill>
                <a:srgbClr val="4D9F3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10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19"/>
          <p:cNvPicPr preferRelativeResize="0"/>
          <p:nvPr/>
        </p:nvPicPr>
        <p:blipFill>
          <a:blip r:embed="rId3">
            <a:alphaModFix/>
          </a:blip>
          <a:stretch>
            <a:fillRect/>
          </a:stretch>
        </p:blipFill>
        <p:spPr>
          <a:xfrm>
            <a:off x="-88900" y="0"/>
            <a:ext cx="9232900" cy="5143500"/>
          </a:xfrm>
          <a:prstGeom prst="rect">
            <a:avLst/>
          </a:prstGeom>
          <a:noFill/>
          <a:ln>
            <a:noFill/>
          </a:ln>
        </p:spPr>
      </p:pic>
      <p:sp>
        <p:nvSpPr>
          <p:cNvPr id="110" name="Google Shape;110;p19"/>
          <p:cNvSpPr txBox="1"/>
          <p:nvPr/>
        </p:nvSpPr>
        <p:spPr>
          <a:xfrm>
            <a:off x="479100" y="1709641"/>
            <a:ext cx="4637700" cy="26319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chemeClr val="dk1"/>
              </a:buClr>
              <a:buSzPts val="1800"/>
              <a:buAutoNum type="arabicPeriod"/>
            </a:pPr>
            <a:r>
              <a:rPr lang="da" sz="1800" dirty="0">
                <a:solidFill>
                  <a:schemeClr val="dk1"/>
                </a:solidFill>
                <a:latin typeface="Montserrat Light" panose="00000400000000000000" pitchFamily="50" charset="0"/>
              </a:rPr>
              <a:t>Introduksjon 3 min </a:t>
            </a:r>
            <a:endParaRPr sz="1800" dirty="0">
              <a:solidFill>
                <a:schemeClr val="dk1"/>
              </a:solidFill>
              <a:latin typeface="Montserrat Light" panose="00000400000000000000" pitchFamily="50" charset="0"/>
            </a:endParaRPr>
          </a:p>
          <a:p>
            <a:pPr marL="457200" lvl="0" indent="-342900" algn="l" rtl="0">
              <a:spcBef>
                <a:spcPts val="0"/>
              </a:spcBef>
              <a:spcAft>
                <a:spcPts val="0"/>
              </a:spcAft>
              <a:buClr>
                <a:schemeClr val="dk1"/>
              </a:buClr>
              <a:buSzPts val="1800"/>
              <a:buAutoNum type="arabicPeriod"/>
            </a:pPr>
            <a:r>
              <a:rPr lang="da" sz="1800" dirty="0">
                <a:solidFill>
                  <a:schemeClr val="dk1"/>
                </a:solidFill>
                <a:latin typeface="Montserrat Light" panose="00000400000000000000" pitchFamily="50" charset="0"/>
              </a:rPr>
              <a:t>Spilleregler 3 min </a:t>
            </a:r>
            <a:endParaRPr sz="1800" dirty="0">
              <a:solidFill>
                <a:schemeClr val="dk1"/>
              </a:solidFill>
              <a:latin typeface="Montserrat Light" panose="00000400000000000000" pitchFamily="50" charset="0"/>
            </a:endParaRPr>
          </a:p>
          <a:p>
            <a:pPr marL="457200" lvl="0" indent="-342900" algn="l" rtl="0">
              <a:spcBef>
                <a:spcPts val="0"/>
              </a:spcBef>
              <a:spcAft>
                <a:spcPts val="0"/>
              </a:spcAft>
              <a:buClr>
                <a:schemeClr val="dk1"/>
              </a:buClr>
              <a:buSzPts val="1800"/>
              <a:buAutoNum type="arabicPeriod"/>
            </a:pPr>
            <a:r>
              <a:rPr lang="da" sz="1800" dirty="0">
                <a:solidFill>
                  <a:schemeClr val="dk1"/>
                </a:solidFill>
                <a:latin typeface="Montserrat Light" panose="00000400000000000000" pitchFamily="50" charset="0"/>
              </a:rPr>
              <a:t>Inledende tekst 5 min </a:t>
            </a:r>
            <a:endParaRPr sz="1800" dirty="0">
              <a:solidFill>
                <a:schemeClr val="dk1"/>
              </a:solidFill>
              <a:latin typeface="Montserrat Light" panose="00000400000000000000" pitchFamily="50" charset="0"/>
            </a:endParaRPr>
          </a:p>
          <a:p>
            <a:pPr marL="457200" lvl="0" indent="-342900" algn="l" rtl="0">
              <a:spcBef>
                <a:spcPts val="0"/>
              </a:spcBef>
              <a:spcAft>
                <a:spcPts val="0"/>
              </a:spcAft>
              <a:buClr>
                <a:schemeClr val="dk1"/>
              </a:buClr>
              <a:buSzPts val="1800"/>
              <a:buAutoNum type="arabicPeriod"/>
            </a:pPr>
            <a:r>
              <a:rPr lang="fi-FI" sz="1800" dirty="0" err="1">
                <a:solidFill>
                  <a:schemeClr val="dk1"/>
                </a:solidFill>
                <a:latin typeface="Montserrat Light" panose="00000400000000000000" pitchFamily="50" charset="0"/>
              </a:rPr>
              <a:t>Diskusjon</a:t>
            </a:r>
            <a:r>
              <a:rPr lang="da" sz="1800" dirty="0">
                <a:solidFill>
                  <a:schemeClr val="dk1"/>
                </a:solidFill>
                <a:latin typeface="Montserrat Light" panose="00000400000000000000" pitchFamily="50" charset="0"/>
              </a:rPr>
              <a:t> i par 5 min  </a:t>
            </a:r>
            <a:endParaRPr sz="1800" dirty="0">
              <a:solidFill>
                <a:schemeClr val="dk1"/>
              </a:solidFill>
              <a:latin typeface="Montserrat Light" panose="00000400000000000000" pitchFamily="50" charset="0"/>
            </a:endParaRPr>
          </a:p>
          <a:p>
            <a:pPr marL="457200" lvl="0" indent="-342900" algn="l" rtl="0">
              <a:spcBef>
                <a:spcPts val="0"/>
              </a:spcBef>
              <a:spcAft>
                <a:spcPts val="0"/>
              </a:spcAft>
              <a:buClr>
                <a:schemeClr val="dk1"/>
              </a:buClr>
              <a:buSzPts val="1800"/>
              <a:buAutoNum type="arabicPeriod"/>
            </a:pPr>
            <a:r>
              <a:rPr lang="da" sz="1800" dirty="0">
                <a:solidFill>
                  <a:schemeClr val="dk1"/>
                </a:solidFill>
                <a:latin typeface="Montserrat Light" panose="00000400000000000000" pitchFamily="50" charset="0"/>
              </a:rPr>
              <a:t>Felles </a:t>
            </a:r>
            <a:r>
              <a:rPr lang="fi-FI" sz="1800" dirty="0" err="1">
                <a:solidFill>
                  <a:schemeClr val="dk1"/>
                </a:solidFill>
                <a:latin typeface="Montserrat Light" panose="00000400000000000000" pitchFamily="50" charset="0"/>
              </a:rPr>
              <a:t>diskusjon</a:t>
            </a:r>
            <a:r>
              <a:rPr lang="da" sz="1800" dirty="0">
                <a:solidFill>
                  <a:schemeClr val="dk1"/>
                </a:solidFill>
                <a:latin typeface="Montserrat Light" panose="00000400000000000000" pitchFamily="50" charset="0"/>
              </a:rPr>
              <a:t> 15 min </a:t>
            </a:r>
            <a:endParaRPr sz="1800" dirty="0">
              <a:solidFill>
                <a:schemeClr val="dk1"/>
              </a:solidFill>
              <a:latin typeface="Montserrat Light" panose="00000400000000000000" pitchFamily="50" charset="0"/>
            </a:endParaRPr>
          </a:p>
          <a:p>
            <a:pPr marL="457200" lvl="0" indent="-342900" algn="l" rtl="0">
              <a:spcBef>
                <a:spcPts val="0"/>
              </a:spcBef>
              <a:spcAft>
                <a:spcPts val="0"/>
              </a:spcAft>
              <a:buClr>
                <a:schemeClr val="dk1"/>
              </a:buClr>
              <a:buSzPts val="1800"/>
              <a:buAutoNum type="arabicPeriod"/>
            </a:pPr>
            <a:r>
              <a:rPr lang="da" sz="1800" dirty="0">
                <a:solidFill>
                  <a:schemeClr val="dk1"/>
                </a:solidFill>
                <a:latin typeface="Montserrat Light" panose="00000400000000000000" pitchFamily="50" charset="0"/>
              </a:rPr>
              <a:t>Skriv </a:t>
            </a:r>
            <a:r>
              <a:rPr lang="fi-FI" sz="1800" dirty="0" err="1">
                <a:solidFill>
                  <a:schemeClr val="dk1"/>
                </a:solidFill>
                <a:latin typeface="Montserrat Light" panose="00000400000000000000" pitchFamily="50" charset="0"/>
              </a:rPr>
              <a:t>ned</a:t>
            </a:r>
            <a:r>
              <a:rPr lang="da" sz="1800" dirty="0">
                <a:solidFill>
                  <a:schemeClr val="dk1"/>
                </a:solidFill>
                <a:latin typeface="Montserrat Light" panose="00000400000000000000" pitchFamily="50" charset="0"/>
              </a:rPr>
              <a:t> refleksjoner 3 min </a:t>
            </a:r>
            <a:endParaRPr sz="1800" dirty="0">
              <a:solidFill>
                <a:schemeClr val="dk1"/>
              </a:solidFill>
              <a:latin typeface="Montserrat Light" panose="00000400000000000000" pitchFamily="50" charset="0"/>
            </a:endParaRPr>
          </a:p>
          <a:p>
            <a:pPr marL="457200" lvl="0" indent="-342900" algn="l" rtl="0">
              <a:spcBef>
                <a:spcPts val="0"/>
              </a:spcBef>
              <a:spcAft>
                <a:spcPts val="0"/>
              </a:spcAft>
              <a:buClr>
                <a:schemeClr val="dk1"/>
              </a:buClr>
              <a:buSzPts val="1800"/>
              <a:buAutoNum type="arabicPeriod"/>
            </a:pPr>
            <a:r>
              <a:rPr lang="da" sz="1800" dirty="0">
                <a:solidFill>
                  <a:schemeClr val="dk1"/>
                </a:solidFill>
                <a:latin typeface="Montserrat Light" panose="00000400000000000000" pitchFamily="50" charset="0"/>
              </a:rPr>
              <a:t>Fortell om refleksjonene 7 min</a:t>
            </a:r>
            <a:endParaRPr sz="1800" dirty="0">
              <a:solidFill>
                <a:schemeClr val="dk1"/>
              </a:solidFill>
              <a:latin typeface="Montserrat Light" panose="00000400000000000000" pitchFamily="50" charset="0"/>
            </a:endParaRPr>
          </a:p>
          <a:p>
            <a:pPr marL="457200" lvl="0" indent="-342900" algn="l" rtl="0">
              <a:spcBef>
                <a:spcPts val="0"/>
              </a:spcBef>
              <a:spcAft>
                <a:spcPts val="0"/>
              </a:spcAft>
              <a:buClr>
                <a:schemeClr val="dk1"/>
              </a:buClr>
              <a:buSzPts val="1800"/>
              <a:buAutoNum type="arabicPeriod"/>
            </a:pPr>
            <a:r>
              <a:rPr lang="da" sz="1800" dirty="0">
                <a:solidFill>
                  <a:schemeClr val="dk1"/>
                </a:solidFill>
                <a:latin typeface="Montserrat Light" panose="00000400000000000000" pitchFamily="50" charset="0"/>
              </a:rPr>
              <a:t>Felles avslutning 5 min </a:t>
            </a:r>
            <a:endParaRPr sz="1800" dirty="0">
              <a:solidFill>
                <a:schemeClr val="dk1"/>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p:txBody>
      </p:sp>
      <p:sp>
        <p:nvSpPr>
          <p:cNvPr id="111" name="Google Shape;111;p19"/>
          <p:cNvSpPr txBox="1"/>
          <p:nvPr/>
        </p:nvSpPr>
        <p:spPr>
          <a:xfrm>
            <a:off x="587327" y="677377"/>
            <a:ext cx="4585800" cy="67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3200" b="1" dirty="0">
                <a:solidFill>
                  <a:schemeClr val="tx1"/>
                </a:solidFill>
                <a:latin typeface="Bebas Neue" panose="020B0606020202050201" pitchFamily="34" charset="0"/>
              </a:rPr>
              <a:t>Dialogpause - spilleregler:</a:t>
            </a:r>
            <a:r>
              <a:rPr lang="da" sz="3200" dirty="0">
                <a:solidFill>
                  <a:schemeClr val="tx1"/>
                </a:solidFill>
                <a:latin typeface="Bebas Neue" panose="020B0606020202050201" pitchFamily="34" charset="0"/>
              </a:rPr>
              <a:t> </a:t>
            </a:r>
            <a:endParaRPr sz="3200" dirty="0">
              <a:solidFill>
                <a:schemeClr val="tx1"/>
              </a:solidFill>
              <a:latin typeface="Bebas Neue" panose="020B0606020202050201" pitchFamily="34" charset="0"/>
            </a:endParaRPr>
          </a:p>
        </p:txBody>
      </p:sp>
      <p:pic>
        <p:nvPicPr>
          <p:cNvPr id="112" name="Google Shape;112;p19"/>
          <p:cNvPicPr preferRelativeResize="0"/>
          <p:nvPr/>
        </p:nvPicPr>
        <p:blipFill>
          <a:blip r:embed="rId4">
            <a:alphaModFix/>
          </a:blip>
          <a:stretch>
            <a:fillRect/>
          </a:stretch>
        </p:blipFill>
        <p:spPr>
          <a:xfrm>
            <a:off x="5684800" y="1419066"/>
            <a:ext cx="2922475" cy="2922475"/>
          </a:xfrm>
          <a:prstGeom prst="rect">
            <a:avLst/>
          </a:prstGeom>
          <a:noFill/>
          <a:ln>
            <a:noFill/>
          </a:ln>
        </p:spPr>
      </p:pic>
      <p:sp>
        <p:nvSpPr>
          <p:cNvPr id="113" name="Google Shape;113;p19"/>
          <p:cNvSpPr txBox="1"/>
          <p:nvPr/>
        </p:nvSpPr>
        <p:spPr>
          <a:xfrm>
            <a:off x="7509163" y="383525"/>
            <a:ext cx="1447057" cy="49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FCC30D"/>
                </a:solidFill>
              </a:rPr>
              <a:t>2.</a:t>
            </a:r>
            <a:r>
              <a:rPr lang="fi-FI" sz="1800" dirty="0" err="1">
                <a:solidFill>
                  <a:srgbClr val="FCC30D"/>
                </a:solidFill>
                <a:latin typeface="Montserrat Light" panose="00000400000000000000" pitchFamily="50" charset="0"/>
              </a:rPr>
              <a:t>leksjon</a:t>
            </a:r>
            <a:endParaRPr sz="1800" dirty="0">
              <a:solidFill>
                <a:srgbClr val="FCC30D"/>
              </a:solidFill>
              <a:latin typeface="Montserrat Light" panose="00000400000000000000" pitchFamily="50" charset="0"/>
            </a:endParaRPr>
          </a:p>
        </p:txBody>
      </p:sp>
      <p:sp>
        <p:nvSpPr>
          <p:cNvPr id="2" name="Tekstiruutu 4">
            <a:extLst>
              <a:ext uri="{FF2B5EF4-FFF2-40B4-BE49-F238E27FC236}">
                <a16:creationId xmlns:a16="http://schemas.microsoft.com/office/drawing/2014/main" id="{7273394D-416C-B710-9BC8-44205654A5F0}"/>
              </a:ext>
            </a:extLst>
          </p:cNvPr>
          <p:cNvSpPr txBox="1"/>
          <p:nvPr/>
        </p:nvSpPr>
        <p:spPr>
          <a:xfrm>
            <a:off x="5974706" y="4049063"/>
            <a:ext cx="2900931" cy="200055"/>
          </a:xfrm>
          <a:prstGeom prst="rect">
            <a:avLst/>
          </a:prstGeom>
          <a:noFill/>
        </p:spPr>
        <p:txBody>
          <a:bodyPr wrap="square">
            <a:spAutoFit/>
          </a:bodyPr>
          <a:lstStyle>
            <a:defPPr marR="0" lvl="0" algn="l" rtl="0">
              <a:lnSpc>
                <a:spcPct val="100000"/>
              </a:lnSpc>
              <a:spcBef>
                <a:spcPts val="0"/>
              </a:spcBef>
              <a:spcAft>
                <a:spcPts val="0"/>
              </a:spcAft>
              <a:defRPr lang="fi-FI"/>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pPr lvl="0">
              <a:buClr>
                <a:srgbClr val="000000"/>
              </a:buClr>
              <a:buSzPts val="1400"/>
              <a:defRPr/>
            </a:pPr>
            <a:r>
              <a:rPr kumimoji="0" lang="da-DK" sz="700" b="0" i="0" u="none" strike="noStrike" kern="1200" cap="none" spc="0" normalizeH="0" baseline="0" noProof="0" dirty="0">
                <a:ln>
                  <a:noFill/>
                </a:ln>
                <a:solidFill>
                  <a:srgbClr val="000000"/>
                </a:solidFill>
                <a:effectLst/>
                <a:uLnTx/>
                <a:uFillTx/>
                <a:latin typeface="Montserrat Light" panose="00000400000000000000" pitchFamily="50" charset="0"/>
                <a:ea typeface="Gill Sans"/>
                <a:cs typeface="Gill Sans"/>
                <a:sym typeface="Gill Sans"/>
              </a:rPr>
              <a:t>Billlede: </a:t>
            </a:r>
            <a:r>
              <a:rPr lang="da-DK" sz="700" dirty="0">
                <a:solidFill>
                  <a:srgbClr val="000000"/>
                </a:solidFill>
                <a:latin typeface="Montserrat Light" panose="00000400000000000000" pitchFamily="50" charset="0"/>
                <a:ea typeface="Gill Sans"/>
                <a:cs typeface="Gill Sans"/>
                <a:sym typeface="Gill Sans"/>
              </a:rPr>
              <a:t>Stiftelsen Dialogpaus, www.dialogpaus.fi </a:t>
            </a:r>
            <a:endParaRPr kumimoji="0" lang="sv-SE" sz="700" b="0" i="1" u="none" strike="noStrike" kern="1200" cap="none" spc="0" normalizeH="0" baseline="0" noProof="0" dirty="0">
              <a:ln>
                <a:noFill/>
              </a:ln>
              <a:solidFill>
                <a:srgbClr val="000000"/>
              </a:solidFill>
              <a:effectLst/>
              <a:uLnTx/>
              <a:uFillTx/>
              <a:latin typeface="Montserrat Light" panose="00000400000000000000" pitchFamily="50" charset="0"/>
              <a:ea typeface="Gill Sans"/>
              <a:cs typeface="Gill Sans"/>
              <a:sym typeface="Gill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20"/>
          <p:cNvPicPr preferRelativeResize="0"/>
          <p:nvPr/>
        </p:nvPicPr>
        <p:blipFill>
          <a:blip r:embed="rId3">
            <a:alphaModFix/>
          </a:blip>
          <a:stretch>
            <a:fillRect/>
          </a:stretch>
        </p:blipFill>
        <p:spPr>
          <a:xfrm>
            <a:off x="0" y="0"/>
            <a:ext cx="9144000" cy="5195156"/>
          </a:xfrm>
          <a:prstGeom prst="rect">
            <a:avLst/>
          </a:prstGeom>
          <a:noFill/>
          <a:ln>
            <a:noFill/>
          </a:ln>
        </p:spPr>
      </p:pic>
      <p:sp>
        <p:nvSpPr>
          <p:cNvPr id="120" name="Google Shape;120;p20"/>
          <p:cNvSpPr txBox="1"/>
          <p:nvPr/>
        </p:nvSpPr>
        <p:spPr>
          <a:xfrm>
            <a:off x="7536873" y="340875"/>
            <a:ext cx="1222377" cy="42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FCC30D"/>
                </a:solidFill>
                <a:latin typeface="Montserrat Light" panose="00000400000000000000" pitchFamily="50" charset="0"/>
              </a:rPr>
              <a:t>2.</a:t>
            </a:r>
            <a:r>
              <a:rPr lang="fi-FI" sz="1800" dirty="0" err="1">
                <a:solidFill>
                  <a:srgbClr val="FCC30D"/>
                </a:solidFill>
                <a:latin typeface="Montserrat Light" panose="00000400000000000000" pitchFamily="50" charset="0"/>
              </a:rPr>
              <a:t>leksjon</a:t>
            </a:r>
            <a:endParaRPr sz="1800" dirty="0">
              <a:solidFill>
                <a:srgbClr val="FCC30D"/>
              </a:solidFill>
              <a:latin typeface="Montserrat Light" panose="00000400000000000000" pitchFamily="50" charset="0"/>
            </a:endParaRPr>
          </a:p>
        </p:txBody>
      </p:sp>
      <p:sp>
        <p:nvSpPr>
          <p:cNvPr id="121" name="Google Shape;121;p20"/>
          <p:cNvSpPr txBox="1"/>
          <p:nvPr/>
        </p:nvSpPr>
        <p:spPr>
          <a:xfrm>
            <a:off x="7536873" y="4484218"/>
            <a:ext cx="1661700" cy="47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500" b="1" dirty="0">
                <a:solidFill>
                  <a:srgbClr val="FCC30D"/>
                </a:solidFill>
                <a:latin typeface="Montserrat Light" panose="00000400000000000000" pitchFamily="50" charset="0"/>
              </a:rPr>
              <a:t>3 </a:t>
            </a:r>
            <a:r>
              <a:rPr lang="fi-FI" sz="1500" b="1" dirty="0" err="1">
                <a:solidFill>
                  <a:srgbClr val="FCC30D"/>
                </a:solidFill>
                <a:latin typeface="Montserrat Light" panose="00000400000000000000" pitchFamily="50" charset="0"/>
              </a:rPr>
              <a:t>minutter</a:t>
            </a:r>
            <a:endParaRPr sz="1500" b="1" dirty="0">
              <a:solidFill>
                <a:srgbClr val="FCC30D"/>
              </a:solidFill>
              <a:latin typeface="Montserrat Light" panose="00000400000000000000" pitchFamily="50" charset="0"/>
            </a:endParaRPr>
          </a:p>
        </p:txBody>
      </p:sp>
      <p:sp>
        <p:nvSpPr>
          <p:cNvPr id="2" name="Google Shape;110;p19">
            <a:extLst>
              <a:ext uri="{FF2B5EF4-FFF2-40B4-BE49-F238E27FC236}">
                <a16:creationId xmlns:a16="http://schemas.microsoft.com/office/drawing/2014/main" id="{0FBD6FA4-2AC4-7728-2857-078F909C4A84}"/>
              </a:ext>
            </a:extLst>
          </p:cNvPr>
          <p:cNvSpPr txBox="1"/>
          <p:nvPr/>
        </p:nvSpPr>
        <p:spPr>
          <a:xfrm>
            <a:off x="914877" y="775099"/>
            <a:ext cx="7250927" cy="811539"/>
          </a:xfrm>
          <a:prstGeom prst="rect">
            <a:avLst/>
          </a:prstGeom>
          <a:noFill/>
          <a:ln>
            <a:noFill/>
          </a:ln>
        </p:spPr>
        <p:txBody>
          <a:bodyPr spcFirstLastPara="1" wrap="square" lIns="91425" tIns="91425" rIns="91425" bIns="91425" anchor="t" anchorCtr="0">
            <a:noAutofit/>
          </a:bodyPr>
          <a:lstStyle/>
          <a:p>
            <a:pPr marL="457200" lvl="0" indent="-228600">
              <a:lnSpc>
                <a:spcPct val="115000"/>
              </a:lnSpc>
              <a:buSzPts val="2200"/>
            </a:pPr>
            <a:r>
              <a:rPr lang="nb-NO" b="1" dirty="0">
                <a:highlight>
                  <a:srgbClr val="FFFFFF"/>
                </a:highlight>
                <a:latin typeface="Montserrat"/>
                <a:ea typeface="Montserrat"/>
                <a:cs typeface="Montserrat"/>
                <a:sym typeface="Montserrat"/>
              </a:rPr>
              <a:t>Lytt til andre</a:t>
            </a:r>
            <a:r>
              <a:rPr lang="nb-NO" dirty="0">
                <a:highlight>
                  <a:srgbClr val="FFFFFF"/>
                </a:highlight>
                <a:latin typeface="Montserrat"/>
                <a:ea typeface="Montserrat"/>
                <a:cs typeface="Montserrat"/>
                <a:sym typeface="Montserrat"/>
              </a:rPr>
              <a:t>, </a:t>
            </a:r>
            <a:r>
              <a:rPr lang="nb-NO" b="1" dirty="0">
                <a:highlight>
                  <a:srgbClr val="FFFFFF"/>
                </a:highlight>
                <a:latin typeface="Montserrat"/>
                <a:ea typeface="Montserrat"/>
                <a:cs typeface="Montserrat"/>
                <a:sym typeface="Montserrat"/>
              </a:rPr>
              <a:t>ikke avbryt og hold deg til temaet</a:t>
            </a:r>
            <a:r>
              <a:rPr lang="nb-NO" dirty="0">
                <a:highlight>
                  <a:srgbClr val="FFFFFF"/>
                </a:highlight>
                <a:latin typeface="Montserrat"/>
                <a:ea typeface="Montserrat"/>
                <a:cs typeface="Montserrat"/>
                <a:sym typeface="Montserrat"/>
              </a:rPr>
              <a:t>.</a:t>
            </a:r>
            <a:br>
              <a:rPr lang="nb-NO" dirty="0">
                <a:highlight>
                  <a:srgbClr val="FFFFFF"/>
                </a:highlight>
                <a:latin typeface="Montserrat"/>
                <a:ea typeface="Montserrat"/>
                <a:cs typeface="Montserrat"/>
                <a:sym typeface="Montserrat"/>
              </a:rPr>
            </a:br>
            <a:r>
              <a:rPr lang="nb-NO" i="1" dirty="0">
                <a:highlight>
                  <a:srgbClr val="FFFFFF"/>
                </a:highlight>
                <a:latin typeface="Montserrat"/>
                <a:ea typeface="Montserrat"/>
                <a:cs typeface="Montserrat"/>
                <a:sym typeface="Montserrat"/>
              </a:rPr>
              <a:t>«Alle må ha rett til å uttrykke sine meninger i fred og ro. Det er viktig at vi ikke avbryter hverandre eller hvisker til personen ved siden av oss.»</a:t>
            </a:r>
          </a:p>
        </p:txBody>
      </p:sp>
      <p:sp>
        <p:nvSpPr>
          <p:cNvPr id="4" name="Google Shape;110;p19">
            <a:extLst>
              <a:ext uri="{FF2B5EF4-FFF2-40B4-BE49-F238E27FC236}">
                <a16:creationId xmlns:a16="http://schemas.microsoft.com/office/drawing/2014/main" id="{CE1E9B91-B654-2F54-19B3-98C6DB81BE1B}"/>
              </a:ext>
            </a:extLst>
          </p:cNvPr>
          <p:cNvSpPr txBox="1"/>
          <p:nvPr/>
        </p:nvSpPr>
        <p:spPr>
          <a:xfrm>
            <a:off x="1027246" y="2014483"/>
            <a:ext cx="7728796" cy="811539"/>
          </a:xfrm>
          <a:prstGeom prst="rect">
            <a:avLst/>
          </a:prstGeom>
          <a:noFill/>
          <a:ln>
            <a:noFill/>
          </a:ln>
        </p:spPr>
        <p:txBody>
          <a:bodyPr spcFirstLastPara="1" wrap="square" lIns="91425" tIns="91425" rIns="91425" bIns="91425" anchor="t" anchorCtr="0">
            <a:noAutofit/>
          </a:bodyPr>
          <a:lstStyle/>
          <a:p>
            <a:pPr marL="457200" lvl="0" indent="-228600">
              <a:lnSpc>
                <a:spcPct val="115000"/>
              </a:lnSpc>
              <a:buSzPts val="2200"/>
            </a:pPr>
            <a:r>
              <a:rPr lang="nb-NO" b="1" dirty="0">
                <a:highlight>
                  <a:srgbClr val="FFFFFF"/>
                </a:highlight>
                <a:latin typeface="Montserrat"/>
                <a:ea typeface="Montserrat"/>
                <a:cs typeface="Montserrat"/>
                <a:sym typeface="Montserrat"/>
              </a:rPr>
              <a:t>Delta i det som andre sier og bruk hverdagsspråk.</a:t>
            </a:r>
            <a:endParaRPr lang="fi-FI" b="1" i="1" dirty="0">
              <a:highlight>
                <a:srgbClr val="FFFFFF"/>
              </a:highlight>
              <a:latin typeface="Montserrat"/>
              <a:ea typeface="Montserrat"/>
              <a:cs typeface="Montserrat"/>
              <a:sym typeface="Montserrat"/>
            </a:endParaRPr>
          </a:p>
          <a:p>
            <a:pPr marL="457200" lvl="0" indent="-228600">
              <a:lnSpc>
                <a:spcPct val="115000"/>
              </a:lnSpc>
              <a:buSzPts val="2200"/>
            </a:pPr>
            <a:r>
              <a:rPr lang="sv-SE" i="1" dirty="0">
                <a:latin typeface="Montserrat"/>
                <a:ea typeface="Montserrat"/>
                <a:cs typeface="Montserrat"/>
                <a:sym typeface="Montserrat"/>
              </a:rPr>
              <a:t>«</a:t>
            </a:r>
            <a:r>
              <a:rPr lang="sv-SE" i="1" dirty="0" err="1">
                <a:latin typeface="Montserrat"/>
                <a:ea typeface="Montserrat"/>
                <a:cs typeface="Montserrat"/>
                <a:sym typeface="Montserrat"/>
              </a:rPr>
              <a:t>Formålet</a:t>
            </a:r>
            <a:r>
              <a:rPr lang="sv-SE" i="1" dirty="0">
                <a:latin typeface="Montserrat"/>
                <a:ea typeface="Montserrat"/>
                <a:cs typeface="Montserrat"/>
                <a:sym typeface="Montserrat"/>
              </a:rPr>
              <a:t> med dialogen er at vi skal </a:t>
            </a:r>
            <a:r>
              <a:rPr lang="sv-SE" i="1" dirty="0" err="1">
                <a:latin typeface="Montserrat"/>
                <a:ea typeface="Montserrat"/>
                <a:cs typeface="Montserrat"/>
                <a:sym typeface="Montserrat"/>
              </a:rPr>
              <a:t>prøve</a:t>
            </a:r>
            <a:r>
              <a:rPr lang="sv-SE" i="1" dirty="0">
                <a:latin typeface="Montserrat"/>
                <a:ea typeface="Montserrat"/>
                <a:cs typeface="Montserrat"/>
                <a:sym typeface="Montserrat"/>
              </a:rPr>
              <a:t> å </a:t>
            </a:r>
            <a:r>
              <a:rPr lang="sv-SE" i="1" dirty="0" err="1">
                <a:latin typeface="Montserrat"/>
                <a:ea typeface="Montserrat"/>
                <a:cs typeface="Montserrat"/>
                <a:sym typeface="Montserrat"/>
              </a:rPr>
              <a:t>koble</a:t>
            </a:r>
            <a:r>
              <a:rPr lang="sv-SE" i="1" dirty="0">
                <a:latin typeface="Montserrat"/>
                <a:ea typeface="Montserrat"/>
                <a:cs typeface="Montserrat"/>
                <a:sym typeface="Montserrat"/>
              </a:rPr>
              <a:t> det vi </a:t>
            </a:r>
            <a:r>
              <a:rPr lang="sv-SE" i="1" dirty="0" err="1">
                <a:latin typeface="Montserrat"/>
                <a:ea typeface="Montserrat"/>
                <a:cs typeface="Montserrat"/>
                <a:sym typeface="Montserrat"/>
              </a:rPr>
              <a:t>sier</a:t>
            </a:r>
            <a:r>
              <a:rPr lang="sv-SE" i="1" dirty="0">
                <a:latin typeface="Montserrat"/>
                <a:ea typeface="Montserrat"/>
                <a:cs typeface="Montserrat"/>
                <a:sym typeface="Montserrat"/>
              </a:rPr>
              <a:t> </a:t>
            </a:r>
            <a:r>
              <a:rPr lang="sv-SE" i="1" dirty="0" err="1">
                <a:latin typeface="Montserrat"/>
                <a:ea typeface="Montserrat"/>
                <a:cs typeface="Montserrat"/>
                <a:sym typeface="Montserrat"/>
              </a:rPr>
              <a:t>til</a:t>
            </a:r>
            <a:r>
              <a:rPr lang="sv-SE" i="1" dirty="0">
                <a:latin typeface="Montserrat"/>
                <a:ea typeface="Montserrat"/>
                <a:cs typeface="Montserrat"/>
                <a:sym typeface="Montserrat"/>
              </a:rPr>
              <a:t> det andre har </a:t>
            </a:r>
            <a:r>
              <a:rPr lang="sv-SE" i="1" dirty="0" err="1">
                <a:latin typeface="Montserrat"/>
                <a:ea typeface="Montserrat"/>
                <a:cs typeface="Montserrat"/>
                <a:sym typeface="Montserrat"/>
              </a:rPr>
              <a:t>tatt</a:t>
            </a:r>
            <a:r>
              <a:rPr lang="sv-SE" i="1" dirty="0">
                <a:latin typeface="Montserrat"/>
                <a:ea typeface="Montserrat"/>
                <a:cs typeface="Montserrat"/>
                <a:sym typeface="Montserrat"/>
              </a:rPr>
              <a:t> opp i diskusjonen. Vi skal </a:t>
            </a:r>
            <a:r>
              <a:rPr lang="sv-SE" i="1" dirty="0" err="1">
                <a:latin typeface="Montserrat"/>
                <a:ea typeface="Montserrat"/>
                <a:cs typeface="Montserrat"/>
                <a:sym typeface="Montserrat"/>
              </a:rPr>
              <a:t>forsøke</a:t>
            </a:r>
            <a:r>
              <a:rPr lang="sv-SE" i="1" dirty="0">
                <a:latin typeface="Montserrat"/>
                <a:ea typeface="Montserrat"/>
                <a:cs typeface="Montserrat"/>
                <a:sym typeface="Montserrat"/>
              </a:rPr>
              <a:t> å </a:t>
            </a:r>
            <a:r>
              <a:rPr lang="sv-SE" i="1" dirty="0" err="1">
                <a:latin typeface="Montserrat"/>
                <a:ea typeface="Montserrat"/>
                <a:cs typeface="Montserrat"/>
                <a:sym typeface="Montserrat"/>
              </a:rPr>
              <a:t>bruke</a:t>
            </a:r>
            <a:r>
              <a:rPr lang="sv-SE" i="1" dirty="0">
                <a:latin typeface="Montserrat"/>
                <a:ea typeface="Montserrat"/>
                <a:cs typeface="Montserrat"/>
                <a:sym typeface="Montserrat"/>
              </a:rPr>
              <a:t> </a:t>
            </a:r>
            <a:r>
              <a:rPr lang="sv-SE" i="1" dirty="0" err="1">
                <a:latin typeface="Montserrat"/>
                <a:ea typeface="Montserrat"/>
                <a:cs typeface="Montserrat"/>
                <a:sym typeface="Montserrat"/>
              </a:rPr>
              <a:t>hverdagsspråk</a:t>
            </a:r>
            <a:r>
              <a:rPr lang="sv-SE" i="1" dirty="0">
                <a:latin typeface="Montserrat"/>
                <a:ea typeface="Montserrat"/>
                <a:cs typeface="Montserrat"/>
                <a:sym typeface="Montserrat"/>
              </a:rPr>
              <a:t> </a:t>
            </a:r>
            <a:r>
              <a:rPr lang="sv-SE" i="1" dirty="0" err="1">
                <a:latin typeface="Montserrat"/>
                <a:ea typeface="Montserrat"/>
                <a:cs typeface="Montserrat"/>
                <a:sym typeface="Montserrat"/>
              </a:rPr>
              <a:t>og</a:t>
            </a:r>
            <a:r>
              <a:rPr lang="sv-SE" i="1" dirty="0">
                <a:latin typeface="Montserrat"/>
                <a:ea typeface="Montserrat"/>
                <a:cs typeface="Montserrat"/>
                <a:sym typeface="Montserrat"/>
              </a:rPr>
              <a:t> </a:t>
            </a:r>
            <a:r>
              <a:rPr lang="sv-SE" i="1" dirty="0" err="1">
                <a:latin typeface="Montserrat"/>
                <a:ea typeface="Montserrat"/>
                <a:cs typeface="Montserrat"/>
                <a:sym typeface="Montserrat"/>
              </a:rPr>
              <a:t>unngå</a:t>
            </a:r>
            <a:r>
              <a:rPr lang="sv-SE" i="1" dirty="0">
                <a:latin typeface="Montserrat"/>
                <a:ea typeface="Montserrat"/>
                <a:cs typeface="Montserrat"/>
                <a:sym typeface="Montserrat"/>
              </a:rPr>
              <a:t> </a:t>
            </a:r>
            <a:r>
              <a:rPr lang="sv-SE" i="1" dirty="0" err="1">
                <a:latin typeface="Montserrat"/>
                <a:ea typeface="Montserrat"/>
                <a:cs typeface="Montserrat"/>
                <a:sym typeface="Montserrat"/>
              </a:rPr>
              <a:t>spesialterminologi</a:t>
            </a:r>
            <a:r>
              <a:rPr lang="sv-SE" i="1" dirty="0">
                <a:latin typeface="Montserrat"/>
                <a:ea typeface="Montserrat"/>
                <a:cs typeface="Montserrat"/>
                <a:sym typeface="Montserrat"/>
              </a:rPr>
              <a:t>.»</a:t>
            </a:r>
          </a:p>
        </p:txBody>
      </p:sp>
      <p:sp>
        <p:nvSpPr>
          <p:cNvPr id="5" name="Google Shape;110;p19">
            <a:extLst>
              <a:ext uri="{FF2B5EF4-FFF2-40B4-BE49-F238E27FC236}">
                <a16:creationId xmlns:a16="http://schemas.microsoft.com/office/drawing/2014/main" id="{0C26CA61-B5E7-09A6-96EF-7EBB9D409E19}"/>
              </a:ext>
            </a:extLst>
          </p:cNvPr>
          <p:cNvSpPr txBox="1"/>
          <p:nvPr/>
        </p:nvSpPr>
        <p:spPr>
          <a:xfrm>
            <a:off x="1027246" y="3199050"/>
            <a:ext cx="7728796" cy="811539"/>
          </a:xfrm>
          <a:prstGeom prst="rect">
            <a:avLst/>
          </a:prstGeom>
          <a:noFill/>
          <a:ln>
            <a:noFill/>
          </a:ln>
        </p:spPr>
        <p:txBody>
          <a:bodyPr spcFirstLastPara="1" wrap="square" lIns="91425" tIns="91425" rIns="91425" bIns="91425" anchor="t" anchorCtr="0">
            <a:noAutofit/>
          </a:bodyPr>
          <a:lstStyle/>
          <a:p>
            <a:pPr marL="457200" lvl="0" indent="-228600">
              <a:lnSpc>
                <a:spcPct val="115000"/>
              </a:lnSpc>
              <a:buSzPts val="2200"/>
            </a:pPr>
            <a:r>
              <a:rPr lang="nb-NO" b="1" dirty="0">
                <a:highlight>
                  <a:srgbClr val="FFFFFF"/>
                </a:highlight>
                <a:latin typeface="Montserrat"/>
                <a:ea typeface="Montserrat"/>
                <a:cs typeface="Montserrat"/>
                <a:sym typeface="Montserrat"/>
              </a:rPr>
              <a:t>Fortell</a:t>
            </a:r>
            <a:r>
              <a:rPr lang="nb-NO" dirty="0">
                <a:highlight>
                  <a:srgbClr val="FFFFFF"/>
                </a:highlight>
                <a:latin typeface="Montserrat"/>
                <a:ea typeface="Montserrat"/>
                <a:cs typeface="Montserrat"/>
                <a:sym typeface="Montserrat"/>
              </a:rPr>
              <a:t> </a:t>
            </a:r>
            <a:r>
              <a:rPr lang="nb-NO" b="1" dirty="0">
                <a:highlight>
                  <a:srgbClr val="FFFFFF"/>
                </a:highlight>
                <a:latin typeface="Montserrat"/>
                <a:ea typeface="Montserrat"/>
                <a:cs typeface="Montserrat"/>
                <a:sym typeface="Montserrat"/>
              </a:rPr>
              <a:t>om dine egne erfaringer.</a:t>
            </a:r>
            <a:br>
              <a:rPr lang="nb-NO" dirty="0">
                <a:highlight>
                  <a:srgbClr val="FFFFFF"/>
                </a:highlight>
                <a:latin typeface="Montserrat"/>
                <a:ea typeface="Montserrat"/>
                <a:cs typeface="Montserrat"/>
                <a:sym typeface="Montserrat"/>
              </a:rPr>
            </a:br>
            <a:r>
              <a:rPr lang="nb-NO" i="1" dirty="0">
                <a:highlight>
                  <a:srgbClr val="FFFFFF"/>
                </a:highlight>
                <a:latin typeface="Montserrat"/>
                <a:ea typeface="Montserrat"/>
                <a:cs typeface="Montserrat"/>
                <a:sym typeface="Montserrat"/>
              </a:rPr>
              <a:t>«For å bedre forstå emnet vi diskuterer og hverandre, er det bra å snakke om våre egne erfaringer. Dette betyr at vi forteller for de andre hvilke faktorer, hendelser og situasjoner som har påvirket våre egne oppfatninger.»</a:t>
            </a:r>
          </a:p>
        </p:txBody>
      </p:sp>
      <p:pic>
        <p:nvPicPr>
          <p:cNvPr id="7" name="Google Shape;170;g3501960729b_0_74" title="Skærmbillede 2025-04-25 kl. 14.25.42.png">
            <a:extLst>
              <a:ext uri="{FF2B5EF4-FFF2-40B4-BE49-F238E27FC236}">
                <a16:creationId xmlns:a16="http://schemas.microsoft.com/office/drawing/2014/main" id="{77F8FC71-5C21-B220-0ABA-37C23F97EC75}"/>
              </a:ext>
            </a:extLst>
          </p:cNvPr>
          <p:cNvPicPr preferRelativeResize="0"/>
          <p:nvPr/>
        </p:nvPicPr>
        <p:blipFill>
          <a:blip r:embed="rId4">
            <a:alphaModFix/>
          </a:blip>
          <a:stretch>
            <a:fillRect/>
          </a:stretch>
        </p:blipFill>
        <p:spPr>
          <a:xfrm>
            <a:off x="505770" y="868747"/>
            <a:ext cx="447458" cy="441427"/>
          </a:xfrm>
          <a:prstGeom prst="rect">
            <a:avLst/>
          </a:prstGeom>
          <a:noFill/>
          <a:ln>
            <a:noFill/>
          </a:ln>
        </p:spPr>
      </p:pic>
      <p:pic>
        <p:nvPicPr>
          <p:cNvPr id="8" name="Google Shape;180;g3501960729b_0_34" title="Skærmbillede 2025-04-25 kl. 14.26.13.png">
            <a:extLst>
              <a:ext uri="{FF2B5EF4-FFF2-40B4-BE49-F238E27FC236}">
                <a16:creationId xmlns:a16="http://schemas.microsoft.com/office/drawing/2014/main" id="{A568DFD3-F5A1-2C50-376F-CD71CD6317AF}"/>
              </a:ext>
            </a:extLst>
          </p:cNvPr>
          <p:cNvPicPr preferRelativeResize="0"/>
          <p:nvPr/>
        </p:nvPicPr>
        <p:blipFill>
          <a:blip r:embed="rId5">
            <a:alphaModFix/>
          </a:blip>
          <a:stretch>
            <a:fillRect/>
          </a:stretch>
        </p:blipFill>
        <p:spPr>
          <a:xfrm>
            <a:off x="481840" y="2106990"/>
            <a:ext cx="495317" cy="464760"/>
          </a:xfrm>
          <a:prstGeom prst="rect">
            <a:avLst/>
          </a:prstGeom>
          <a:noFill/>
          <a:ln>
            <a:noFill/>
          </a:ln>
        </p:spPr>
      </p:pic>
      <p:pic>
        <p:nvPicPr>
          <p:cNvPr id="9" name="Google Shape;190;g3501960729b_0_42" title="Skærmbillede 2025-04-25 kl. 14.27.27.png">
            <a:extLst>
              <a:ext uri="{FF2B5EF4-FFF2-40B4-BE49-F238E27FC236}">
                <a16:creationId xmlns:a16="http://schemas.microsoft.com/office/drawing/2014/main" id="{E9259DFA-17BA-24F3-2DC1-0D310F37218F}"/>
              </a:ext>
            </a:extLst>
          </p:cNvPr>
          <p:cNvPicPr preferRelativeResize="0"/>
          <p:nvPr/>
        </p:nvPicPr>
        <p:blipFill>
          <a:blip r:embed="rId6">
            <a:alphaModFix/>
          </a:blip>
          <a:stretch>
            <a:fillRect/>
          </a:stretch>
        </p:blipFill>
        <p:spPr>
          <a:xfrm>
            <a:off x="487189" y="3295253"/>
            <a:ext cx="484622" cy="43954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126" name="Google Shape;126;p21"/>
          <p:cNvPicPr preferRelativeResize="0"/>
          <p:nvPr/>
        </p:nvPicPr>
        <p:blipFill>
          <a:blip r:embed="rId3">
            <a:alphaModFix/>
          </a:blip>
          <a:stretch>
            <a:fillRect/>
          </a:stretch>
        </p:blipFill>
        <p:spPr>
          <a:xfrm>
            <a:off x="0" y="0"/>
            <a:ext cx="9144000" cy="5143500"/>
          </a:xfrm>
          <a:prstGeom prst="rect">
            <a:avLst/>
          </a:prstGeom>
          <a:noFill/>
          <a:ln>
            <a:noFill/>
          </a:ln>
        </p:spPr>
      </p:pic>
      <p:sp>
        <p:nvSpPr>
          <p:cNvPr id="127" name="Google Shape;127;p21"/>
          <p:cNvSpPr txBox="1"/>
          <p:nvPr/>
        </p:nvSpPr>
        <p:spPr>
          <a:xfrm>
            <a:off x="471075" y="1134113"/>
            <a:ext cx="8431500" cy="3631733"/>
          </a:xfrm>
          <a:prstGeom prst="rect">
            <a:avLst/>
          </a:prstGeom>
          <a:noFill/>
          <a:ln>
            <a:noFill/>
          </a:ln>
        </p:spPr>
        <p:txBody>
          <a:bodyPr spcFirstLastPara="1" wrap="square" lIns="91425" tIns="91425" rIns="91425" bIns="91425" anchor="t" anchorCtr="0">
            <a:spAutoFit/>
          </a:bodyPr>
          <a:lstStyle/>
          <a:p>
            <a:r>
              <a:rPr lang="nb-NO" dirty="0">
                <a:latin typeface="Montserrat Light" panose="00000400000000000000" pitchFamily="2" charset="0"/>
              </a:rPr>
              <a:t>I en verden der vi ofte forbruker mer enn planeten kan håndtere, og der mange fortsatt lever uten tilgang til grunnleggende ressurser, er det viktigere enn noensinne å tenke på valgene våre. Gandhi minner oss om at jorden har nok til alles behov, men ikke til alles grådighet. Mor Teresa uttrykker sin frustrasjon over sløseriet vi kan unngå. Anne Lappé fremhever hvordan pengene våre kan påvirke verden vi skaper. Og motedesignerne Gianni Versace og Vivienne Westwood inspirerer oss til å handle med omhu og tenke langsiktig.</a:t>
            </a:r>
          </a:p>
          <a:p>
            <a:endParaRPr lang="sv-SE" dirty="0">
              <a:latin typeface="Montserrat Light" panose="00000400000000000000" pitchFamily="2" charset="0"/>
            </a:endParaRPr>
          </a:p>
          <a:p>
            <a:r>
              <a:rPr lang="nb-NO" dirty="0">
                <a:latin typeface="Montserrat Light" panose="00000400000000000000" pitchFamily="2" charset="0"/>
              </a:rPr>
              <a:t>Disse tankene går hånd i hånd med FNs mål for bærekraftig utvikling. Mål 12 handler om ansvarlig forbruk og produksjon – å redusere avfall, gjenbruke ressurser og beskytte miljøet. Mål 3 om god helse og livskvalitet minner oss om vekten av å skape en verden der alle kan leve sunne liv, fri for konsekvensene av ikke-bærekraftige systemer. Ved å reflektere over valgene våre kan vi bidra til en bedre og mer rettferdig fremtid for både mennesker og for planeten.</a:t>
            </a:r>
          </a:p>
          <a:p>
            <a:endParaRPr lang="sv-SE" dirty="0">
              <a:latin typeface="Montserrat Light" panose="00000400000000000000" pitchFamily="2" charset="0"/>
            </a:endParaRPr>
          </a:p>
          <a:p>
            <a:r>
              <a:rPr lang="fi-FI" b="1" dirty="0" err="1">
                <a:latin typeface="Montserrat Light" panose="00000400000000000000" pitchFamily="2" charset="0"/>
              </a:rPr>
              <a:t>Diskuter</a:t>
            </a:r>
            <a:r>
              <a:rPr lang="fi-FI" b="1" dirty="0">
                <a:latin typeface="Montserrat Light" panose="00000400000000000000" pitchFamily="2" charset="0"/>
              </a:rPr>
              <a:t> </a:t>
            </a:r>
            <a:r>
              <a:rPr lang="fi-FI" b="1" dirty="0" err="1">
                <a:latin typeface="Montserrat Light" panose="00000400000000000000" pitchFamily="2" charset="0"/>
              </a:rPr>
              <a:t>nå</a:t>
            </a:r>
            <a:r>
              <a:rPr lang="fi-FI" b="1" dirty="0">
                <a:latin typeface="Montserrat Light" panose="00000400000000000000" pitchFamily="2" charset="0"/>
              </a:rPr>
              <a:t> i 5 </a:t>
            </a:r>
            <a:r>
              <a:rPr lang="fi-FI" b="1" dirty="0" err="1">
                <a:latin typeface="Montserrat Light" panose="00000400000000000000" pitchFamily="2" charset="0"/>
              </a:rPr>
              <a:t>minutter</a:t>
            </a:r>
            <a:r>
              <a:rPr lang="fi-FI" b="1" dirty="0">
                <a:latin typeface="Montserrat Light" panose="00000400000000000000" pitchFamily="2" charset="0"/>
              </a:rPr>
              <a:t> </a:t>
            </a:r>
            <a:r>
              <a:rPr lang="fi-FI" b="1" dirty="0" err="1">
                <a:latin typeface="Montserrat Light" panose="00000400000000000000" pitchFamily="2" charset="0"/>
              </a:rPr>
              <a:t>med</a:t>
            </a:r>
            <a:r>
              <a:rPr lang="fi-FI" b="1" dirty="0">
                <a:latin typeface="Montserrat Light" panose="00000400000000000000" pitchFamily="2" charset="0"/>
              </a:rPr>
              <a:t> </a:t>
            </a:r>
            <a:r>
              <a:rPr lang="fi-FI" b="1" dirty="0" err="1">
                <a:latin typeface="Montserrat Light" panose="00000400000000000000" pitchFamily="2" charset="0"/>
              </a:rPr>
              <a:t>partneren</a:t>
            </a:r>
            <a:r>
              <a:rPr lang="fi-FI" b="1" dirty="0">
                <a:latin typeface="Montserrat Light" panose="00000400000000000000" pitchFamily="2" charset="0"/>
              </a:rPr>
              <a:t> </a:t>
            </a:r>
            <a:r>
              <a:rPr lang="fi-FI" b="1" dirty="0" err="1">
                <a:latin typeface="Montserrat Light" panose="00000400000000000000" pitchFamily="2" charset="0"/>
              </a:rPr>
              <a:t>din</a:t>
            </a:r>
            <a:r>
              <a:rPr lang="fi-FI" b="1" dirty="0">
                <a:latin typeface="Montserrat Light" panose="00000400000000000000" pitchFamily="2" charset="0"/>
              </a:rPr>
              <a:t> </a:t>
            </a:r>
            <a:r>
              <a:rPr lang="fi-FI" b="1" dirty="0" err="1">
                <a:latin typeface="Montserrat Light" panose="00000400000000000000" pitchFamily="2" charset="0"/>
              </a:rPr>
              <a:t>hvordan</a:t>
            </a:r>
            <a:r>
              <a:rPr lang="fi-FI" b="1" dirty="0">
                <a:latin typeface="Montserrat Light" panose="00000400000000000000" pitchFamily="2" charset="0"/>
              </a:rPr>
              <a:t> du </a:t>
            </a:r>
            <a:r>
              <a:rPr lang="fi-FI" b="1" dirty="0" err="1">
                <a:latin typeface="Montserrat Light" panose="00000400000000000000" pitchFamily="2" charset="0"/>
              </a:rPr>
              <a:t>forstår</a:t>
            </a:r>
            <a:r>
              <a:rPr lang="fi-FI" b="1" dirty="0">
                <a:latin typeface="Montserrat Light" panose="00000400000000000000" pitchFamily="2" charset="0"/>
              </a:rPr>
              <a:t> </a:t>
            </a:r>
            <a:r>
              <a:rPr lang="fi-FI" b="1" dirty="0" err="1">
                <a:latin typeface="Montserrat Light" panose="00000400000000000000" pitchFamily="2" charset="0"/>
              </a:rPr>
              <a:t>teksten</a:t>
            </a:r>
            <a:r>
              <a:rPr lang="fi-FI" b="1" dirty="0">
                <a:latin typeface="Montserrat Light" panose="00000400000000000000" pitchFamily="2" charset="0"/>
              </a:rPr>
              <a:t> </a:t>
            </a:r>
            <a:r>
              <a:rPr lang="fi-FI" b="1" dirty="0" err="1">
                <a:latin typeface="Montserrat Light" panose="00000400000000000000" pitchFamily="2" charset="0"/>
              </a:rPr>
              <a:t>og</a:t>
            </a:r>
            <a:r>
              <a:rPr lang="fi-FI" b="1" dirty="0">
                <a:latin typeface="Montserrat Light" panose="00000400000000000000" pitchFamily="2" charset="0"/>
              </a:rPr>
              <a:t> </a:t>
            </a:r>
            <a:r>
              <a:rPr lang="fi-FI" b="1" dirty="0" err="1">
                <a:latin typeface="Montserrat Light" panose="00000400000000000000" pitchFamily="2" charset="0"/>
              </a:rPr>
              <a:t>hvordan</a:t>
            </a:r>
            <a:r>
              <a:rPr lang="fi-FI" b="1" dirty="0">
                <a:latin typeface="Montserrat Light" panose="00000400000000000000" pitchFamily="2" charset="0"/>
              </a:rPr>
              <a:t> </a:t>
            </a:r>
            <a:r>
              <a:rPr lang="fi-FI" b="1" dirty="0" err="1">
                <a:latin typeface="Montserrat Light" panose="00000400000000000000" pitchFamily="2" charset="0"/>
              </a:rPr>
              <a:t>den</a:t>
            </a:r>
            <a:r>
              <a:rPr lang="fi-FI" b="1" dirty="0">
                <a:latin typeface="Montserrat Light" panose="00000400000000000000" pitchFamily="2" charset="0"/>
              </a:rPr>
              <a:t> </a:t>
            </a:r>
            <a:r>
              <a:rPr lang="fi-FI" b="1" dirty="0" err="1">
                <a:latin typeface="Montserrat Light" panose="00000400000000000000" pitchFamily="2" charset="0"/>
              </a:rPr>
              <a:t>kan</a:t>
            </a:r>
            <a:r>
              <a:rPr lang="fi-FI" b="1" dirty="0">
                <a:latin typeface="Montserrat Light" panose="00000400000000000000" pitchFamily="2" charset="0"/>
              </a:rPr>
              <a:t> </a:t>
            </a:r>
            <a:r>
              <a:rPr lang="fi-FI" b="1" dirty="0" err="1">
                <a:latin typeface="Montserrat Light" panose="00000400000000000000" pitchFamily="2" charset="0"/>
              </a:rPr>
              <a:t>kobles</a:t>
            </a:r>
            <a:r>
              <a:rPr lang="fi-FI" b="1" dirty="0">
                <a:latin typeface="Montserrat Light" panose="00000400000000000000" pitchFamily="2" charset="0"/>
              </a:rPr>
              <a:t> </a:t>
            </a:r>
            <a:r>
              <a:rPr lang="fi-FI" b="1" dirty="0" err="1">
                <a:latin typeface="Montserrat Light" panose="00000400000000000000" pitchFamily="2" charset="0"/>
              </a:rPr>
              <a:t>til</a:t>
            </a:r>
            <a:r>
              <a:rPr lang="fi-FI" b="1" dirty="0">
                <a:latin typeface="Montserrat Light" panose="00000400000000000000" pitchFamily="2" charset="0"/>
              </a:rPr>
              <a:t> </a:t>
            </a:r>
            <a:r>
              <a:rPr lang="fi-FI" b="1" dirty="0" err="1">
                <a:latin typeface="Montserrat Light" panose="00000400000000000000" pitchFamily="2" charset="0"/>
              </a:rPr>
              <a:t>din</a:t>
            </a:r>
            <a:r>
              <a:rPr lang="fi-FI" b="1" dirty="0">
                <a:latin typeface="Montserrat Light" panose="00000400000000000000" pitchFamily="2" charset="0"/>
              </a:rPr>
              <a:t> </a:t>
            </a:r>
            <a:r>
              <a:rPr lang="fi-FI" b="1" dirty="0" err="1">
                <a:latin typeface="Montserrat Light" panose="00000400000000000000" pitchFamily="2" charset="0"/>
              </a:rPr>
              <a:t>hverdag</a:t>
            </a:r>
            <a:r>
              <a:rPr lang="fi-FI" b="1" dirty="0">
                <a:latin typeface="Montserrat Light" panose="00000400000000000000" pitchFamily="2" charset="0"/>
              </a:rPr>
              <a:t>.</a:t>
            </a:r>
          </a:p>
        </p:txBody>
      </p:sp>
      <p:sp>
        <p:nvSpPr>
          <p:cNvPr id="128" name="Google Shape;128;p21"/>
          <p:cNvSpPr txBox="1"/>
          <p:nvPr/>
        </p:nvSpPr>
        <p:spPr>
          <a:xfrm>
            <a:off x="7670025" y="240525"/>
            <a:ext cx="1232550" cy="36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FCC30D"/>
                </a:solidFill>
              </a:rPr>
              <a:t>2.</a:t>
            </a:r>
            <a:r>
              <a:rPr lang="fi-FI" sz="1800" dirty="0" err="1">
                <a:solidFill>
                  <a:srgbClr val="FCC30D"/>
                </a:solidFill>
                <a:latin typeface="Montserrat Light" panose="00000400000000000000" pitchFamily="50" charset="0"/>
              </a:rPr>
              <a:t>leksjon</a:t>
            </a:r>
            <a:endParaRPr sz="1800" dirty="0">
              <a:solidFill>
                <a:srgbClr val="FCC30D"/>
              </a:solidFill>
              <a:latin typeface="Montserrat Light" panose="00000400000000000000" pitchFamily="50" charset="0"/>
            </a:endParaRPr>
          </a:p>
        </p:txBody>
      </p:sp>
      <p:sp>
        <p:nvSpPr>
          <p:cNvPr id="2" name="Google Shape;111;p19">
            <a:extLst>
              <a:ext uri="{FF2B5EF4-FFF2-40B4-BE49-F238E27FC236}">
                <a16:creationId xmlns:a16="http://schemas.microsoft.com/office/drawing/2014/main" id="{A54F1D82-987B-AB5C-4787-336F3357AF66}"/>
              </a:ext>
            </a:extLst>
          </p:cNvPr>
          <p:cNvSpPr txBox="1"/>
          <p:nvPr/>
        </p:nvSpPr>
        <p:spPr>
          <a:xfrm>
            <a:off x="450294" y="240525"/>
            <a:ext cx="6769437" cy="672900"/>
          </a:xfrm>
          <a:prstGeom prst="rect">
            <a:avLst/>
          </a:prstGeom>
          <a:noFill/>
          <a:ln>
            <a:noFill/>
          </a:ln>
        </p:spPr>
        <p:txBody>
          <a:bodyPr spcFirstLastPara="1" wrap="square" lIns="91425" tIns="91425" rIns="91425" bIns="91425" anchor="t" anchorCtr="0">
            <a:noAutofit/>
          </a:bodyPr>
          <a:lstStyle/>
          <a:p>
            <a:pPr lvl="0">
              <a:lnSpc>
                <a:spcPct val="115000"/>
              </a:lnSpc>
              <a:spcBef>
                <a:spcPts val="1200"/>
              </a:spcBef>
              <a:buClr>
                <a:schemeClr val="dk1"/>
              </a:buClr>
              <a:buSzPts val="1100"/>
            </a:pPr>
            <a:r>
              <a:rPr lang="fi-FI" sz="3200" b="1" dirty="0" err="1">
                <a:solidFill>
                  <a:schemeClr val="tx1"/>
                </a:solidFill>
                <a:latin typeface="Bebas Neue" panose="020B0606020202050201" pitchFamily="34" charset="0"/>
              </a:rPr>
              <a:t>Introduksjon</a:t>
            </a:r>
            <a:r>
              <a:rPr lang="fi-FI" sz="3200" b="1" dirty="0">
                <a:solidFill>
                  <a:schemeClr val="tx1"/>
                </a:solidFill>
                <a:latin typeface="Bebas Neue" panose="020B0606020202050201" pitchFamily="34" charset="0"/>
              </a:rPr>
              <a:t> </a:t>
            </a:r>
            <a:r>
              <a:rPr lang="fi-FI" sz="3200" b="1" dirty="0" err="1">
                <a:solidFill>
                  <a:schemeClr val="tx1"/>
                </a:solidFill>
                <a:latin typeface="Bebas Neue" panose="020B0606020202050201" pitchFamily="34" charset="0"/>
              </a:rPr>
              <a:t>til</a:t>
            </a:r>
            <a:r>
              <a:rPr lang="fi-FI" sz="3200" b="1" dirty="0">
                <a:solidFill>
                  <a:schemeClr val="tx1"/>
                </a:solidFill>
                <a:latin typeface="Bebas Neue" panose="020B0606020202050201" pitchFamily="34" charset="0"/>
              </a:rPr>
              <a:t> </a:t>
            </a:r>
            <a:r>
              <a:rPr lang="fi-FI" sz="3200" b="1" dirty="0" err="1">
                <a:solidFill>
                  <a:schemeClr val="tx1"/>
                </a:solidFill>
                <a:latin typeface="Bebas Neue" panose="020B0606020202050201" pitchFamily="34" charset="0"/>
              </a:rPr>
              <a:t>dialogpause-samtalen</a:t>
            </a:r>
            <a:endParaRPr lang="fi-FI" sz="3200" b="1" dirty="0">
              <a:solidFill>
                <a:schemeClr val="tx1"/>
              </a:solidFill>
              <a:latin typeface="Bebas Neue" panose="020B0606020202050201"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p22"/>
          <p:cNvPicPr preferRelativeResize="0"/>
          <p:nvPr/>
        </p:nvPicPr>
        <p:blipFill>
          <a:blip r:embed="rId3">
            <a:alphaModFix/>
          </a:blip>
          <a:stretch>
            <a:fillRect/>
          </a:stretch>
        </p:blipFill>
        <p:spPr>
          <a:xfrm>
            <a:off x="0" y="-114300"/>
            <a:ext cx="9144000" cy="5257800"/>
          </a:xfrm>
          <a:prstGeom prst="rect">
            <a:avLst/>
          </a:prstGeom>
          <a:noFill/>
          <a:ln>
            <a:noFill/>
          </a:ln>
        </p:spPr>
      </p:pic>
      <p:sp>
        <p:nvSpPr>
          <p:cNvPr id="134" name="Google Shape;134;p22"/>
          <p:cNvSpPr txBox="1"/>
          <p:nvPr/>
        </p:nvSpPr>
        <p:spPr>
          <a:xfrm>
            <a:off x="617742" y="1083200"/>
            <a:ext cx="7776900" cy="4265753"/>
          </a:xfrm>
          <a:prstGeom prst="rect">
            <a:avLst/>
          </a:prstGeom>
          <a:noFill/>
          <a:ln>
            <a:noFill/>
          </a:ln>
        </p:spPr>
        <p:txBody>
          <a:bodyPr spcFirstLastPara="1" wrap="square" lIns="91425" tIns="91425" rIns="91425" bIns="91425" anchor="t" anchorCtr="0">
            <a:spAutoFit/>
          </a:bodyPr>
          <a:lstStyle/>
          <a:p>
            <a:pPr>
              <a:lnSpc>
                <a:spcPct val="115000"/>
              </a:lnSpc>
              <a:spcBef>
                <a:spcPts val="1200"/>
              </a:spcBef>
              <a:buClr>
                <a:schemeClr val="dk1"/>
              </a:buClr>
              <a:buSzPts val="1100"/>
            </a:pPr>
            <a:r>
              <a:rPr lang="fi-FI" dirty="0">
                <a:latin typeface="Montserrat Light" panose="00000400000000000000" pitchFamily="2" charset="0"/>
              </a:rPr>
              <a:t>«</a:t>
            </a:r>
            <a:r>
              <a:rPr lang="nb-NO" dirty="0">
                <a:latin typeface="Montserrat Light" panose="00000400000000000000" pitchFamily="2" charset="0"/>
              </a:rPr>
              <a:t>Jorden gir nok til å tilfredsstille alle menneskers behov, men ikke alle menneskers grådighet.</a:t>
            </a:r>
            <a:r>
              <a:rPr lang="fi-FI" dirty="0">
                <a:latin typeface="Montserrat Light" panose="00000400000000000000" pitchFamily="2" charset="0"/>
              </a:rPr>
              <a:t>» </a:t>
            </a:r>
            <a:r>
              <a:rPr lang="sv-SE" sz="1200" i="1" dirty="0">
                <a:solidFill>
                  <a:schemeClr val="dk1"/>
                </a:solidFill>
                <a:latin typeface="Montserrat Light" panose="00000400000000000000" pitchFamily="2" charset="0"/>
              </a:rPr>
              <a:t> </a:t>
            </a:r>
            <a:r>
              <a:rPr lang="da" sz="1200" dirty="0">
                <a:solidFill>
                  <a:schemeClr val="dk1"/>
                </a:solidFill>
                <a:latin typeface="Montserrat Light" panose="00000400000000000000" pitchFamily="2" charset="0"/>
              </a:rPr>
              <a:t>– Mahatma Gandhi</a:t>
            </a:r>
            <a:endParaRPr sz="1200" dirty="0">
              <a:solidFill>
                <a:schemeClr val="dk1"/>
              </a:solidFill>
              <a:latin typeface="Montserrat Light" panose="00000400000000000000" pitchFamily="2" charset="0"/>
            </a:endParaRPr>
          </a:p>
          <a:p>
            <a:pPr>
              <a:lnSpc>
                <a:spcPct val="115000"/>
              </a:lnSpc>
              <a:spcBef>
                <a:spcPts val="1200"/>
              </a:spcBef>
              <a:buClr>
                <a:schemeClr val="dk1"/>
              </a:buClr>
              <a:buSzPts val="1100"/>
            </a:pPr>
            <a:r>
              <a:rPr lang="fi-FI" dirty="0">
                <a:latin typeface="Montserrat Light" panose="00000400000000000000" pitchFamily="2" charset="0"/>
              </a:rPr>
              <a:t>«</a:t>
            </a:r>
            <a:r>
              <a:rPr lang="nb-NO" dirty="0">
                <a:latin typeface="Montserrat Light" panose="00000400000000000000" pitchFamily="2" charset="0"/>
              </a:rPr>
              <a:t>Jeg blir bare sint når jeg ser avfall. Når jeg ser folk kaste ting som vi kunne brukt.</a:t>
            </a:r>
            <a:r>
              <a:rPr lang="fi-FI" dirty="0">
                <a:latin typeface="Montserrat Light" panose="00000400000000000000" pitchFamily="2" charset="0"/>
              </a:rPr>
              <a:t>»</a:t>
            </a:r>
            <a:r>
              <a:rPr lang="da" sz="1200" dirty="0">
                <a:solidFill>
                  <a:schemeClr val="dk1"/>
                </a:solidFill>
                <a:latin typeface="Montserrat Light" panose="00000400000000000000" pitchFamily="2" charset="0"/>
              </a:rPr>
              <a:t>– Mor Teresa</a:t>
            </a:r>
            <a:endParaRPr sz="1200" dirty="0">
              <a:solidFill>
                <a:schemeClr val="dk1"/>
              </a:solidFill>
              <a:latin typeface="Montserrat Light" panose="00000400000000000000" pitchFamily="2" charset="0"/>
            </a:endParaRPr>
          </a:p>
          <a:p>
            <a:pPr>
              <a:lnSpc>
                <a:spcPct val="115000"/>
              </a:lnSpc>
              <a:spcBef>
                <a:spcPts val="1200"/>
              </a:spcBef>
              <a:buClr>
                <a:schemeClr val="dk1"/>
              </a:buClr>
              <a:buSzPts val="1100"/>
            </a:pPr>
            <a:r>
              <a:rPr lang="fi-FI" dirty="0">
                <a:latin typeface="Montserrat Light" panose="00000400000000000000" pitchFamily="2" charset="0"/>
              </a:rPr>
              <a:t>«</a:t>
            </a:r>
            <a:r>
              <a:rPr lang="nb-NO" dirty="0">
                <a:latin typeface="Montserrat Light" panose="00000400000000000000" pitchFamily="2" charset="0"/>
              </a:rPr>
              <a:t>Hver gang du bruker penger stemmer du på den verden du vil ha.</a:t>
            </a:r>
            <a:r>
              <a:rPr lang="fi-FI" dirty="0">
                <a:latin typeface="Montserrat Light" panose="00000400000000000000" pitchFamily="2" charset="0"/>
              </a:rPr>
              <a:t>» </a:t>
            </a:r>
            <a:r>
              <a:rPr lang="da" sz="1200" dirty="0">
                <a:solidFill>
                  <a:schemeClr val="dk1"/>
                </a:solidFill>
                <a:latin typeface="Montserrat Light" panose="00000400000000000000" pitchFamily="2" charset="0"/>
              </a:rPr>
              <a:t>– Anne Lappé</a:t>
            </a:r>
            <a:endParaRPr sz="1200" dirty="0">
              <a:solidFill>
                <a:schemeClr val="dk1"/>
              </a:solidFill>
              <a:latin typeface="Montserrat Light" panose="00000400000000000000" pitchFamily="2" charset="0"/>
            </a:endParaRPr>
          </a:p>
          <a:p>
            <a:pPr>
              <a:lnSpc>
                <a:spcPct val="115000"/>
              </a:lnSpc>
              <a:spcBef>
                <a:spcPts val="1200"/>
              </a:spcBef>
              <a:buClr>
                <a:schemeClr val="dk1"/>
              </a:buClr>
              <a:buSzPts val="1100"/>
            </a:pPr>
            <a:r>
              <a:rPr lang="fi-FI" dirty="0">
                <a:latin typeface="Montserrat Light" panose="00000400000000000000" pitchFamily="2" charset="0"/>
              </a:rPr>
              <a:t>«</a:t>
            </a:r>
            <a:r>
              <a:rPr lang="nb-NO" dirty="0">
                <a:latin typeface="Montserrat Light" panose="00000400000000000000" pitchFamily="2" charset="0"/>
              </a:rPr>
              <a:t>Ikke la trender styre deg. Ikke gjør mote til ditt alt, men bestem deg for hvem du er og hva du vil uttrykke gjennom klærne dine og din måte å leve på.»</a:t>
            </a:r>
            <a:r>
              <a:rPr lang="fi-FI" dirty="0">
                <a:latin typeface="Montserrat Light" panose="00000400000000000000" pitchFamily="2" charset="0"/>
              </a:rPr>
              <a:t> </a:t>
            </a:r>
            <a:r>
              <a:rPr lang="da" sz="1200" dirty="0">
                <a:solidFill>
                  <a:schemeClr val="dk1"/>
                </a:solidFill>
                <a:latin typeface="Montserrat Light" panose="00000400000000000000" pitchFamily="2" charset="0"/>
              </a:rPr>
              <a:t>– Gianni Versace, motedesigner</a:t>
            </a:r>
            <a:endParaRPr sz="1200" dirty="0">
              <a:solidFill>
                <a:schemeClr val="dk1"/>
              </a:solidFill>
              <a:latin typeface="Montserrat Light" panose="00000400000000000000" pitchFamily="2" charset="0"/>
            </a:endParaRPr>
          </a:p>
          <a:p>
            <a:pPr>
              <a:spcBef>
                <a:spcPts val="1200"/>
              </a:spcBef>
              <a:buClr>
                <a:schemeClr val="dk1"/>
              </a:buClr>
              <a:buSzPts val="1100"/>
            </a:pPr>
            <a:r>
              <a:rPr lang="fi-FI" dirty="0">
                <a:latin typeface="Montserrat Light" panose="00000400000000000000" pitchFamily="2" charset="0"/>
              </a:rPr>
              <a:t>«</a:t>
            </a:r>
            <a:r>
              <a:rPr lang="fi-FI" dirty="0" err="1">
                <a:latin typeface="Montserrat Light" panose="00000400000000000000" pitchFamily="2" charset="0"/>
              </a:rPr>
              <a:t>Kjøp</a:t>
            </a:r>
            <a:r>
              <a:rPr lang="fi-FI" dirty="0">
                <a:latin typeface="Montserrat Light" panose="00000400000000000000" pitchFamily="2" charset="0"/>
              </a:rPr>
              <a:t> </a:t>
            </a:r>
            <a:r>
              <a:rPr lang="fi-FI" dirty="0" err="1">
                <a:latin typeface="Montserrat Light" panose="00000400000000000000" pitchFamily="2" charset="0"/>
              </a:rPr>
              <a:t>mindre</a:t>
            </a:r>
            <a:r>
              <a:rPr lang="fi-FI" dirty="0">
                <a:latin typeface="Montserrat Light" panose="00000400000000000000" pitchFamily="2" charset="0"/>
              </a:rPr>
              <a:t>, </a:t>
            </a:r>
            <a:r>
              <a:rPr lang="fi-FI" dirty="0" err="1">
                <a:latin typeface="Montserrat Light" panose="00000400000000000000" pitchFamily="2" charset="0"/>
              </a:rPr>
              <a:t>velg</a:t>
            </a:r>
            <a:r>
              <a:rPr lang="fi-FI" dirty="0">
                <a:latin typeface="Montserrat Light" panose="00000400000000000000" pitchFamily="2" charset="0"/>
              </a:rPr>
              <a:t> </a:t>
            </a:r>
            <a:r>
              <a:rPr lang="fi-FI" dirty="0" err="1">
                <a:latin typeface="Montserrat Light" panose="00000400000000000000" pitchFamily="2" charset="0"/>
              </a:rPr>
              <a:t>godt</a:t>
            </a:r>
            <a:r>
              <a:rPr lang="fi-FI" dirty="0">
                <a:latin typeface="Montserrat Light" panose="00000400000000000000" pitchFamily="2" charset="0"/>
              </a:rPr>
              <a:t>.» </a:t>
            </a:r>
            <a:r>
              <a:rPr lang="da" sz="1200" dirty="0">
                <a:solidFill>
                  <a:schemeClr val="dk1"/>
                </a:solidFill>
                <a:latin typeface="Montserrat Light" panose="00000400000000000000" pitchFamily="2" charset="0"/>
              </a:rPr>
              <a:t>– Vivienne Westwood, modedesigner</a:t>
            </a:r>
            <a:endParaRPr sz="1200" dirty="0">
              <a:solidFill>
                <a:schemeClr val="dk1"/>
              </a:solidFill>
              <a:latin typeface="Montserrat Light" panose="00000400000000000000" pitchFamily="2" charset="0"/>
            </a:endParaRPr>
          </a:p>
          <a:p>
            <a:pPr marL="0" lvl="0" indent="0" algn="l" rtl="0">
              <a:lnSpc>
                <a:spcPct val="100000"/>
              </a:lnSpc>
              <a:spcBef>
                <a:spcPts val="1200"/>
              </a:spcBef>
              <a:spcAft>
                <a:spcPts val="0"/>
              </a:spcAft>
              <a:buClr>
                <a:schemeClr val="dk1"/>
              </a:buClr>
              <a:buSzPts val="1100"/>
              <a:buFont typeface="Arial"/>
              <a:buNone/>
            </a:pPr>
            <a:endParaRPr sz="1200" dirty="0">
              <a:solidFill>
                <a:schemeClr val="dk1"/>
              </a:solidFill>
              <a:latin typeface="Montserrat Light" panose="00000400000000000000" pitchFamily="2" charset="0"/>
            </a:endParaRPr>
          </a:p>
          <a:p>
            <a:pPr marL="0" lvl="0" indent="0" algn="l" rtl="0">
              <a:lnSpc>
                <a:spcPct val="100000"/>
              </a:lnSpc>
              <a:spcBef>
                <a:spcPts val="1200"/>
              </a:spcBef>
              <a:spcAft>
                <a:spcPts val="0"/>
              </a:spcAft>
              <a:buClr>
                <a:schemeClr val="dk1"/>
              </a:buClr>
              <a:buSzPts val="1100"/>
              <a:buFont typeface="Arial"/>
              <a:buNone/>
            </a:pPr>
            <a:r>
              <a:rPr lang="da" sz="1200" dirty="0">
                <a:solidFill>
                  <a:schemeClr val="dk1"/>
                </a:solidFill>
                <a:latin typeface="Montserrat Light" panose="00000400000000000000" pitchFamily="2" charset="0"/>
              </a:rPr>
              <a:t>Flere sitater: Agood https://www.agood.com/sv/blogs/stories/15-quotes-on-sustainability-and-recycling</a:t>
            </a:r>
            <a:endParaRPr sz="1200" dirty="0">
              <a:solidFill>
                <a:schemeClr val="dk1"/>
              </a:solidFill>
              <a:latin typeface="Montserrat Light" panose="00000400000000000000" pitchFamily="2" charset="0"/>
            </a:endParaRPr>
          </a:p>
          <a:p>
            <a:pPr marL="0" lvl="0" indent="0" algn="l" rtl="0">
              <a:spcBef>
                <a:spcPts val="1200"/>
              </a:spcBef>
              <a:spcAft>
                <a:spcPts val="0"/>
              </a:spcAft>
              <a:buNone/>
            </a:pPr>
            <a:endParaRPr sz="1100" i="1" dirty="0">
              <a:solidFill>
                <a:schemeClr val="dk1"/>
              </a:solidFill>
              <a:highlight>
                <a:srgbClr val="FFFFFF"/>
              </a:highlight>
              <a:latin typeface="Montserrat Light" panose="00000400000000000000" pitchFamily="2" charset="0"/>
            </a:endParaRPr>
          </a:p>
        </p:txBody>
      </p:sp>
      <p:sp>
        <p:nvSpPr>
          <p:cNvPr id="136" name="Google Shape;136;p22"/>
          <p:cNvSpPr txBox="1"/>
          <p:nvPr/>
        </p:nvSpPr>
        <p:spPr>
          <a:xfrm>
            <a:off x="7550727" y="368150"/>
            <a:ext cx="1378070" cy="35111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FCC30D"/>
                </a:solidFill>
              </a:rPr>
              <a:t>2.</a:t>
            </a:r>
            <a:r>
              <a:rPr lang="fi-FI" sz="1800" dirty="0" err="1">
                <a:solidFill>
                  <a:srgbClr val="FCC30D"/>
                </a:solidFill>
                <a:latin typeface="Montserrat Light" panose="00000400000000000000" pitchFamily="50" charset="0"/>
              </a:rPr>
              <a:t>leksjon</a:t>
            </a:r>
            <a:endParaRPr sz="1800" dirty="0">
              <a:solidFill>
                <a:srgbClr val="FCC30D"/>
              </a:solidFill>
              <a:latin typeface="Montserrat Light" panose="00000400000000000000" pitchFamily="50" charset="0"/>
            </a:endParaRPr>
          </a:p>
        </p:txBody>
      </p:sp>
      <p:sp>
        <p:nvSpPr>
          <p:cNvPr id="137" name="Google Shape;137;p22"/>
          <p:cNvSpPr txBox="1"/>
          <p:nvPr/>
        </p:nvSpPr>
        <p:spPr>
          <a:xfrm>
            <a:off x="7245928" y="4419850"/>
            <a:ext cx="1378070" cy="37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500" b="1" dirty="0">
                <a:solidFill>
                  <a:srgbClr val="FCC30D"/>
                </a:solidFill>
                <a:latin typeface="Montserrat Light" panose="00000400000000000000" pitchFamily="50" charset="0"/>
              </a:rPr>
              <a:t>15 minutter</a:t>
            </a:r>
            <a:endParaRPr sz="1500" b="1" dirty="0">
              <a:solidFill>
                <a:srgbClr val="FCC30D"/>
              </a:solidFill>
              <a:latin typeface="Montserrat Light" panose="00000400000000000000" pitchFamily="50" charset="0"/>
            </a:endParaRPr>
          </a:p>
        </p:txBody>
      </p:sp>
      <p:sp>
        <p:nvSpPr>
          <p:cNvPr id="2" name="Google Shape;111;p19">
            <a:extLst>
              <a:ext uri="{FF2B5EF4-FFF2-40B4-BE49-F238E27FC236}">
                <a16:creationId xmlns:a16="http://schemas.microsoft.com/office/drawing/2014/main" id="{92E48E86-0D34-4ED7-E507-D0DC55EE976E}"/>
              </a:ext>
            </a:extLst>
          </p:cNvPr>
          <p:cNvSpPr txBox="1"/>
          <p:nvPr/>
        </p:nvSpPr>
        <p:spPr>
          <a:xfrm>
            <a:off x="617742" y="410300"/>
            <a:ext cx="6769437" cy="672900"/>
          </a:xfrm>
          <a:prstGeom prst="rect">
            <a:avLst/>
          </a:prstGeom>
          <a:noFill/>
          <a:ln>
            <a:noFill/>
          </a:ln>
        </p:spPr>
        <p:txBody>
          <a:bodyPr spcFirstLastPara="1" wrap="square" lIns="91425" tIns="91425" rIns="91425" bIns="91425" anchor="t" anchorCtr="0">
            <a:noAutofit/>
          </a:bodyPr>
          <a:lstStyle/>
          <a:p>
            <a:pPr lvl="0"/>
            <a:r>
              <a:rPr lang="da-DK" sz="3200" b="1" dirty="0">
                <a:solidFill>
                  <a:schemeClr val="tx1"/>
                </a:solidFill>
                <a:latin typeface="Bebas Neue" panose="020B0606020202050201" pitchFamily="34" charset="0"/>
              </a:rPr>
              <a:t>Felles diskusjon - sitater for dialogpausen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23"/>
          <p:cNvPicPr preferRelativeResize="0"/>
          <p:nvPr/>
        </p:nvPicPr>
        <p:blipFill>
          <a:blip r:embed="rId3">
            <a:alphaModFix/>
          </a:blip>
          <a:stretch>
            <a:fillRect/>
          </a:stretch>
        </p:blipFill>
        <p:spPr>
          <a:xfrm>
            <a:off x="0" y="0"/>
            <a:ext cx="9144000" cy="5143500"/>
          </a:xfrm>
          <a:prstGeom prst="rect">
            <a:avLst/>
          </a:prstGeom>
          <a:noFill/>
          <a:ln>
            <a:noFill/>
          </a:ln>
        </p:spPr>
      </p:pic>
      <p:sp>
        <p:nvSpPr>
          <p:cNvPr id="143" name="Google Shape;143;p23"/>
          <p:cNvSpPr txBox="1"/>
          <p:nvPr/>
        </p:nvSpPr>
        <p:spPr>
          <a:xfrm>
            <a:off x="356925" y="1333700"/>
            <a:ext cx="4003500" cy="4063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800" dirty="0">
                <a:solidFill>
                  <a:schemeClr val="dk1"/>
                </a:solidFill>
                <a:latin typeface="Montserrat Light" panose="00000400000000000000" pitchFamily="50" charset="0"/>
              </a:rPr>
              <a:t>Skriv ned refleksjoner som samtalen har gitt deg.  </a:t>
            </a:r>
            <a:endParaRPr sz="1800" dirty="0">
              <a:solidFill>
                <a:schemeClr val="dk1"/>
              </a:solidFill>
              <a:latin typeface="Montserrat Light" panose="00000400000000000000" pitchFamily="50" charset="0"/>
            </a:endParaRPr>
          </a:p>
          <a:p>
            <a:pPr marL="0" lvl="0" indent="0" algn="l" rtl="0">
              <a:spcBef>
                <a:spcPts val="0"/>
              </a:spcBef>
              <a:spcAft>
                <a:spcPts val="0"/>
              </a:spcAft>
              <a:buNone/>
            </a:pPr>
            <a:r>
              <a:rPr lang="da" sz="1800" b="1" dirty="0">
                <a:solidFill>
                  <a:srgbClr val="FCC30D"/>
                </a:solidFill>
                <a:latin typeface="Montserrat Light" panose="00000400000000000000" pitchFamily="50" charset="0"/>
              </a:rPr>
              <a:t>3 </a:t>
            </a:r>
            <a:r>
              <a:rPr lang="fi-FI" sz="1800" b="1" dirty="0" err="1">
                <a:solidFill>
                  <a:srgbClr val="FCC30D"/>
                </a:solidFill>
                <a:latin typeface="Montserrat Light" panose="00000400000000000000" pitchFamily="50" charset="0"/>
              </a:rPr>
              <a:t>minutter</a:t>
            </a:r>
            <a:endParaRPr sz="1800" b="1" dirty="0">
              <a:solidFill>
                <a:srgbClr val="FCC30D"/>
              </a:solidFill>
              <a:latin typeface="Montserrat Light" panose="00000400000000000000" pitchFamily="50" charset="0"/>
            </a:endParaRPr>
          </a:p>
          <a:p>
            <a:pPr marL="0" lvl="0" indent="0" algn="l" rtl="0">
              <a:spcBef>
                <a:spcPts val="0"/>
              </a:spcBef>
              <a:spcAft>
                <a:spcPts val="0"/>
              </a:spcAft>
              <a:buNone/>
            </a:pPr>
            <a:endParaRPr sz="1800" dirty="0">
              <a:solidFill>
                <a:schemeClr val="dk1"/>
              </a:solidFill>
              <a:latin typeface="Montserrat Light" panose="00000400000000000000" pitchFamily="50" charset="0"/>
            </a:endParaRPr>
          </a:p>
          <a:p>
            <a:pPr marL="0" lvl="0" indent="0" algn="l" rtl="0">
              <a:spcBef>
                <a:spcPts val="0"/>
              </a:spcBef>
              <a:spcAft>
                <a:spcPts val="0"/>
              </a:spcAft>
              <a:buNone/>
            </a:pPr>
            <a:endParaRPr sz="1800" dirty="0">
              <a:solidFill>
                <a:schemeClr val="dk1"/>
              </a:solidFill>
              <a:latin typeface="Montserrat Light" panose="00000400000000000000" pitchFamily="50" charset="0"/>
            </a:endParaRPr>
          </a:p>
          <a:p>
            <a:pPr marL="0" lvl="0" indent="0" algn="l" rtl="0">
              <a:spcBef>
                <a:spcPts val="0"/>
              </a:spcBef>
              <a:spcAft>
                <a:spcPts val="0"/>
              </a:spcAft>
              <a:buNone/>
            </a:pPr>
            <a:r>
              <a:rPr lang="da" sz="1800" dirty="0">
                <a:solidFill>
                  <a:schemeClr val="dk1"/>
                </a:solidFill>
                <a:latin typeface="Montserrat Light" panose="00000400000000000000" pitchFamily="50" charset="0"/>
              </a:rPr>
              <a:t>Del refleksjoner med</a:t>
            </a:r>
            <a:endParaRPr sz="1800" dirty="0">
              <a:solidFill>
                <a:schemeClr val="dk1"/>
              </a:solidFill>
              <a:latin typeface="Montserrat Light" panose="00000400000000000000" pitchFamily="50" charset="0"/>
            </a:endParaRPr>
          </a:p>
          <a:p>
            <a:pPr marL="0" lvl="0" indent="0" algn="l" rtl="0">
              <a:spcBef>
                <a:spcPts val="0"/>
              </a:spcBef>
              <a:spcAft>
                <a:spcPts val="0"/>
              </a:spcAft>
              <a:buNone/>
            </a:pPr>
            <a:r>
              <a:rPr lang="fi-FI" sz="1800" dirty="0">
                <a:solidFill>
                  <a:schemeClr val="dk1"/>
                </a:solidFill>
                <a:latin typeface="Montserrat Light" panose="00000400000000000000" pitchFamily="50" charset="0"/>
              </a:rPr>
              <a:t>g</a:t>
            </a:r>
            <a:r>
              <a:rPr lang="da" sz="1800" dirty="0">
                <a:solidFill>
                  <a:schemeClr val="dk1"/>
                </a:solidFill>
                <a:latin typeface="Montserrat Light" panose="00000400000000000000" pitchFamily="50" charset="0"/>
              </a:rPr>
              <a:t>ruppen din. </a:t>
            </a:r>
            <a:r>
              <a:rPr lang="da" sz="1800" b="1" dirty="0">
                <a:solidFill>
                  <a:srgbClr val="FCC30D"/>
                </a:solidFill>
                <a:latin typeface="Montserrat Light" panose="00000400000000000000" pitchFamily="50" charset="0"/>
              </a:rPr>
              <a:t>7 </a:t>
            </a:r>
            <a:r>
              <a:rPr lang="fi-FI" sz="1800" b="1" dirty="0" err="1">
                <a:solidFill>
                  <a:srgbClr val="FCC30D"/>
                </a:solidFill>
                <a:latin typeface="Montserrat Light" panose="00000400000000000000" pitchFamily="50" charset="0"/>
              </a:rPr>
              <a:t>minutter</a:t>
            </a:r>
            <a:endParaRPr sz="1800" b="1" dirty="0">
              <a:solidFill>
                <a:srgbClr val="FCC30D"/>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p:txBody>
      </p:sp>
      <p:pic>
        <p:nvPicPr>
          <p:cNvPr id="144" name="Google Shape;144;p23"/>
          <p:cNvPicPr preferRelativeResize="0"/>
          <p:nvPr/>
        </p:nvPicPr>
        <p:blipFill>
          <a:blip r:embed="rId4">
            <a:alphaModFix/>
          </a:blip>
          <a:stretch>
            <a:fillRect/>
          </a:stretch>
        </p:blipFill>
        <p:spPr>
          <a:xfrm>
            <a:off x="5093773" y="1225550"/>
            <a:ext cx="3494975" cy="2798775"/>
          </a:xfrm>
          <a:prstGeom prst="rect">
            <a:avLst/>
          </a:prstGeom>
          <a:noFill/>
          <a:ln>
            <a:noFill/>
          </a:ln>
        </p:spPr>
      </p:pic>
      <p:sp>
        <p:nvSpPr>
          <p:cNvPr id="145" name="Google Shape;145;p23"/>
          <p:cNvSpPr txBox="1"/>
          <p:nvPr/>
        </p:nvSpPr>
        <p:spPr>
          <a:xfrm>
            <a:off x="7594300" y="368150"/>
            <a:ext cx="1104600" cy="399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FCC30D"/>
                </a:solidFill>
              </a:rPr>
              <a:t>2.</a:t>
            </a:r>
            <a:r>
              <a:rPr lang="fi-FI" sz="1800" dirty="0" err="1">
                <a:solidFill>
                  <a:srgbClr val="FCC30D"/>
                </a:solidFill>
              </a:rPr>
              <a:t>leksjon</a:t>
            </a:r>
            <a:endParaRPr sz="1800" dirty="0">
              <a:solidFill>
                <a:srgbClr val="FCC30D"/>
              </a:solidFill>
            </a:endParaRPr>
          </a:p>
        </p:txBody>
      </p:sp>
      <p:pic>
        <p:nvPicPr>
          <p:cNvPr id="146" name="Google Shape;146;p23"/>
          <p:cNvPicPr preferRelativeResize="0"/>
          <p:nvPr/>
        </p:nvPicPr>
        <p:blipFill>
          <a:blip r:embed="rId5">
            <a:alphaModFix/>
          </a:blip>
          <a:stretch>
            <a:fillRect/>
          </a:stretch>
        </p:blipFill>
        <p:spPr>
          <a:xfrm>
            <a:off x="3943674" y="1225550"/>
            <a:ext cx="1058325" cy="1058325"/>
          </a:xfrm>
          <a:prstGeom prst="rect">
            <a:avLst/>
          </a:prstGeom>
          <a:noFill/>
          <a:ln>
            <a:noFill/>
          </a:ln>
        </p:spPr>
      </p:pic>
      <p:pic>
        <p:nvPicPr>
          <p:cNvPr id="147" name="Google Shape;147;p23"/>
          <p:cNvPicPr preferRelativeResize="0"/>
          <p:nvPr/>
        </p:nvPicPr>
        <p:blipFill>
          <a:blip r:embed="rId6">
            <a:alphaModFix/>
          </a:blip>
          <a:stretch>
            <a:fillRect/>
          </a:stretch>
        </p:blipFill>
        <p:spPr>
          <a:xfrm>
            <a:off x="3782799" y="2571750"/>
            <a:ext cx="1219200" cy="1219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24"/>
          <p:cNvPicPr preferRelativeResize="0"/>
          <p:nvPr/>
        </p:nvPicPr>
        <p:blipFill>
          <a:blip r:embed="rId3">
            <a:alphaModFix/>
          </a:blip>
          <a:stretch>
            <a:fillRect/>
          </a:stretch>
        </p:blipFill>
        <p:spPr>
          <a:xfrm>
            <a:off x="0" y="-50000"/>
            <a:ext cx="9144000" cy="5193500"/>
          </a:xfrm>
          <a:prstGeom prst="rect">
            <a:avLst/>
          </a:prstGeom>
          <a:noFill/>
          <a:ln>
            <a:noFill/>
          </a:ln>
        </p:spPr>
      </p:pic>
      <p:sp>
        <p:nvSpPr>
          <p:cNvPr id="153" name="Google Shape;153;p24"/>
          <p:cNvSpPr txBox="1"/>
          <p:nvPr/>
        </p:nvSpPr>
        <p:spPr>
          <a:xfrm>
            <a:off x="1610725" y="1278675"/>
            <a:ext cx="5264400" cy="251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a:p>
            <a:pPr marL="0" lvl="0" indent="0" algn="l" rtl="0">
              <a:lnSpc>
                <a:spcPct val="115000"/>
              </a:lnSpc>
              <a:spcBef>
                <a:spcPts val="1200"/>
              </a:spcBef>
              <a:spcAft>
                <a:spcPts val="0"/>
              </a:spcAft>
              <a:buClr>
                <a:schemeClr val="dk1"/>
              </a:buClr>
              <a:buSzPts val="1100"/>
              <a:buFont typeface="Arial"/>
              <a:buNone/>
            </a:pPr>
            <a:endParaRPr sz="1800">
              <a:solidFill>
                <a:schemeClr val="dk2"/>
              </a:solidFill>
            </a:endParaRPr>
          </a:p>
          <a:p>
            <a:pPr marL="0" lvl="0" indent="0" algn="l" rtl="0">
              <a:spcBef>
                <a:spcPts val="1200"/>
              </a:spcBef>
              <a:spcAft>
                <a:spcPts val="0"/>
              </a:spcAft>
              <a:buNone/>
            </a:pPr>
            <a:endParaRPr sz="1800">
              <a:solidFill>
                <a:schemeClr val="dk2"/>
              </a:solidFill>
            </a:endParaRPr>
          </a:p>
        </p:txBody>
      </p:sp>
      <p:pic>
        <p:nvPicPr>
          <p:cNvPr id="154" name="Google Shape;154;p24"/>
          <p:cNvPicPr preferRelativeResize="0"/>
          <p:nvPr/>
        </p:nvPicPr>
        <p:blipFill rotWithShape="1">
          <a:blip r:embed="rId4">
            <a:alphaModFix/>
          </a:blip>
          <a:srcRect t="6684" b="12773"/>
          <a:stretch/>
        </p:blipFill>
        <p:spPr>
          <a:xfrm>
            <a:off x="239600" y="205638"/>
            <a:ext cx="8664800" cy="4732225"/>
          </a:xfrm>
          <a:prstGeom prst="rect">
            <a:avLst/>
          </a:prstGeom>
          <a:noFill/>
          <a:ln>
            <a:noFill/>
          </a:ln>
        </p:spPr>
      </p:pic>
      <p:sp>
        <p:nvSpPr>
          <p:cNvPr id="155" name="Google Shape;155;p24"/>
          <p:cNvSpPr/>
          <p:nvPr/>
        </p:nvSpPr>
        <p:spPr>
          <a:xfrm>
            <a:off x="1689775" y="397575"/>
            <a:ext cx="5106300" cy="4281000"/>
          </a:xfrm>
          <a:prstGeom prst="star5">
            <a:avLst>
              <a:gd name="adj" fmla="val 19098"/>
              <a:gd name="hf" fmla="val 105146"/>
              <a:gd name="vf" fmla="val 110557"/>
            </a:avLst>
          </a:prstGeom>
          <a:solidFill>
            <a:srgbClr val="FCC30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endParaRPr sz="1800">
              <a:solidFill>
                <a:schemeClr val="dk2"/>
              </a:solidFill>
            </a:endParaRPr>
          </a:p>
        </p:txBody>
      </p:sp>
      <p:sp>
        <p:nvSpPr>
          <p:cNvPr id="156" name="Google Shape;156;p24"/>
          <p:cNvSpPr txBox="1"/>
          <p:nvPr/>
        </p:nvSpPr>
        <p:spPr>
          <a:xfrm>
            <a:off x="7604800" y="368125"/>
            <a:ext cx="1072800" cy="38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FCC30D"/>
                </a:solidFill>
              </a:rPr>
              <a:t>2.</a:t>
            </a:r>
            <a:r>
              <a:rPr lang="fi-FI" sz="1800" dirty="0" err="1">
                <a:solidFill>
                  <a:srgbClr val="FCC30D"/>
                </a:solidFill>
              </a:rPr>
              <a:t>leksjon</a:t>
            </a:r>
            <a:endParaRPr sz="1800" dirty="0">
              <a:solidFill>
                <a:srgbClr val="FCC30D"/>
              </a:solidFill>
            </a:endParaRPr>
          </a:p>
        </p:txBody>
      </p:sp>
      <p:sp>
        <p:nvSpPr>
          <p:cNvPr id="157" name="Google Shape;157;p24"/>
          <p:cNvSpPr txBox="1"/>
          <p:nvPr/>
        </p:nvSpPr>
        <p:spPr>
          <a:xfrm>
            <a:off x="2698513" y="2227175"/>
            <a:ext cx="3223818" cy="639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da" sz="2000" b="1" dirty="0">
                <a:solidFill>
                  <a:schemeClr val="dk1"/>
                </a:solidFill>
                <a:latin typeface="Montserrat Light" panose="00000400000000000000" pitchFamily="50" charset="0"/>
                <a:ea typeface="Comic Sans MS"/>
                <a:cs typeface="Comic Sans MS"/>
                <a:sym typeface="Comic Sans MS"/>
              </a:rPr>
              <a:t>Hva har klassen lært?</a:t>
            </a:r>
            <a:endParaRPr sz="2000" b="1" dirty="0">
              <a:solidFill>
                <a:schemeClr val="dk2"/>
              </a:solidFill>
              <a:latin typeface="Montserrat Light" panose="00000400000000000000" pitchFamily="50" charset="0"/>
              <a:ea typeface="Comic Sans MS"/>
              <a:cs typeface="Comic Sans MS"/>
              <a:sym typeface="Comic Sans M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p25"/>
          <p:cNvPicPr preferRelativeResize="0"/>
          <p:nvPr/>
        </p:nvPicPr>
        <p:blipFill>
          <a:blip r:embed="rId3">
            <a:alphaModFix/>
          </a:blip>
          <a:stretch>
            <a:fillRect/>
          </a:stretch>
        </p:blipFill>
        <p:spPr>
          <a:xfrm>
            <a:off x="0" y="0"/>
            <a:ext cx="9144000" cy="5143500"/>
          </a:xfrm>
          <a:prstGeom prst="rect">
            <a:avLst/>
          </a:prstGeom>
          <a:noFill/>
          <a:ln>
            <a:noFill/>
          </a:ln>
        </p:spPr>
      </p:pic>
      <p:sp>
        <p:nvSpPr>
          <p:cNvPr id="163" name="Google Shape;163;p25"/>
          <p:cNvSpPr txBox="1"/>
          <p:nvPr/>
        </p:nvSpPr>
        <p:spPr>
          <a:xfrm>
            <a:off x="559800" y="1258388"/>
            <a:ext cx="8024400" cy="3664486"/>
          </a:xfrm>
          <a:prstGeom prst="rect">
            <a:avLst/>
          </a:prstGeom>
          <a:noFill/>
          <a:ln>
            <a:noFill/>
          </a:ln>
        </p:spPr>
        <p:txBody>
          <a:bodyPr spcFirstLastPara="1" wrap="square" lIns="91425" tIns="91425" rIns="91425" bIns="91425" anchor="t" anchorCtr="0">
            <a:noAutofit/>
          </a:bodyPr>
          <a:lstStyle/>
          <a:p>
            <a:pPr lvl="0">
              <a:lnSpc>
                <a:spcPct val="115000"/>
              </a:lnSpc>
              <a:spcBef>
                <a:spcPts val="1400"/>
              </a:spcBef>
              <a:buClr>
                <a:schemeClr val="dk1"/>
              </a:buClr>
              <a:buSzPts val="1100"/>
            </a:pPr>
            <a:r>
              <a:rPr lang="da" sz="1200" b="1" dirty="0">
                <a:solidFill>
                  <a:schemeClr val="tx1"/>
                </a:solidFill>
                <a:latin typeface="Montserrat Light" panose="00000400000000000000" pitchFamily="2" charset="0"/>
              </a:rPr>
              <a:t>Livskvalitet</a:t>
            </a:r>
            <a:r>
              <a:rPr lang="da-DK" sz="1200" b="1" dirty="0">
                <a:solidFill>
                  <a:schemeClr val="tx1"/>
                </a:solidFill>
                <a:latin typeface="Montserrat Light" panose="00000400000000000000" pitchFamily="2" charset="0"/>
              </a:rPr>
              <a:t> og </a:t>
            </a:r>
            <a:r>
              <a:rPr lang="fi-FI" sz="1200" b="1" dirty="0" err="1">
                <a:solidFill>
                  <a:schemeClr val="tx1"/>
                </a:solidFill>
                <a:latin typeface="Montserrat Light" panose="00000400000000000000" pitchFamily="2" charset="0"/>
              </a:rPr>
              <a:t>ansvarlig</a:t>
            </a:r>
            <a:r>
              <a:rPr lang="fi-FI" sz="1200" b="1" dirty="0">
                <a:solidFill>
                  <a:schemeClr val="tx1"/>
                </a:solidFill>
                <a:latin typeface="Montserrat Light" panose="00000400000000000000" pitchFamily="2" charset="0"/>
              </a:rPr>
              <a:t> </a:t>
            </a:r>
            <a:r>
              <a:rPr lang="fi-FI" sz="1200" b="1" dirty="0" err="1">
                <a:solidFill>
                  <a:schemeClr val="tx1"/>
                </a:solidFill>
                <a:latin typeface="Montserrat Light" panose="00000400000000000000" pitchFamily="2" charset="0"/>
              </a:rPr>
              <a:t>forbruk</a:t>
            </a:r>
            <a:r>
              <a:rPr lang="fi-FI" sz="1200" b="1" dirty="0">
                <a:solidFill>
                  <a:schemeClr val="tx1"/>
                </a:solidFill>
                <a:latin typeface="Montserrat Light" panose="00000400000000000000" pitchFamily="2" charset="0"/>
              </a:rPr>
              <a:t> </a:t>
            </a:r>
            <a:endParaRPr lang="da-DK" sz="1200" b="1" dirty="0">
              <a:solidFill>
                <a:schemeClr val="tx1"/>
              </a:solidFill>
              <a:latin typeface="Montserrat Light" panose="00000400000000000000" pitchFamily="2" charset="0"/>
            </a:endParaRPr>
          </a:p>
          <a:p>
            <a:endParaRPr lang="da-DK" sz="1200" b="1" dirty="0">
              <a:solidFill>
                <a:schemeClr val="tx1"/>
              </a:solidFill>
              <a:latin typeface="Montserrat Light" panose="00000400000000000000" pitchFamily="2" charset="0"/>
            </a:endParaRPr>
          </a:p>
          <a:p>
            <a:r>
              <a:rPr lang="da-DK" sz="1200" b="1" dirty="0">
                <a:solidFill>
                  <a:schemeClr val="tx1"/>
                </a:solidFill>
                <a:latin typeface="Montserrat Light" panose="00000400000000000000" pitchFamily="2" charset="0"/>
              </a:rPr>
              <a:t>Formål:</a:t>
            </a:r>
            <a:br>
              <a:rPr lang="da-DK" sz="1200" b="1" dirty="0">
                <a:solidFill>
                  <a:schemeClr val="tx1"/>
                </a:solidFill>
                <a:latin typeface="Montserrat Light" panose="00000400000000000000" pitchFamily="2" charset="0"/>
              </a:rPr>
            </a:br>
            <a:r>
              <a:rPr lang="da-DK" sz="1200" dirty="0">
                <a:solidFill>
                  <a:schemeClr val="tx1"/>
                </a:solidFill>
                <a:latin typeface="Montserrat Light" panose="00000400000000000000" pitchFamily="2" charset="0"/>
              </a:rPr>
              <a:t>Elevene</a:t>
            </a:r>
            <a:r>
              <a:rPr lang="nb-NO" sz="1200" dirty="0">
                <a:latin typeface="Montserrat Light" panose="00000400000000000000" pitchFamily="2" charset="0"/>
              </a:rPr>
              <a:t> utforsker sammenhengen mellom forbruksvaner, miljøpåvirkning og personlig livskvalitet. Målet er å gi innsikt i hvordan valgene deres påvirker både dem selv og verden omkring dem.</a:t>
            </a:r>
          </a:p>
          <a:p>
            <a:pPr marL="0" lvl="0" indent="0" algn="l" rtl="0">
              <a:lnSpc>
                <a:spcPct val="115000"/>
              </a:lnSpc>
              <a:spcBef>
                <a:spcPts val="1400"/>
              </a:spcBef>
              <a:spcAft>
                <a:spcPts val="0"/>
              </a:spcAft>
              <a:buClr>
                <a:schemeClr val="dk1"/>
              </a:buClr>
              <a:buSzPts val="1100"/>
              <a:buFont typeface="Arial"/>
              <a:buNone/>
            </a:pPr>
            <a:r>
              <a:rPr lang="da" sz="1200" b="1" dirty="0">
                <a:solidFill>
                  <a:schemeClr val="tx1"/>
                </a:solidFill>
                <a:latin typeface="Montserrat Light" panose="00000400000000000000" pitchFamily="2" charset="0"/>
              </a:rPr>
              <a:t>Forventninger:</a:t>
            </a:r>
            <a:endParaRPr sz="1200" b="1" dirty="0">
              <a:solidFill>
                <a:schemeClr val="tx1"/>
              </a:solidFill>
              <a:latin typeface="Montserrat Light" panose="00000400000000000000" pitchFamily="2" charset="0"/>
            </a:endParaRPr>
          </a:p>
          <a:p>
            <a:pPr marL="457200" indent="-317500">
              <a:spcBef>
                <a:spcPts val="1200"/>
              </a:spcBef>
              <a:buClr>
                <a:schemeClr val="dk1"/>
              </a:buClr>
              <a:buSzPts val="1400"/>
              <a:buFont typeface="Arial"/>
              <a:buChar char="➔"/>
            </a:pPr>
            <a:r>
              <a:rPr lang="fi-FI" sz="1200" dirty="0" err="1">
                <a:latin typeface="Montserrat Light" panose="00000400000000000000" pitchFamily="2" charset="0"/>
              </a:rPr>
              <a:t>Reflekter</a:t>
            </a:r>
            <a:r>
              <a:rPr lang="fi-FI" sz="1200" dirty="0">
                <a:latin typeface="Montserrat Light" panose="00000400000000000000" pitchFamily="2" charset="0"/>
              </a:rPr>
              <a:t> </a:t>
            </a:r>
            <a:r>
              <a:rPr lang="fi-FI" sz="1200" dirty="0" err="1">
                <a:latin typeface="Montserrat Light" panose="00000400000000000000" pitchFamily="2" charset="0"/>
              </a:rPr>
              <a:t>ærlig</a:t>
            </a:r>
            <a:r>
              <a:rPr lang="fi-FI" sz="1200" dirty="0">
                <a:latin typeface="Montserrat Light" panose="00000400000000000000" pitchFamily="2" charset="0"/>
              </a:rPr>
              <a:t> </a:t>
            </a:r>
            <a:r>
              <a:rPr lang="fi-FI" sz="1200" dirty="0" err="1">
                <a:latin typeface="Montserrat Light" panose="00000400000000000000" pitchFamily="2" charset="0"/>
              </a:rPr>
              <a:t>over</a:t>
            </a:r>
            <a:r>
              <a:rPr lang="fi-FI" sz="1200" dirty="0">
                <a:latin typeface="Montserrat Light" panose="00000400000000000000" pitchFamily="2" charset="0"/>
              </a:rPr>
              <a:t> </a:t>
            </a:r>
            <a:r>
              <a:rPr lang="fi-FI" sz="1200" dirty="0" err="1">
                <a:latin typeface="Montserrat Light" panose="00000400000000000000" pitchFamily="2" charset="0"/>
              </a:rPr>
              <a:t>vanene</a:t>
            </a:r>
            <a:r>
              <a:rPr lang="fi-FI" sz="1200" dirty="0">
                <a:latin typeface="Montserrat Light" panose="00000400000000000000" pitchFamily="2" charset="0"/>
              </a:rPr>
              <a:t> </a:t>
            </a:r>
            <a:r>
              <a:rPr lang="fi-FI" sz="1200" dirty="0" err="1">
                <a:latin typeface="Montserrat Light" panose="00000400000000000000" pitchFamily="2" charset="0"/>
              </a:rPr>
              <a:t>dine</a:t>
            </a:r>
            <a:r>
              <a:rPr lang="fi-FI" sz="1200" dirty="0">
                <a:latin typeface="Montserrat Light" panose="00000400000000000000" pitchFamily="2" charset="0"/>
              </a:rPr>
              <a:t>.</a:t>
            </a:r>
            <a:endParaRPr lang="sv-SE" sz="1200" dirty="0">
              <a:solidFill>
                <a:schemeClr val="tx1"/>
              </a:solidFill>
              <a:latin typeface="Montserrat Light" panose="00000400000000000000" pitchFamily="2" charset="0"/>
            </a:endParaRPr>
          </a:p>
          <a:p>
            <a:pPr marL="457200" indent="-317500">
              <a:spcBef>
                <a:spcPts val="1200"/>
              </a:spcBef>
              <a:buClr>
                <a:schemeClr val="dk1"/>
              </a:buClr>
              <a:buSzPts val="1400"/>
              <a:buFont typeface="Arial"/>
              <a:buChar char="➔"/>
            </a:pPr>
            <a:r>
              <a:rPr lang="nb-NO" sz="1200" dirty="0">
                <a:latin typeface="Montserrat Light" panose="00000400000000000000" pitchFamily="2" charset="0"/>
              </a:rPr>
              <a:t>Jobb selvstendig eller i smågrupper.</a:t>
            </a:r>
            <a:endParaRPr lang="da" sz="1200" dirty="0">
              <a:solidFill>
                <a:schemeClr val="tx1"/>
              </a:solidFill>
              <a:latin typeface="Montserrat Light" panose="00000400000000000000" pitchFamily="2" charset="0"/>
            </a:endParaRPr>
          </a:p>
          <a:p>
            <a:pPr marL="457200" indent="-317500">
              <a:spcBef>
                <a:spcPts val="1200"/>
              </a:spcBef>
              <a:buClr>
                <a:schemeClr val="dk1"/>
              </a:buClr>
              <a:buSzPts val="1400"/>
              <a:buFont typeface="Arial"/>
              <a:buChar char="➔"/>
            </a:pPr>
            <a:r>
              <a:rPr lang="nb-NO" sz="1200" dirty="0">
                <a:latin typeface="Montserrat Light" panose="00000400000000000000" pitchFamily="2" charset="0"/>
              </a:rPr>
              <a:t>Ta deg tid til å diskutere ideer med klassekameratene dine og læreren mens dere jobber.</a:t>
            </a:r>
            <a:br>
              <a:rPr lang="nb-NO" sz="1200" dirty="0">
                <a:latin typeface="Montserrat Light" panose="00000400000000000000" pitchFamily="2" charset="0"/>
              </a:rPr>
            </a:br>
            <a:endParaRPr lang="sv-SE" sz="1200" b="1" dirty="0">
              <a:solidFill>
                <a:schemeClr val="tx1"/>
              </a:solidFill>
              <a:latin typeface="Montserrat Light" panose="00000400000000000000" pitchFamily="2" charset="0"/>
            </a:endParaRPr>
          </a:p>
          <a:p>
            <a:pPr marL="139700">
              <a:lnSpc>
                <a:spcPct val="115000"/>
              </a:lnSpc>
              <a:buClr>
                <a:schemeClr val="dk1"/>
              </a:buClr>
              <a:buSzPts val="1400"/>
            </a:pPr>
            <a:r>
              <a:rPr lang="da" sz="1200" b="1" dirty="0">
                <a:solidFill>
                  <a:schemeClr val="tx1"/>
                </a:solidFill>
                <a:latin typeface="Montserrat Light" panose="00000400000000000000" pitchFamily="2" charset="0"/>
              </a:rPr>
              <a:t>Innlevering:</a:t>
            </a:r>
            <a:br>
              <a:rPr lang="da" sz="1200" b="1" dirty="0">
                <a:solidFill>
                  <a:schemeClr val="tx1"/>
                </a:solidFill>
                <a:latin typeface="Montserrat Light" panose="00000400000000000000" pitchFamily="2" charset="0"/>
              </a:rPr>
            </a:br>
            <a:r>
              <a:rPr lang="nb-NO" sz="1200" dirty="0">
                <a:latin typeface="Montserrat Light" panose="00000400000000000000" pitchFamily="2" charset="0"/>
              </a:rPr>
              <a:t>Resultatene vil bli presentert i klassen med tid til spørsmål og diskusjon.</a:t>
            </a:r>
          </a:p>
        </p:txBody>
      </p:sp>
      <p:sp>
        <p:nvSpPr>
          <p:cNvPr id="164" name="Google Shape;164;p25"/>
          <p:cNvSpPr txBox="1"/>
          <p:nvPr/>
        </p:nvSpPr>
        <p:spPr>
          <a:xfrm>
            <a:off x="7401112" y="357625"/>
            <a:ext cx="1265963" cy="38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FF3A21"/>
                </a:solidFill>
                <a:latin typeface="Montserrat Light" panose="00000400000000000000" pitchFamily="50" charset="0"/>
              </a:rPr>
              <a:t>3. </a:t>
            </a:r>
            <a:r>
              <a:rPr lang="fi-FI" sz="1800" dirty="0" err="1">
                <a:solidFill>
                  <a:srgbClr val="FF3A21"/>
                </a:solidFill>
                <a:latin typeface="Montserrat Light" panose="00000400000000000000" pitchFamily="50" charset="0"/>
              </a:rPr>
              <a:t>leksjon</a:t>
            </a:r>
            <a:endParaRPr sz="1800" dirty="0">
              <a:solidFill>
                <a:srgbClr val="FF3A21"/>
              </a:solidFill>
              <a:latin typeface="Montserrat Light" panose="00000400000000000000" pitchFamily="50" charset="0"/>
            </a:endParaRPr>
          </a:p>
        </p:txBody>
      </p:sp>
      <p:pic>
        <p:nvPicPr>
          <p:cNvPr id="165" name="Google Shape;165;p25"/>
          <p:cNvPicPr preferRelativeResize="0"/>
          <p:nvPr/>
        </p:nvPicPr>
        <p:blipFill>
          <a:blip r:embed="rId4">
            <a:alphaModFix/>
          </a:blip>
          <a:stretch>
            <a:fillRect/>
          </a:stretch>
        </p:blipFill>
        <p:spPr>
          <a:xfrm>
            <a:off x="4419175" y="455647"/>
            <a:ext cx="940477" cy="940477"/>
          </a:xfrm>
          <a:prstGeom prst="rect">
            <a:avLst/>
          </a:prstGeom>
          <a:noFill/>
          <a:ln>
            <a:noFill/>
          </a:ln>
        </p:spPr>
      </p:pic>
      <p:sp>
        <p:nvSpPr>
          <p:cNvPr id="166" name="Google Shape;166;p25"/>
          <p:cNvSpPr/>
          <p:nvPr/>
        </p:nvSpPr>
        <p:spPr>
          <a:xfrm>
            <a:off x="5359650" y="597922"/>
            <a:ext cx="561000" cy="518700"/>
          </a:xfrm>
          <a:prstGeom prst="mathPlus">
            <a:avLst>
              <a:gd name="adj1" fmla="val 2352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67" name="Google Shape;167;p25"/>
          <p:cNvPicPr preferRelativeResize="0"/>
          <p:nvPr/>
        </p:nvPicPr>
        <p:blipFill>
          <a:blip r:embed="rId5">
            <a:alphaModFix/>
          </a:blip>
          <a:stretch>
            <a:fillRect/>
          </a:stretch>
        </p:blipFill>
        <p:spPr>
          <a:xfrm>
            <a:off x="5992525" y="455648"/>
            <a:ext cx="940477" cy="940477"/>
          </a:xfrm>
          <a:prstGeom prst="rect">
            <a:avLst/>
          </a:prstGeom>
          <a:noFill/>
          <a:ln>
            <a:noFill/>
          </a:ln>
        </p:spPr>
      </p:pic>
      <p:sp>
        <p:nvSpPr>
          <p:cNvPr id="2" name="Google Shape;111;p19">
            <a:extLst>
              <a:ext uri="{FF2B5EF4-FFF2-40B4-BE49-F238E27FC236}">
                <a16:creationId xmlns:a16="http://schemas.microsoft.com/office/drawing/2014/main" id="{E4A7C8F7-B198-CC30-5A20-F6CFDBE15795}"/>
              </a:ext>
            </a:extLst>
          </p:cNvPr>
          <p:cNvSpPr txBox="1"/>
          <p:nvPr/>
        </p:nvSpPr>
        <p:spPr>
          <a:xfrm>
            <a:off x="559800" y="443213"/>
            <a:ext cx="2591677" cy="672900"/>
          </a:xfrm>
          <a:prstGeom prst="rect">
            <a:avLst/>
          </a:prstGeom>
          <a:noFill/>
          <a:ln>
            <a:noFill/>
          </a:ln>
        </p:spPr>
        <p:txBody>
          <a:bodyPr spcFirstLastPara="1" wrap="square" lIns="91425" tIns="91425" rIns="91425" bIns="91425" anchor="t" anchorCtr="0">
            <a:noAutofit/>
          </a:bodyPr>
          <a:lstStyle/>
          <a:p>
            <a:pPr lvl="0"/>
            <a:r>
              <a:rPr lang="da" sz="3200" b="1" dirty="0">
                <a:solidFill>
                  <a:schemeClr val="tx1"/>
                </a:solidFill>
                <a:latin typeface="Bebas Neue" panose="020B0606020202050201" pitchFamily="34" charset="0"/>
              </a:rPr>
              <a:t>Elevoppgave</a:t>
            </a:r>
            <a:endParaRPr lang="da-DK" sz="3200" b="1" dirty="0">
              <a:solidFill>
                <a:schemeClr val="tx1"/>
              </a:solidFill>
              <a:latin typeface="Bebas Neue" panose="020B0606020202050201"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26"/>
          <p:cNvPicPr preferRelativeResize="0"/>
          <p:nvPr/>
        </p:nvPicPr>
        <p:blipFill>
          <a:blip r:embed="rId3">
            <a:alphaModFix/>
          </a:blip>
          <a:stretch>
            <a:fillRect/>
          </a:stretch>
        </p:blipFill>
        <p:spPr>
          <a:xfrm>
            <a:off x="0" y="-33675"/>
            <a:ext cx="9144000" cy="5143500"/>
          </a:xfrm>
          <a:prstGeom prst="rect">
            <a:avLst/>
          </a:prstGeom>
          <a:noFill/>
          <a:ln>
            <a:noFill/>
          </a:ln>
        </p:spPr>
      </p:pic>
      <p:sp>
        <p:nvSpPr>
          <p:cNvPr id="173" name="Google Shape;173;p26"/>
          <p:cNvSpPr txBox="1"/>
          <p:nvPr/>
        </p:nvSpPr>
        <p:spPr>
          <a:xfrm>
            <a:off x="2490025" y="1278675"/>
            <a:ext cx="3307200" cy="251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74" name="Google Shape;174;p26"/>
          <p:cNvSpPr txBox="1"/>
          <p:nvPr/>
        </p:nvSpPr>
        <p:spPr>
          <a:xfrm>
            <a:off x="7488382" y="347100"/>
            <a:ext cx="1337211" cy="38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FF3A21"/>
                </a:solidFill>
                <a:latin typeface="Montserrat Light" panose="00000400000000000000" pitchFamily="50" charset="0"/>
              </a:rPr>
              <a:t>4. </a:t>
            </a:r>
            <a:r>
              <a:rPr lang="fi-FI" sz="1800" dirty="0" err="1">
                <a:solidFill>
                  <a:srgbClr val="FF3A21"/>
                </a:solidFill>
                <a:latin typeface="Montserrat Light" panose="00000400000000000000" pitchFamily="50" charset="0"/>
              </a:rPr>
              <a:t>leksjon</a:t>
            </a:r>
            <a:endParaRPr sz="1800" dirty="0">
              <a:solidFill>
                <a:srgbClr val="FF3A21"/>
              </a:solidFill>
              <a:latin typeface="Montserrat Light" panose="00000400000000000000" pitchFamily="50" charset="0"/>
            </a:endParaRPr>
          </a:p>
        </p:txBody>
      </p:sp>
      <p:sp>
        <p:nvSpPr>
          <p:cNvPr id="175" name="Google Shape;175;p26"/>
          <p:cNvSpPr txBox="1"/>
          <p:nvPr/>
        </p:nvSpPr>
        <p:spPr>
          <a:xfrm>
            <a:off x="570000" y="1116975"/>
            <a:ext cx="7949700" cy="3508623"/>
          </a:xfrm>
          <a:prstGeom prst="rect">
            <a:avLst/>
          </a:prstGeom>
          <a:noFill/>
          <a:ln>
            <a:noFill/>
          </a:ln>
        </p:spPr>
        <p:txBody>
          <a:bodyPr spcFirstLastPara="1" wrap="square" lIns="91425" tIns="91425" rIns="91425" bIns="91425" anchor="t" anchorCtr="0">
            <a:spAutoFit/>
          </a:bodyPr>
          <a:lstStyle/>
          <a:p>
            <a:pPr marL="457200" indent="-317500">
              <a:spcBef>
                <a:spcPts val="1200"/>
              </a:spcBef>
              <a:buClr>
                <a:schemeClr val="dk1"/>
              </a:buClr>
              <a:buSzPts val="1400"/>
              <a:buFont typeface="Arial"/>
              <a:buAutoNum type="arabicPeriod"/>
            </a:pPr>
            <a:r>
              <a:rPr lang="nb-NO" dirty="0">
                <a:solidFill>
                  <a:schemeClr val="tx1"/>
                </a:solidFill>
              </a:rPr>
              <a:t>Analyse av dine egne vaner:</a:t>
            </a:r>
            <a:endParaRPr sz="1200" b="1" dirty="0">
              <a:solidFill>
                <a:schemeClr val="tx1"/>
              </a:solidFill>
              <a:latin typeface="Montserrat Light" panose="00000400000000000000" pitchFamily="50" charset="0"/>
            </a:endParaRPr>
          </a:p>
          <a:p>
            <a:pPr marL="914400" lvl="1" indent="-317500" algn="l" rtl="0">
              <a:spcBef>
                <a:spcPts val="0"/>
              </a:spcBef>
              <a:spcAft>
                <a:spcPts val="0"/>
              </a:spcAft>
              <a:buClr>
                <a:schemeClr val="dk1"/>
              </a:buClr>
              <a:buSzPts val="1400"/>
              <a:buChar char="○"/>
            </a:pPr>
            <a:r>
              <a:rPr lang="nb-NO" sz="1200" dirty="0">
                <a:solidFill>
                  <a:schemeClr val="tx1"/>
                </a:solidFill>
                <a:latin typeface="Montserrat Light" panose="00000400000000000000" pitchFamily="50" charset="0"/>
              </a:rPr>
              <a:t>Før logg over ditt daglige forbruk i 3 dager (mat, klær, elektronikk osv.).</a:t>
            </a:r>
          </a:p>
          <a:p>
            <a:pPr marL="914400" lvl="1" indent="-317500" algn="l" rtl="0">
              <a:spcBef>
                <a:spcPts val="0"/>
              </a:spcBef>
              <a:spcAft>
                <a:spcPts val="0"/>
              </a:spcAft>
              <a:buClr>
                <a:schemeClr val="dk1"/>
              </a:buClr>
              <a:buSzPts val="1400"/>
              <a:buChar char="○"/>
            </a:pPr>
            <a:r>
              <a:rPr lang="nb-NO" sz="1200" dirty="0">
                <a:solidFill>
                  <a:schemeClr val="tx1"/>
                </a:solidFill>
                <a:latin typeface="Montserrat Light" panose="00000400000000000000" pitchFamily="50" charset="0"/>
              </a:rPr>
              <a:t>Reflekter over hva som er nødvendig og hva du kunne klart deg uten.</a:t>
            </a:r>
            <a:br>
              <a:rPr lang="sv-SE" sz="1200" dirty="0">
                <a:solidFill>
                  <a:schemeClr val="tx1"/>
                </a:solidFill>
                <a:latin typeface="Montserrat Light" panose="00000400000000000000" pitchFamily="50" charset="0"/>
              </a:rPr>
            </a:br>
            <a:endParaRPr lang="sv-SE" sz="1200" dirty="0">
              <a:solidFill>
                <a:schemeClr val="tx1"/>
              </a:solidFill>
              <a:latin typeface="Montserrat Light" panose="00000400000000000000" pitchFamily="50" charset="0"/>
            </a:endParaRPr>
          </a:p>
          <a:p>
            <a:pPr marL="457200" lvl="0" indent="-317500" algn="l" rtl="0">
              <a:spcBef>
                <a:spcPts val="0"/>
              </a:spcBef>
              <a:spcAft>
                <a:spcPts val="0"/>
              </a:spcAft>
              <a:buClr>
                <a:schemeClr val="dk1"/>
              </a:buClr>
              <a:buSzPts val="1400"/>
              <a:buAutoNum type="arabicPeriod"/>
            </a:pPr>
            <a:r>
              <a:rPr lang="da" sz="1200" b="1" dirty="0">
                <a:solidFill>
                  <a:schemeClr val="tx1"/>
                </a:solidFill>
                <a:latin typeface="Montserrat Light" panose="00000400000000000000" pitchFamily="50" charset="0"/>
              </a:rPr>
              <a:t>Undersøkelse:</a:t>
            </a:r>
            <a:endParaRPr sz="1200" b="1" dirty="0">
              <a:solidFill>
                <a:schemeClr val="tx1"/>
              </a:solidFill>
              <a:latin typeface="Montserrat Light" panose="00000400000000000000" pitchFamily="50" charset="0"/>
            </a:endParaRPr>
          </a:p>
          <a:p>
            <a:pPr marL="914400" lvl="1" indent="-317500" algn="l" rtl="0">
              <a:spcBef>
                <a:spcPts val="0"/>
              </a:spcBef>
              <a:spcAft>
                <a:spcPts val="0"/>
              </a:spcAft>
              <a:buClr>
                <a:schemeClr val="dk1"/>
              </a:buClr>
              <a:buSzPts val="1400"/>
              <a:buChar char="○"/>
            </a:pPr>
            <a:r>
              <a:rPr lang="nb-NO" sz="1200" dirty="0">
                <a:solidFill>
                  <a:schemeClr val="tx1"/>
                </a:solidFill>
                <a:latin typeface="Montserrat Light" panose="00000400000000000000" pitchFamily="50" charset="0"/>
              </a:rPr>
              <a:t>Velg et område der du opplever overforbruk (f.eks. klær, teknologi, mat).</a:t>
            </a:r>
          </a:p>
          <a:p>
            <a:pPr marL="914400" lvl="1" indent="-317500" algn="l" rtl="0">
              <a:spcBef>
                <a:spcPts val="0"/>
              </a:spcBef>
              <a:spcAft>
                <a:spcPts val="0"/>
              </a:spcAft>
              <a:buClr>
                <a:schemeClr val="dk1"/>
              </a:buClr>
              <a:buSzPts val="1400"/>
              <a:buChar char="○"/>
            </a:pPr>
            <a:r>
              <a:rPr lang="nb-NO" sz="1200" dirty="0">
                <a:solidFill>
                  <a:schemeClr val="tx1"/>
                </a:solidFill>
                <a:latin typeface="Montserrat Light" panose="00000400000000000000" pitchFamily="50" charset="0"/>
              </a:rPr>
              <a:t>Undersøk hvordan dette påvirker miljøet og din egen livskvalitet. Bruk faktaene fra innledningen.</a:t>
            </a:r>
            <a:br>
              <a:rPr lang="sv-SE" sz="1200" dirty="0">
                <a:solidFill>
                  <a:schemeClr val="tx1"/>
                </a:solidFill>
                <a:latin typeface="Montserrat Light" panose="00000400000000000000" pitchFamily="50" charset="0"/>
              </a:rPr>
            </a:br>
            <a:endParaRPr lang="fi-FI" sz="1200" dirty="0">
              <a:solidFill>
                <a:schemeClr val="tx1"/>
              </a:solidFill>
              <a:latin typeface="Montserrat Light" panose="00000400000000000000" pitchFamily="50" charset="0"/>
            </a:endParaRPr>
          </a:p>
          <a:p>
            <a:pPr marL="457200" lvl="0" indent="-317500" algn="l" rtl="0">
              <a:spcBef>
                <a:spcPts val="0"/>
              </a:spcBef>
              <a:spcAft>
                <a:spcPts val="0"/>
              </a:spcAft>
              <a:buClr>
                <a:schemeClr val="dk1"/>
              </a:buClr>
              <a:buSzPts val="1400"/>
              <a:buAutoNum type="arabicPeriod"/>
            </a:pPr>
            <a:r>
              <a:rPr lang="fi-FI" sz="1200" b="1" dirty="0" err="1">
                <a:solidFill>
                  <a:schemeClr val="tx1"/>
                </a:solidFill>
                <a:latin typeface="Montserrat Light" panose="00000400000000000000" pitchFamily="50" charset="0"/>
              </a:rPr>
              <a:t>Løsningsforslag</a:t>
            </a:r>
            <a:r>
              <a:rPr lang="fi-FI" sz="1200" b="1" dirty="0">
                <a:solidFill>
                  <a:schemeClr val="tx1"/>
                </a:solidFill>
                <a:latin typeface="Montserrat Light" panose="00000400000000000000" pitchFamily="50" charset="0"/>
              </a:rPr>
              <a:t>:</a:t>
            </a:r>
          </a:p>
          <a:p>
            <a:pPr marL="914400" lvl="1" indent="-317500" algn="l" rtl="0">
              <a:spcBef>
                <a:spcPts val="0"/>
              </a:spcBef>
              <a:spcAft>
                <a:spcPts val="0"/>
              </a:spcAft>
              <a:buClr>
                <a:schemeClr val="dk1"/>
              </a:buClr>
              <a:buSzPts val="1400"/>
              <a:buChar char="○"/>
            </a:pPr>
            <a:r>
              <a:rPr lang="nb-NO" sz="1200" dirty="0">
                <a:solidFill>
                  <a:schemeClr val="tx1"/>
                </a:solidFill>
                <a:latin typeface="Montserrat Light" panose="00000400000000000000" pitchFamily="50" charset="0"/>
              </a:rPr>
              <a:t>Utvikle en plan for hvordan du kan endre vanene dine til å være mere bærekraftige.</a:t>
            </a:r>
          </a:p>
          <a:p>
            <a:pPr marL="914400" lvl="1" indent="-317500" algn="l" rtl="0">
              <a:spcBef>
                <a:spcPts val="0"/>
              </a:spcBef>
              <a:spcAft>
                <a:spcPts val="0"/>
              </a:spcAft>
              <a:buClr>
                <a:schemeClr val="dk1"/>
              </a:buClr>
              <a:buSzPts val="1400"/>
              <a:buChar char="○"/>
            </a:pPr>
            <a:r>
              <a:rPr lang="nb-NO" sz="1200" dirty="0">
                <a:solidFill>
                  <a:schemeClr val="tx1"/>
                </a:solidFill>
                <a:latin typeface="Montserrat Light" panose="00000400000000000000" pitchFamily="50" charset="0"/>
              </a:rPr>
              <a:t>Inkluder et forslag på hvordan disse endringene kan forbedre både miljøet og din livskvalitet..</a:t>
            </a:r>
          </a:p>
          <a:p>
            <a:pPr marL="914400" lvl="1" indent="-317500" algn="l" rtl="0">
              <a:spcBef>
                <a:spcPts val="0"/>
              </a:spcBef>
              <a:spcAft>
                <a:spcPts val="0"/>
              </a:spcAft>
              <a:buClr>
                <a:schemeClr val="dk1"/>
              </a:buClr>
              <a:buSzPts val="1400"/>
              <a:buChar char="○"/>
            </a:pPr>
            <a:endParaRPr lang="fi-FI" sz="1200" dirty="0">
              <a:solidFill>
                <a:schemeClr val="tx1"/>
              </a:solidFill>
              <a:latin typeface="Montserrat Light" panose="00000400000000000000" pitchFamily="50" charset="0"/>
            </a:endParaRPr>
          </a:p>
          <a:p>
            <a:pPr marL="457200" lvl="0" indent="-317500" algn="l" rtl="0">
              <a:spcBef>
                <a:spcPts val="0"/>
              </a:spcBef>
              <a:spcAft>
                <a:spcPts val="0"/>
              </a:spcAft>
              <a:buClr>
                <a:schemeClr val="dk1"/>
              </a:buClr>
              <a:buSzPts val="1400"/>
              <a:buAutoNum type="arabicPeriod"/>
            </a:pPr>
            <a:r>
              <a:rPr lang="fi-FI" sz="1200" b="1" dirty="0" err="1">
                <a:solidFill>
                  <a:schemeClr val="tx1"/>
                </a:solidFill>
                <a:latin typeface="Montserrat Light" panose="00000400000000000000" pitchFamily="50" charset="0"/>
              </a:rPr>
              <a:t>Presentasjon</a:t>
            </a:r>
            <a:r>
              <a:rPr lang="fi-FI" sz="1200" b="1" dirty="0">
                <a:solidFill>
                  <a:schemeClr val="tx1"/>
                </a:solidFill>
                <a:latin typeface="Montserrat Light" panose="00000400000000000000" pitchFamily="50" charset="0"/>
              </a:rPr>
              <a:t>:</a:t>
            </a:r>
          </a:p>
          <a:p>
            <a:pPr marL="914400" lvl="1" indent="-317500" algn="l" rtl="0">
              <a:spcBef>
                <a:spcPts val="0"/>
              </a:spcBef>
              <a:spcAft>
                <a:spcPts val="0"/>
              </a:spcAft>
              <a:buClr>
                <a:schemeClr val="dk1"/>
              </a:buClr>
              <a:buSzPts val="1400"/>
              <a:buChar char="○"/>
            </a:pPr>
            <a:r>
              <a:rPr lang="fi-FI" sz="1200" dirty="0">
                <a:solidFill>
                  <a:schemeClr val="tx1"/>
                </a:solidFill>
                <a:latin typeface="Montserrat Light" panose="00000400000000000000" pitchFamily="50" charset="0"/>
              </a:rPr>
              <a:t>Lag en </a:t>
            </a:r>
            <a:r>
              <a:rPr lang="fi-FI" sz="1200" dirty="0" err="1">
                <a:solidFill>
                  <a:schemeClr val="tx1"/>
                </a:solidFill>
                <a:latin typeface="Montserrat Light" panose="00000400000000000000" pitchFamily="50" charset="0"/>
              </a:rPr>
              <a:t>kreativ</a:t>
            </a:r>
            <a:r>
              <a:rPr lang="fi-FI" sz="1200" dirty="0">
                <a:solidFill>
                  <a:schemeClr val="tx1"/>
                </a:solidFill>
                <a:latin typeface="Montserrat Light" panose="00000400000000000000" pitchFamily="50" charset="0"/>
              </a:rPr>
              <a:t> </a:t>
            </a:r>
            <a:r>
              <a:rPr lang="fi-FI" sz="1200" dirty="0" err="1">
                <a:solidFill>
                  <a:schemeClr val="tx1"/>
                </a:solidFill>
                <a:latin typeface="Montserrat Light" panose="00000400000000000000" pitchFamily="50" charset="0"/>
              </a:rPr>
              <a:t>presentasjon</a:t>
            </a:r>
            <a:r>
              <a:rPr lang="fi-FI" sz="1200" dirty="0">
                <a:solidFill>
                  <a:schemeClr val="tx1"/>
                </a:solidFill>
                <a:latin typeface="Montserrat Light" panose="00000400000000000000" pitchFamily="50" charset="0"/>
              </a:rPr>
              <a:t> (</a:t>
            </a:r>
            <a:r>
              <a:rPr lang="fi-FI" sz="1200" dirty="0" err="1">
                <a:solidFill>
                  <a:schemeClr val="tx1"/>
                </a:solidFill>
                <a:latin typeface="Montserrat Light" panose="00000400000000000000" pitchFamily="50" charset="0"/>
              </a:rPr>
              <a:t>plakat</a:t>
            </a:r>
            <a:r>
              <a:rPr lang="fi-FI" sz="1200" dirty="0">
                <a:solidFill>
                  <a:schemeClr val="tx1"/>
                </a:solidFill>
                <a:latin typeface="Montserrat Light" panose="00000400000000000000" pitchFamily="50" charset="0"/>
              </a:rPr>
              <a:t>, video, PowerPoint) av </a:t>
            </a:r>
            <a:r>
              <a:rPr lang="fi-FI" sz="1200" dirty="0" err="1">
                <a:solidFill>
                  <a:schemeClr val="tx1"/>
                </a:solidFill>
                <a:latin typeface="Montserrat Light" panose="00000400000000000000" pitchFamily="50" charset="0"/>
              </a:rPr>
              <a:t>dine</a:t>
            </a:r>
            <a:r>
              <a:rPr lang="fi-FI" sz="1200" dirty="0">
                <a:solidFill>
                  <a:schemeClr val="tx1"/>
                </a:solidFill>
                <a:latin typeface="Montserrat Light" panose="00000400000000000000" pitchFamily="50" charset="0"/>
              </a:rPr>
              <a:t> </a:t>
            </a:r>
            <a:r>
              <a:rPr lang="fi-FI" sz="1200" dirty="0" err="1">
                <a:solidFill>
                  <a:schemeClr val="tx1"/>
                </a:solidFill>
                <a:latin typeface="Montserrat Light" panose="00000400000000000000" pitchFamily="50" charset="0"/>
              </a:rPr>
              <a:t>konklusjoner</a:t>
            </a:r>
            <a:r>
              <a:rPr lang="fi-FI" sz="1200" dirty="0">
                <a:solidFill>
                  <a:schemeClr val="tx1"/>
                </a:solidFill>
                <a:latin typeface="Montserrat Light" panose="00000400000000000000" pitchFamily="50" charset="0"/>
              </a:rPr>
              <a:t> </a:t>
            </a:r>
            <a:r>
              <a:rPr lang="fi-FI" sz="1200" dirty="0" err="1">
                <a:solidFill>
                  <a:schemeClr val="tx1"/>
                </a:solidFill>
                <a:latin typeface="Montserrat Light" panose="00000400000000000000" pitchFamily="50" charset="0"/>
              </a:rPr>
              <a:t>og</a:t>
            </a:r>
            <a:r>
              <a:rPr lang="fi-FI" sz="1200" dirty="0">
                <a:solidFill>
                  <a:schemeClr val="tx1"/>
                </a:solidFill>
                <a:latin typeface="Montserrat Light" panose="00000400000000000000" pitchFamily="50" charset="0"/>
              </a:rPr>
              <a:t> </a:t>
            </a:r>
            <a:r>
              <a:rPr lang="fi-FI" sz="1200" dirty="0" err="1">
                <a:solidFill>
                  <a:schemeClr val="tx1"/>
                </a:solidFill>
                <a:latin typeface="Montserrat Light" panose="00000400000000000000" pitchFamily="50" charset="0"/>
              </a:rPr>
              <a:t>forslag</a:t>
            </a:r>
            <a:r>
              <a:rPr lang="fi-FI" sz="1200" dirty="0">
                <a:solidFill>
                  <a:schemeClr val="tx1"/>
                </a:solidFill>
                <a:latin typeface="Montserrat Light" panose="00000400000000000000" pitchFamily="50" charset="0"/>
              </a:rPr>
              <a:t>.</a:t>
            </a:r>
          </a:p>
          <a:p>
            <a:pPr marL="914400" lvl="1" indent="-317500" algn="l" rtl="0">
              <a:spcBef>
                <a:spcPts val="0"/>
              </a:spcBef>
              <a:spcAft>
                <a:spcPts val="0"/>
              </a:spcAft>
              <a:buClr>
                <a:schemeClr val="dk1"/>
              </a:buClr>
              <a:buSzPts val="1400"/>
              <a:buChar char="○"/>
            </a:pPr>
            <a:r>
              <a:rPr lang="fi-FI" sz="1200" dirty="0" err="1">
                <a:solidFill>
                  <a:schemeClr val="tx1"/>
                </a:solidFill>
                <a:latin typeface="Montserrat Light" panose="00000400000000000000" pitchFamily="50" charset="0"/>
              </a:rPr>
              <a:t>Inkluder</a:t>
            </a:r>
            <a:r>
              <a:rPr lang="fi-FI" sz="1200" dirty="0">
                <a:solidFill>
                  <a:schemeClr val="tx1"/>
                </a:solidFill>
                <a:latin typeface="Montserrat Light" panose="00000400000000000000" pitchFamily="50" charset="0"/>
              </a:rPr>
              <a:t> </a:t>
            </a:r>
            <a:r>
              <a:rPr lang="fi-FI" sz="1200" dirty="0" err="1">
                <a:solidFill>
                  <a:schemeClr val="tx1"/>
                </a:solidFill>
                <a:latin typeface="Montserrat Light" panose="00000400000000000000" pitchFamily="50" charset="0"/>
              </a:rPr>
              <a:t>minst</a:t>
            </a:r>
            <a:r>
              <a:rPr lang="fi-FI" sz="1200" dirty="0">
                <a:solidFill>
                  <a:schemeClr val="tx1"/>
                </a:solidFill>
                <a:latin typeface="Montserrat Light" panose="00000400000000000000" pitchFamily="50" charset="0"/>
              </a:rPr>
              <a:t> ett </a:t>
            </a:r>
            <a:r>
              <a:rPr lang="fi-FI" sz="1200" dirty="0" err="1">
                <a:solidFill>
                  <a:schemeClr val="tx1"/>
                </a:solidFill>
                <a:latin typeface="Montserrat Light" panose="00000400000000000000" pitchFamily="50" charset="0"/>
              </a:rPr>
              <a:t>sitat</a:t>
            </a:r>
            <a:r>
              <a:rPr lang="fi-FI" sz="1200" dirty="0">
                <a:solidFill>
                  <a:schemeClr val="tx1"/>
                </a:solidFill>
                <a:latin typeface="Montserrat Light" panose="00000400000000000000" pitchFamily="50" charset="0"/>
              </a:rPr>
              <a:t> </a:t>
            </a:r>
            <a:r>
              <a:rPr lang="fi-FI" sz="1200" dirty="0" err="1">
                <a:solidFill>
                  <a:schemeClr val="tx1"/>
                </a:solidFill>
                <a:latin typeface="Montserrat Light" panose="00000400000000000000" pitchFamily="50" charset="0"/>
              </a:rPr>
              <a:t>fra</a:t>
            </a:r>
            <a:r>
              <a:rPr lang="fi-FI" sz="1200" dirty="0">
                <a:solidFill>
                  <a:schemeClr val="tx1"/>
                </a:solidFill>
                <a:latin typeface="Montserrat Light" panose="00000400000000000000" pitchFamily="50" charset="0"/>
              </a:rPr>
              <a:t> </a:t>
            </a:r>
            <a:r>
              <a:rPr lang="fi-FI" sz="1200" dirty="0" err="1">
                <a:solidFill>
                  <a:schemeClr val="tx1"/>
                </a:solidFill>
                <a:latin typeface="Montserrat Light" panose="00000400000000000000" pitchFamily="50" charset="0"/>
              </a:rPr>
              <a:t>dialogpausemetoden</a:t>
            </a:r>
            <a:r>
              <a:rPr lang="fi-FI" sz="1200" dirty="0">
                <a:solidFill>
                  <a:schemeClr val="tx1"/>
                </a:solidFill>
                <a:latin typeface="Montserrat Light" panose="00000400000000000000" pitchFamily="50" charset="0"/>
              </a:rPr>
              <a:t> </a:t>
            </a:r>
            <a:r>
              <a:rPr lang="fi-FI" sz="1200" dirty="0" err="1">
                <a:solidFill>
                  <a:schemeClr val="tx1"/>
                </a:solidFill>
                <a:latin typeface="Montserrat Light" panose="00000400000000000000" pitchFamily="50" charset="0"/>
              </a:rPr>
              <a:t>som</a:t>
            </a:r>
            <a:r>
              <a:rPr lang="fi-FI" sz="1200" dirty="0">
                <a:solidFill>
                  <a:schemeClr val="tx1"/>
                </a:solidFill>
                <a:latin typeface="Montserrat Light" panose="00000400000000000000" pitchFamily="50" charset="0"/>
              </a:rPr>
              <a:t> </a:t>
            </a:r>
            <a:r>
              <a:rPr lang="fi-FI" sz="1200" dirty="0" err="1">
                <a:solidFill>
                  <a:schemeClr val="tx1"/>
                </a:solidFill>
                <a:latin typeface="Montserrat Light" panose="00000400000000000000" pitchFamily="50" charset="0"/>
              </a:rPr>
              <a:t>inspirasjon</a:t>
            </a:r>
            <a:r>
              <a:rPr lang="fi-FI" sz="1200" dirty="0">
                <a:solidFill>
                  <a:schemeClr val="tx1"/>
                </a:solidFill>
                <a:latin typeface="Montserrat Light" panose="00000400000000000000" pitchFamily="50" charset="0"/>
              </a:rPr>
              <a:t>.</a:t>
            </a:r>
            <a:endParaRPr sz="1200" dirty="0">
              <a:solidFill>
                <a:schemeClr val="tx1"/>
              </a:solidFill>
              <a:latin typeface="Montserrat Light" panose="00000400000000000000" pitchFamily="50" charset="0"/>
            </a:endParaRPr>
          </a:p>
        </p:txBody>
      </p:sp>
      <p:sp>
        <p:nvSpPr>
          <p:cNvPr id="3" name="Google Shape;111;p19">
            <a:extLst>
              <a:ext uri="{FF2B5EF4-FFF2-40B4-BE49-F238E27FC236}">
                <a16:creationId xmlns:a16="http://schemas.microsoft.com/office/drawing/2014/main" id="{C7DFFB30-EBB8-6330-3A0B-C18A3840939D}"/>
              </a:ext>
            </a:extLst>
          </p:cNvPr>
          <p:cNvSpPr txBox="1"/>
          <p:nvPr/>
        </p:nvSpPr>
        <p:spPr>
          <a:xfrm>
            <a:off x="624300" y="489570"/>
            <a:ext cx="2591677" cy="672900"/>
          </a:xfrm>
          <a:prstGeom prst="rect">
            <a:avLst/>
          </a:prstGeom>
          <a:noFill/>
          <a:ln>
            <a:noFill/>
          </a:ln>
        </p:spPr>
        <p:txBody>
          <a:bodyPr spcFirstLastPara="1" wrap="square" lIns="91425" tIns="91425" rIns="91425" bIns="91425" anchor="t" anchorCtr="0">
            <a:noAutofit/>
          </a:bodyPr>
          <a:lstStyle/>
          <a:p>
            <a:pPr lvl="0"/>
            <a:r>
              <a:rPr lang="da" sz="3200" b="1" dirty="0">
                <a:solidFill>
                  <a:schemeClr val="tx1"/>
                </a:solidFill>
                <a:latin typeface="Bebas Neue" panose="020B0606020202050201" pitchFamily="34" charset="0"/>
              </a:rPr>
              <a:t>Oppgave</a:t>
            </a:r>
            <a:endParaRPr lang="da-DK" sz="3200" b="1" dirty="0">
              <a:solidFill>
                <a:schemeClr val="tx1"/>
              </a:solidFill>
              <a:latin typeface="Bebas Neue" panose="020B0606020202050201"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p27"/>
          <p:cNvPicPr preferRelativeResize="0"/>
          <p:nvPr/>
        </p:nvPicPr>
        <p:blipFill>
          <a:blip r:embed="rId3">
            <a:alphaModFix/>
          </a:blip>
          <a:stretch>
            <a:fillRect/>
          </a:stretch>
        </p:blipFill>
        <p:spPr>
          <a:xfrm>
            <a:off x="-12" y="0"/>
            <a:ext cx="9144000" cy="5143500"/>
          </a:xfrm>
          <a:prstGeom prst="rect">
            <a:avLst/>
          </a:prstGeom>
          <a:noFill/>
          <a:ln>
            <a:noFill/>
          </a:ln>
        </p:spPr>
      </p:pic>
      <p:sp>
        <p:nvSpPr>
          <p:cNvPr id="181" name="Google Shape;181;p27"/>
          <p:cNvSpPr txBox="1"/>
          <p:nvPr/>
        </p:nvSpPr>
        <p:spPr>
          <a:xfrm>
            <a:off x="1134600" y="778000"/>
            <a:ext cx="6224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graphicFrame>
        <p:nvGraphicFramePr>
          <p:cNvPr id="182" name="Google Shape;182;p27"/>
          <p:cNvGraphicFramePr/>
          <p:nvPr>
            <p:extLst>
              <p:ext uri="{D42A27DB-BD31-4B8C-83A1-F6EECF244321}">
                <p14:modId xmlns:p14="http://schemas.microsoft.com/office/powerpoint/2010/main" val="224597918"/>
              </p:ext>
            </p:extLst>
          </p:nvPr>
        </p:nvGraphicFramePr>
        <p:xfrm>
          <a:off x="233575" y="280475"/>
          <a:ext cx="8676850" cy="4658625"/>
        </p:xfrm>
        <a:graphic>
          <a:graphicData uri="http://schemas.openxmlformats.org/drawingml/2006/table">
            <a:tbl>
              <a:tblPr>
                <a:noFill/>
                <a:tableStyleId>{979FD186-3DF1-4BE9-8A0E-07CBFC60E8EA}</a:tableStyleId>
              </a:tblPr>
              <a:tblGrid>
                <a:gridCol w="1037175">
                  <a:extLst>
                    <a:ext uri="{9D8B030D-6E8A-4147-A177-3AD203B41FA5}">
                      <a16:colId xmlns:a16="http://schemas.microsoft.com/office/drawing/2014/main" val="20000"/>
                    </a:ext>
                  </a:extLst>
                </a:gridCol>
                <a:gridCol w="2175900">
                  <a:extLst>
                    <a:ext uri="{9D8B030D-6E8A-4147-A177-3AD203B41FA5}">
                      <a16:colId xmlns:a16="http://schemas.microsoft.com/office/drawing/2014/main" val="20001"/>
                    </a:ext>
                  </a:extLst>
                </a:gridCol>
                <a:gridCol w="989225">
                  <a:extLst>
                    <a:ext uri="{9D8B030D-6E8A-4147-A177-3AD203B41FA5}">
                      <a16:colId xmlns:a16="http://schemas.microsoft.com/office/drawing/2014/main" val="20002"/>
                    </a:ext>
                  </a:extLst>
                </a:gridCol>
                <a:gridCol w="4474550">
                  <a:extLst>
                    <a:ext uri="{9D8B030D-6E8A-4147-A177-3AD203B41FA5}">
                      <a16:colId xmlns:a16="http://schemas.microsoft.com/office/drawing/2014/main" val="20003"/>
                    </a:ext>
                  </a:extLst>
                </a:gridCol>
              </a:tblGrid>
              <a:tr h="705550">
                <a:tc>
                  <a:txBody>
                    <a:bodyPr/>
                    <a:lstStyle/>
                    <a:p>
                      <a:pPr marL="0" lvl="0" indent="0" algn="l" rtl="0">
                        <a:lnSpc>
                          <a:spcPct val="115000"/>
                        </a:lnSpc>
                        <a:spcBef>
                          <a:spcPts val="0"/>
                        </a:spcBef>
                        <a:spcAft>
                          <a:spcPts val="0"/>
                        </a:spcAft>
                        <a:buNone/>
                      </a:pPr>
                      <a:r>
                        <a:rPr lang="da" sz="1200" b="1" dirty="0">
                          <a:latin typeface="Montserrat Light" panose="00000400000000000000" pitchFamily="50" charset="0"/>
                        </a:rPr>
                        <a:t>Tid på dagen</a:t>
                      </a:r>
                      <a:endParaRPr sz="1200" b="1"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b="1" dirty="0">
                          <a:latin typeface="Montserrat Light" panose="00000400000000000000" pitchFamily="50" charset="0"/>
                        </a:rPr>
                        <a:t>Hva har jeg forbrukt eller kj</a:t>
                      </a:r>
                      <a:r>
                        <a:rPr lang="nb-NO" sz="1200" b="1" dirty="0">
                          <a:latin typeface="Montserrat Light" panose="00000400000000000000" pitchFamily="50" charset="0"/>
                        </a:rPr>
                        <a:t>øp</a:t>
                      </a:r>
                      <a:r>
                        <a:rPr lang="da" sz="1200" b="1" dirty="0">
                          <a:latin typeface="Montserrat Light" panose="00000400000000000000" pitchFamily="50" charset="0"/>
                        </a:rPr>
                        <a:t>t?</a:t>
                      </a:r>
                      <a:endParaRPr sz="1200" b="1"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b="1" dirty="0">
                          <a:latin typeface="Montserrat Light" panose="00000400000000000000" pitchFamily="50" charset="0"/>
                        </a:rPr>
                        <a:t>Var det nødvendig? (Ja/Nei)</a:t>
                      </a:r>
                      <a:endParaRPr sz="1200" b="1"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b="1" dirty="0">
                          <a:latin typeface="Montserrat Light" panose="00000400000000000000" pitchFamily="50" charset="0"/>
                        </a:rPr>
                        <a:t>Kommentar (f.eks. hvorfor gjorde jeg det?)</a:t>
                      </a:r>
                      <a:endParaRPr sz="1200" b="1"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92825">
                <a:tc>
                  <a:txBody>
                    <a:bodyPr/>
                    <a:lstStyle/>
                    <a:p>
                      <a:pPr marL="0" lvl="0" indent="0" algn="l" rtl="0">
                        <a:lnSpc>
                          <a:spcPct val="115000"/>
                        </a:lnSpc>
                        <a:spcBef>
                          <a:spcPts val="0"/>
                        </a:spcBef>
                        <a:spcAft>
                          <a:spcPts val="0"/>
                        </a:spcAft>
                        <a:buNone/>
                      </a:pPr>
                      <a:r>
                        <a:rPr lang="da" sz="1200" dirty="0">
                          <a:latin typeface="Montserrat Light" panose="00000400000000000000" pitchFamily="50" charset="0"/>
                        </a:rPr>
                        <a:t>Morgen</a:t>
                      </a:r>
                      <a:endParaRPr sz="1200"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dirty="0">
                          <a:latin typeface="Montserrat Light" panose="00000400000000000000" pitchFamily="50" charset="0"/>
                        </a:rPr>
                        <a:t>Spiste grøt</a:t>
                      </a:r>
                      <a:endParaRPr sz="1200"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Ja</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fi-FI" sz="1200" dirty="0" err="1">
                          <a:latin typeface="Montserrat Light" panose="00000400000000000000" pitchFamily="50" charset="0"/>
                        </a:rPr>
                        <a:t>Det</a:t>
                      </a:r>
                      <a:r>
                        <a:rPr lang="fi-FI" sz="1200" dirty="0">
                          <a:latin typeface="Montserrat Light" panose="00000400000000000000" pitchFamily="50" charset="0"/>
                        </a:rPr>
                        <a:t> </a:t>
                      </a:r>
                      <a:r>
                        <a:rPr lang="fi-FI" sz="1200" dirty="0" err="1">
                          <a:latin typeface="Montserrat Light" panose="00000400000000000000" pitchFamily="50" charset="0"/>
                        </a:rPr>
                        <a:t>var</a:t>
                      </a:r>
                      <a:r>
                        <a:rPr lang="fi-FI" sz="1200" dirty="0">
                          <a:latin typeface="Montserrat Light" panose="00000400000000000000" pitchFamily="50" charset="0"/>
                        </a:rPr>
                        <a:t> </a:t>
                      </a:r>
                      <a:r>
                        <a:rPr lang="fi-FI" sz="1200" dirty="0" err="1">
                          <a:latin typeface="Montserrat Light" panose="00000400000000000000" pitchFamily="50" charset="0"/>
                        </a:rPr>
                        <a:t>frokosten</a:t>
                      </a:r>
                      <a:r>
                        <a:rPr lang="fi-FI" sz="1200" dirty="0">
                          <a:latin typeface="Montserrat Light" panose="00000400000000000000" pitchFamily="50" charset="0"/>
                        </a:rPr>
                        <a:t> min</a:t>
                      </a: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564725">
                <a:tc>
                  <a:txBody>
                    <a:bodyPr/>
                    <a:lstStyle/>
                    <a:p>
                      <a:pPr marL="0" lvl="0" indent="0" algn="l" rtl="0">
                        <a:spcBef>
                          <a:spcPts val="0"/>
                        </a:spcBef>
                        <a:spcAft>
                          <a:spcPts val="0"/>
                        </a:spcAft>
                        <a:buNone/>
                      </a:pP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dirty="0">
                          <a:latin typeface="Montserrat Light" panose="00000400000000000000" pitchFamily="50" charset="0"/>
                        </a:rPr>
                        <a:t>Slo på lyset i rommet</a:t>
                      </a:r>
                      <a:endParaRPr sz="1200"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dirty="0">
                          <a:latin typeface="Montserrat Light" panose="00000400000000000000" pitchFamily="50" charset="0"/>
                        </a:rPr>
                        <a:t>Nei</a:t>
                      </a:r>
                      <a:endParaRPr sz="1200"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nb-NO" sz="1200" dirty="0">
                          <a:latin typeface="Montserrat Light" panose="00000400000000000000" pitchFamily="50" charset="0"/>
                        </a:rPr>
                        <a:t>Jeg kunne ha slått av lyset da det ble lyst.</a:t>
                      </a:r>
                      <a:endParaRPr sz="1200"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564725">
                <a:tc>
                  <a:txBody>
                    <a:bodyPr/>
                    <a:lstStyle/>
                    <a:p>
                      <a:pPr marL="0" lvl="0" indent="0" algn="l" rtl="0">
                        <a:lnSpc>
                          <a:spcPct val="115000"/>
                        </a:lnSpc>
                        <a:spcBef>
                          <a:spcPts val="0"/>
                        </a:spcBef>
                        <a:spcAft>
                          <a:spcPts val="0"/>
                        </a:spcAft>
                        <a:buNone/>
                      </a:pPr>
                      <a:r>
                        <a:rPr lang="da" sz="1200" dirty="0">
                          <a:latin typeface="Montserrat Light" panose="00000400000000000000" pitchFamily="50" charset="0"/>
                        </a:rPr>
                        <a:t>Formiddag</a:t>
                      </a:r>
                      <a:endParaRPr sz="1200"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sv-SE" sz="1200" dirty="0" err="1">
                          <a:latin typeface="Montserrat Light" panose="00000400000000000000" pitchFamily="50" charset="0"/>
                        </a:rPr>
                        <a:t>Kjøpte</a:t>
                      </a:r>
                      <a:r>
                        <a:rPr lang="sv-SE" sz="1200" dirty="0">
                          <a:latin typeface="Montserrat Light" panose="00000400000000000000" pitchFamily="50" charset="0"/>
                        </a:rPr>
                        <a:t> en brus i </a:t>
                      </a:r>
                      <a:r>
                        <a:rPr lang="sv-SE" sz="1200" dirty="0" err="1">
                          <a:latin typeface="Montserrat Light" panose="00000400000000000000" pitchFamily="50" charset="0"/>
                        </a:rPr>
                        <a:t>kantina</a:t>
                      </a:r>
                      <a:endParaRPr sz="1200"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fi-FI" sz="1200" dirty="0" err="1">
                          <a:latin typeface="Montserrat Light" panose="00000400000000000000" pitchFamily="50" charset="0"/>
                        </a:rPr>
                        <a:t>Nei</a:t>
                      </a:r>
                      <a:endParaRPr sz="1200"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sv-SE" sz="1200" dirty="0" err="1">
                          <a:latin typeface="Montserrat Light" panose="00000400000000000000" pitchFamily="50" charset="0"/>
                        </a:rPr>
                        <a:t>Jeg</a:t>
                      </a:r>
                      <a:r>
                        <a:rPr lang="sv-SE" sz="1200" dirty="0">
                          <a:latin typeface="Montserrat Light" panose="00000400000000000000" pitchFamily="50" charset="0"/>
                        </a:rPr>
                        <a:t> </a:t>
                      </a:r>
                      <a:r>
                        <a:rPr lang="sv-SE" sz="1200" dirty="0" err="1">
                          <a:latin typeface="Montserrat Light" panose="00000400000000000000" pitchFamily="50" charset="0"/>
                        </a:rPr>
                        <a:t>kunne</a:t>
                      </a:r>
                      <a:r>
                        <a:rPr lang="sv-SE" sz="1200" dirty="0">
                          <a:latin typeface="Montserrat Light" panose="00000400000000000000" pitchFamily="50" charset="0"/>
                        </a:rPr>
                        <a:t> ha </a:t>
                      </a:r>
                      <a:r>
                        <a:rPr lang="sv-SE" sz="1200" dirty="0" err="1">
                          <a:latin typeface="Montserrat Light" panose="00000400000000000000" pitchFamily="50" charset="0"/>
                        </a:rPr>
                        <a:t>tatt</a:t>
                      </a:r>
                      <a:r>
                        <a:rPr lang="sv-SE" sz="1200" dirty="0">
                          <a:latin typeface="Montserrat Light" panose="00000400000000000000" pitchFamily="50" charset="0"/>
                        </a:rPr>
                        <a:t> med </a:t>
                      </a:r>
                      <a:r>
                        <a:rPr lang="sv-SE" sz="1200" dirty="0" err="1">
                          <a:latin typeface="Montserrat Light" panose="00000400000000000000" pitchFamily="50" charset="0"/>
                        </a:rPr>
                        <a:t>meg</a:t>
                      </a:r>
                      <a:r>
                        <a:rPr lang="sv-SE" sz="1200" dirty="0">
                          <a:latin typeface="Montserrat Light" panose="00000400000000000000" pitchFamily="50" charset="0"/>
                        </a:rPr>
                        <a:t> en </a:t>
                      </a:r>
                      <a:r>
                        <a:rPr lang="sv-SE" sz="1200" dirty="0" err="1">
                          <a:latin typeface="Montserrat Light" panose="00000400000000000000" pitchFamily="50" charset="0"/>
                        </a:rPr>
                        <a:t>vannflaske</a:t>
                      </a:r>
                      <a:r>
                        <a:rPr lang="sv-SE" sz="1200" dirty="0">
                          <a:latin typeface="Montserrat Light" panose="00000400000000000000" pitchFamily="50" charset="0"/>
                        </a:rPr>
                        <a:t> </a:t>
                      </a:r>
                      <a:r>
                        <a:rPr lang="sv-SE" sz="1200" dirty="0" err="1">
                          <a:latin typeface="Montserrat Light" panose="00000400000000000000" pitchFamily="50" charset="0"/>
                        </a:rPr>
                        <a:t>hjemmefra</a:t>
                      </a:r>
                      <a:r>
                        <a:rPr lang="sv-SE" sz="1200" dirty="0">
                          <a:latin typeface="Montserrat Light" panose="00000400000000000000" pitchFamily="50" charset="0"/>
                        </a:rPr>
                        <a:t>.</a:t>
                      </a:r>
                      <a:endParaRPr sz="1200"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564725">
                <a:tc>
                  <a:txBody>
                    <a:bodyPr/>
                    <a:lstStyle/>
                    <a:p>
                      <a:pPr marL="0" lvl="0" indent="0" algn="l" rtl="0">
                        <a:lnSpc>
                          <a:spcPct val="115000"/>
                        </a:lnSpc>
                        <a:spcBef>
                          <a:spcPts val="0"/>
                        </a:spcBef>
                        <a:spcAft>
                          <a:spcPts val="0"/>
                        </a:spcAft>
                        <a:buNone/>
                      </a:pPr>
                      <a:r>
                        <a:rPr lang="da" sz="1200" dirty="0">
                          <a:latin typeface="Montserrat Light" panose="00000400000000000000" pitchFamily="50" charset="0"/>
                        </a:rPr>
                        <a:t>Ettermiddag</a:t>
                      </a:r>
                      <a:endParaRPr sz="1200"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dirty="0">
                          <a:latin typeface="Montserrat Light" panose="00000400000000000000" pitchFamily="50" charset="0"/>
                        </a:rPr>
                        <a:t>Tok bussen hjem</a:t>
                      </a:r>
                      <a:endParaRPr sz="1200"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Ja</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dirty="0">
                          <a:latin typeface="Montserrat Light" panose="00000400000000000000" pitchFamily="50" charset="0"/>
                        </a:rPr>
                        <a:t>Det regnet, så det var ikke mulig å sykle</a:t>
                      </a:r>
                      <a:endParaRPr sz="1200"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564725">
                <a:tc>
                  <a:txBody>
                    <a:bodyPr/>
                    <a:lstStyle/>
                    <a:p>
                      <a:pPr marL="0" lvl="0" indent="0" algn="l" rtl="0">
                        <a:spcBef>
                          <a:spcPts val="0"/>
                        </a:spcBef>
                        <a:spcAft>
                          <a:spcPts val="0"/>
                        </a:spcAft>
                        <a:buNone/>
                      </a:pP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dirty="0">
                          <a:latin typeface="Montserrat Light" panose="00000400000000000000" pitchFamily="50" charset="0"/>
                        </a:rPr>
                        <a:t>Spilte spil på nettbrettet</a:t>
                      </a:r>
                      <a:endParaRPr sz="1200"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fi-FI" sz="1200" dirty="0" err="1">
                          <a:latin typeface="Montserrat Light" panose="00000400000000000000" pitchFamily="50" charset="0"/>
                        </a:rPr>
                        <a:t>Nei</a:t>
                      </a:r>
                      <a:endParaRPr sz="1200"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sv-SE" sz="1200" dirty="0" err="1">
                          <a:latin typeface="Montserrat Light" panose="00000400000000000000" pitchFamily="50" charset="0"/>
                        </a:rPr>
                        <a:t>Kunne</a:t>
                      </a:r>
                      <a:r>
                        <a:rPr lang="sv-SE" sz="1200" dirty="0">
                          <a:latin typeface="Montserrat Light" panose="00000400000000000000" pitchFamily="50" charset="0"/>
                        </a:rPr>
                        <a:t> ha gjort </a:t>
                      </a:r>
                      <a:r>
                        <a:rPr lang="sv-SE" sz="1200" dirty="0" err="1">
                          <a:latin typeface="Montserrat Light" panose="00000400000000000000" pitchFamily="50" charset="0"/>
                        </a:rPr>
                        <a:t>noe</a:t>
                      </a:r>
                      <a:r>
                        <a:rPr lang="sv-SE" sz="1200" dirty="0">
                          <a:latin typeface="Montserrat Light" panose="00000400000000000000" pitchFamily="50" charset="0"/>
                        </a:rPr>
                        <a:t> </a:t>
                      </a:r>
                      <a:r>
                        <a:rPr lang="sv-SE" sz="1200" dirty="0" err="1">
                          <a:latin typeface="Montserrat Light" panose="00000400000000000000" pitchFamily="50" charset="0"/>
                        </a:rPr>
                        <a:t>annet</a:t>
                      </a:r>
                      <a:r>
                        <a:rPr lang="sv-SE" sz="1200" dirty="0">
                          <a:latin typeface="Montserrat Light" panose="00000400000000000000" pitchFamily="50" charset="0"/>
                        </a:rPr>
                        <a:t> som </a:t>
                      </a:r>
                      <a:r>
                        <a:rPr lang="sv-SE" sz="1200" dirty="0" err="1">
                          <a:latin typeface="Montserrat Light" panose="00000400000000000000" pitchFamily="50" charset="0"/>
                        </a:rPr>
                        <a:t>ikke</a:t>
                      </a:r>
                      <a:r>
                        <a:rPr lang="sv-SE" sz="1200" dirty="0">
                          <a:latin typeface="Montserrat Light" panose="00000400000000000000" pitchFamily="50" charset="0"/>
                        </a:rPr>
                        <a:t> </a:t>
                      </a:r>
                      <a:r>
                        <a:rPr lang="sv-SE" sz="1200" dirty="0" err="1">
                          <a:latin typeface="Montserrat Light" panose="00000400000000000000" pitchFamily="50" charset="0"/>
                        </a:rPr>
                        <a:t>forbruker</a:t>
                      </a:r>
                      <a:r>
                        <a:rPr lang="sv-SE" sz="1200" dirty="0">
                          <a:latin typeface="Montserrat Light" panose="00000400000000000000" pitchFamily="50" charset="0"/>
                        </a:rPr>
                        <a:t> el.</a:t>
                      </a: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564725">
                <a:tc>
                  <a:txBody>
                    <a:bodyPr/>
                    <a:lstStyle/>
                    <a:p>
                      <a:pPr marL="0" lvl="0" indent="0" algn="l" rtl="0">
                        <a:lnSpc>
                          <a:spcPct val="115000"/>
                        </a:lnSpc>
                        <a:spcBef>
                          <a:spcPts val="0"/>
                        </a:spcBef>
                        <a:spcAft>
                          <a:spcPts val="0"/>
                        </a:spcAft>
                        <a:buNone/>
                      </a:pPr>
                      <a:r>
                        <a:rPr lang="da" sz="1200" dirty="0">
                          <a:latin typeface="Montserrat Light" panose="00000400000000000000" pitchFamily="2" charset="0"/>
                        </a:rPr>
                        <a:t>Kveld</a:t>
                      </a:r>
                      <a:endParaRPr sz="1200" dirty="0">
                        <a:latin typeface="Montserrat Light" panose="00000400000000000000" pitchFamily="2"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dirty="0">
                          <a:latin typeface="Montserrat Light" panose="00000400000000000000" pitchFamily="2" charset="0"/>
                        </a:rPr>
                        <a:t>Spiste pizza</a:t>
                      </a:r>
                      <a:endParaRPr sz="1200" dirty="0">
                        <a:latin typeface="Montserrat Light" panose="00000400000000000000" pitchFamily="2"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dirty="0">
                          <a:latin typeface="Montserrat Light" panose="00000400000000000000" pitchFamily="2" charset="0"/>
                        </a:rPr>
                        <a:t>Ja</a:t>
                      </a:r>
                      <a:endParaRPr sz="1200" dirty="0">
                        <a:latin typeface="Montserrat Light" panose="00000400000000000000" pitchFamily="2"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dirty="0">
                          <a:latin typeface="Montserrat Light" panose="00000400000000000000" pitchFamily="2" charset="0"/>
                        </a:rPr>
                        <a:t>Jeg var sulten.</a:t>
                      </a:r>
                      <a:endParaRPr sz="1200" dirty="0">
                        <a:latin typeface="Montserrat Light" panose="00000400000000000000" pitchFamily="2"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836625">
                <a:tc>
                  <a:txBody>
                    <a:bodyPr/>
                    <a:lstStyle/>
                    <a:p>
                      <a:pPr marL="0" lvl="0" indent="0" algn="l" rtl="0">
                        <a:spcBef>
                          <a:spcPts val="0"/>
                        </a:spcBef>
                        <a:spcAft>
                          <a:spcPts val="0"/>
                        </a:spcAft>
                        <a:buNone/>
                      </a:pPr>
                      <a:endParaRPr sz="1200">
                        <a:latin typeface="Montserrat Light" panose="00000400000000000000" pitchFamily="2"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rtl="0"/>
                      <a:r>
                        <a:rPr lang="fi-FI" sz="1200" b="0" i="0" u="none" strike="noStrike" cap="none" dirty="0">
                          <a:solidFill>
                            <a:srgbClr val="000000"/>
                          </a:solidFill>
                          <a:effectLst/>
                          <a:latin typeface="Montserrat Light" panose="00000400000000000000" pitchFamily="2" charset="0"/>
                          <a:ea typeface="Arial"/>
                          <a:cs typeface="Arial"/>
                          <a:sym typeface="Arial"/>
                        </a:rPr>
                        <a:t>La </a:t>
                      </a:r>
                      <a:r>
                        <a:rPr lang="fi-FI" sz="1200" b="0" i="0" u="none" strike="noStrike" cap="none" dirty="0" err="1">
                          <a:solidFill>
                            <a:srgbClr val="000000"/>
                          </a:solidFill>
                          <a:effectLst/>
                          <a:latin typeface="Montserrat Light" panose="00000400000000000000" pitchFamily="2" charset="0"/>
                          <a:ea typeface="Arial"/>
                          <a:cs typeface="Arial"/>
                          <a:sym typeface="Arial"/>
                        </a:rPr>
                        <a:t>fjernsynet</a:t>
                      </a:r>
                      <a:r>
                        <a:rPr lang="fi-FI" sz="1200" b="0" i="0" u="none" strike="noStrike" cap="none" dirty="0">
                          <a:solidFill>
                            <a:srgbClr val="000000"/>
                          </a:solidFill>
                          <a:effectLst/>
                          <a:latin typeface="Montserrat Light" panose="00000400000000000000" pitchFamily="2" charset="0"/>
                          <a:ea typeface="Arial"/>
                          <a:cs typeface="Arial"/>
                          <a:sym typeface="Arial"/>
                        </a:rPr>
                        <a:t> </a:t>
                      </a:r>
                      <a:r>
                        <a:rPr lang="fi-FI" sz="1200" b="0" i="0" u="none" strike="noStrike" cap="none" dirty="0" err="1">
                          <a:solidFill>
                            <a:srgbClr val="000000"/>
                          </a:solidFill>
                          <a:effectLst/>
                          <a:latin typeface="Montserrat Light" panose="00000400000000000000" pitchFamily="2" charset="0"/>
                          <a:ea typeface="Arial"/>
                          <a:cs typeface="Arial"/>
                          <a:sym typeface="Arial"/>
                        </a:rPr>
                        <a:t>stå</a:t>
                      </a:r>
                      <a:r>
                        <a:rPr lang="fi-FI" sz="1200" b="0" i="0" u="none" strike="noStrike" cap="none" dirty="0">
                          <a:solidFill>
                            <a:srgbClr val="000000"/>
                          </a:solidFill>
                          <a:effectLst/>
                          <a:latin typeface="Montserrat Light" panose="00000400000000000000" pitchFamily="2" charset="0"/>
                          <a:ea typeface="Arial"/>
                          <a:cs typeface="Arial"/>
                          <a:sym typeface="Arial"/>
                        </a:rPr>
                        <a:t> </a:t>
                      </a:r>
                      <a:r>
                        <a:rPr lang="fi-FI" sz="1200" b="0" i="0" u="none" strike="noStrike" cap="none" dirty="0" err="1">
                          <a:solidFill>
                            <a:srgbClr val="000000"/>
                          </a:solidFill>
                          <a:effectLst/>
                          <a:latin typeface="Montserrat Light" panose="00000400000000000000" pitchFamily="2" charset="0"/>
                          <a:ea typeface="Arial"/>
                          <a:cs typeface="Arial"/>
                          <a:sym typeface="Arial"/>
                        </a:rPr>
                        <a:t>på</a:t>
                      </a:r>
                      <a:r>
                        <a:rPr lang="fi-FI" sz="1200" b="0" i="0" u="none" strike="noStrike" cap="none" dirty="0">
                          <a:solidFill>
                            <a:srgbClr val="000000"/>
                          </a:solidFill>
                          <a:effectLst/>
                          <a:latin typeface="Montserrat Light" panose="00000400000000000000" pitchFamily="2" charset="0"/>
                          <a:ea typeface="Arial"/>
                          <a:cs typeface="Arial"/>
                          <a:sym typeface="Arial"/>
                        </a:rPr>
                        <a:t> </a:t>
                      </a:r>
                      <a:r>
                        <a:rPr lang="fi-FI" sz="1200" b="0" i="0" u="none" strike="noStrike" cap="none" dirty="0" err="1">
                          <a:solidFill>
                            <a:srgbClr val="000000"/>
                          </a:solidFill>
                          <a:effectLst/>
                          <a:latin typeface="Montserrat Light" panose="00000400000000000000" pitchFamily="2" charset="0"/>
                          <a:ea typeface="Arial"/>
                          <a:cs typeface="Arial"/>
                          <a:sym typeface="Arial"/>
                        </a:rPr>
                        <a:t>selv</a:t>
                      </a:r>
                      <a:r>
                        <a:rPr lang="fi-FI" sz="1200" b="0" i="0" u="none" strike="noStrike" cap="none" dirty="0">
                          <a:solidFill>
                            <a:srgbClr val="000000"/>
                          </a:solidFill>
                          <a:effectLst/>
                          <a:latin typeface="Montserrat Light" panose="00000400000000000000" pitchFamily="2" charset="0"/>
                          <a:ea typeface="Arial"/>
                          <a:cs typeface="Arial"/>
                          <a:sym typeface="Arial"/>
                        </a:rPr>
                        <a:t> </a:t>
                      </a:r>
                      <a:r>
                        <a:rPr lang="fi-FI" sz="1200" b="0" i="0" u="none" strike="noStrike" cap="none" dirty="0" err="1">
                          <a:solidFill>
                            <a:srgbClr val="000000"/>
                          </a:solidFill>
                          <a:effectLst/>
                          <a:latin typeface="Montserrat Light" panose="00000400000000000000" pitchFamily="2" charset="0"/>
                          <a:ea typeface="Arial"/>
                          <a:cs typeface="Arial"/>
                          <a:sym typeface="Arial"/>
                        </a:rPr>
                        <a:t>om</a:t>
                      </a:r>
                      <a:r>
                        <a:rPr lang="fi-FI" sz="1200" b="0" i="0" u="none" strike="noStrike" cap="none" dirty="0">
                          <a:solidFill>
                            <a:srgbClr val="000000"/>
                          </a:solidFill>
                          <a:effectLst/>
                          <a:latin typeface="Montserrat Light" panose="00000400000000000000" pitchFamily="2" charset="0"/>
                          <a:ea typeface="Arial"/>
                          <a:cs typeface="Arial"/>
                          <a:sym typeface="Arial"/>
                        </a:rPr>
                        <a:t> </a:t>
                      </a:r>
                      <a:r>
                        <a:rPr lang="fi-FI" sz="1200" b="0" i="0" u="none" strike="noStrike" cap="none" dirty="0" err="1">
                          <a:solidFill>
                            <a:srgbClr val="000000"/>
                          </a:solidFill>
                          <a:effectLst/>
                          <a:latin typeface="Montserrat Light" panose="00000400000000000000" pitchFamily="2" charset="0"/>
                          <a:ea typeface="Arial"/>
                          <a:cs typeface="Arial"/>
                          <a:sym typeface="Arial"/>
                        </a:rPr>
                        <a:t>jeg</a:t>
                      </a:r>
                      <a:r>
                        <a:rPr lang="fi-FI" sz="1200" b="0" i="0" u="none" strike="noStrike" cap="none" dirty="0">
                          <a:solidFill>
                            <a:srgbClr val="000000"/>
                          </a:solidFill>
                          <a:effectLst/>
                          <a:latin typeface="Montserrat Light" panose="00000400000000000000" pitchFamily="2" charset="0"/>
                          <a:ea typeface="Arial"/>
                          <a:cs typeface="Arial"/>
                          <a:sym typeface="Arial"/>
                        </a:rPr>
                        <a:t> </a:t>
                      </a:r>
                      <a:r>
                        <a:rPr lang="fi-FI" sz="1200" b="0" i="0" u="none" strike="noStrike" cap="none" dirty="0" err="1">
                          <a:solidFill>
                            <a:srgbClr val="000000"/>
                          </a:solidFill>
                          <a:effectLst/>
                          <a:latin typeface="Montserrat Light" panose="00000400000000000000" pitchFamily="2" charset="0"/>
                          <a:ea typeface="Arial"/>
                          <a:cs typeface="Arial"/>
                          <a:sym typeface="Arial"/>
                        </a:rPr>
                        <a:t>ikke</a:t>
                      </a:r>
                      <a:r>
                        <a:rPr lang="fi-FI" sz="1200" b="0" i="0" u="none" strike="noStrike" cap="none" dirty="0">
                          <a:solidFill>
                            <a:srgbClr val="000000"/>
                          </a:solidFill>
                          <a:effectLst/>
                          <a:latin typeface="Montserrat Light" panose="00000400000000000000" pitchFamily="2" charset="0"/>
                          <a:ea typeface="Arial"/>
                          <a:cs typeface="Arial"/>
                          <a:sym typeface="Arial"/>
                        </a:rPr>
                        <a:t> </a:t>
                      </a:r>
                      <a:r>
                        <a:rPr lang="fi-FI" sz="1200" b="0" i="0" u="none" strike="noStrike" cap="none" dirty="0" err="1">
                          <a:solidFill>
                            <a:srgbClr val="000000"/>
                          </a:solidFill>
                          <a:effectLst/>
                          <a:latin typeface="Montserrat Light" panose="00000400000000000000" pitchFamily="2" charset="0"/>
                          <a:ea typeface="Arial"/>
                          <a:cs typeface="Arial"/>
                          <a:sym typeface="Arial"/>
                        </a:rPr>
                        <a:t>så</a:t>
                      </a:r>
                      <a:r>
                        <a:rPr lang="fi-FI" sz="1200" b="0" i="0" u="none" strike="noStrike" cap="none" dirty="0">
                          <a:solidFill>
                            <a:srgbClr val="000000"/>
                          </a:solidFill>
                          <a:effectLst/>
                          <a:latin typeface="Montserrat Light" panose="00000400000000000000" pitchFamily="2" charset="0"/>
                          <a:ea typeface="Arial"/>
                          <a:cs typeface="Arial"/>
                          <a:sym typeface="Arial"/>
                        </a:rPr>
                        <a:t> </a:t>
                      </a:r>
                      <a:r>
                        <a:rPr lang="fi-FI" sz="1200" b="0" i="0" u="none" strike="noStrike" cap="none" dirty="0" err="1">
                          <a:solidFill>
                            <a:srgbClr val="000000"/>
                          </a:solidFill>
                          <a:effectLst/>
                          <a:latin typeface="Montserrat Light" panose="00000400000000000000" pitchFamily="2" charset="0"/>
                          <a:ea typeface="Arial"/>
                          <a:cs typeface="Arial"/>
                          <a:sym typeface="Arial"/>
                        </a:rPr>
                        <a:t>på</a:t>
                      </a:r>
                      <a:r>
                        <a:rPr lang="fi-FI" sz="1200" b="0" i="0" u="none" strike="noStrike" cap="none" dirty="0">
                          <a:solidFill>
                            <a:srgbClr val="000000"/>
                          </a:solidFill>
                          <a:effectLst/>
                          <a:latin typeface="Montserrat Light" panose="00000400000000000000" pitchFamily="2" charset="0"/>
                          <a:ea typeface="Arial"/>
                          <a:cs typeface="Arial"/>
                          <a:sym typeface="Arial"/>
                        </a:rPr>
                        <a:t> </a:t>
                      </a:r>
                      <a:r>
                        <a:rPr lang="fi-FI" sz="1200" b="0" i="0" u="none" strike="noStrike" cap="none" dirty="0" err="1">
                          <a:solidFill>
                            <a:srgbClr val="000000"/>
                          </a:solidFill>
                          <a:effectLst/>
                          <a:latin typeface="Montserrat Light" panose="00000400000000000000" pitchFamily="2" charset="0"/>
                          <a:ea typeface="Arial"/>
                          <a:cs typeface="Arial"/>
                          <a:sym typeface="Arial"/>
                        </a:rPr>
                        <a:t>det</a:t>
                      </a:r>
                      <a:endParaRPr lang="fi-FI" sz="1200" b="0" i="0" u="none" strike="noStrike" cap="none" dirty="0">
                        <a:solidFill>
                          <a:srgbClr val="000000"/>
                        </a:solidFill>
                        <a:effectLst/>
                        <a:latin typeface="Montserrat Light" panose="00000400000000000000" pitchFamily="2" charset="0"/>
                        <a:ea typeface="Arial"/>
                        <a:cs typeface="Arial"/>
                        <a:sym typeface="Arial"/>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fi-FI" sz="1200" dirty="0" err="1">
                          <a:latin typeface="Montserrat Light" panose="00000400000000000000" pitchFamily="2" charset="0"/>
                        </a:rPr>
                        <a:t>Nei</a:t>
                      </a:r>
                      <a:endParaRPr sz="1200" dirty="0">
                        <a:latin typeface="Montserrat Light" panose="00000400000000000000" pitchFamily="2"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rtl="0"/>
                      <a:r>
                        <a:rPr lang="nb-NO" sz="1200" b="0" i="0" u="none" strike="noStrike" cap="none" dirty="0">
                          <a:solidFill>
                            <a:srgbClr val="000000"/>
                          </a:solidFill>
                          <a:effectLst/>
                          <a:latin typeface="Montserrat Light" panose="00000400000000000000" pitchFamily="2" charset="0"/>
                          <a:ea typeface="Arial"/>
                          <a:cs typeface="Arial"/>
                          <a:sym typeface="Arial"/>
                        </a:rPr>
                        <a:t>Jeg kunne ha slått av fjernsynet.</a:t>
                      </a: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28" descr="Kuva, joka sisältää kohteen teksti, kuvakaappaus, Fontti, graafinen suunnittelu&#10;&#10;Kuvaus luotu automaattisesti"/>
          <p:cNvPicPr preferRelativeResize="0"/>
          <p:nvPr/>
        </p:nvPicPr>
        <p:blipFill rotWithShape="1">
          <a:blip r:embed="rId3">
            <a:alphaModFix/>
          </a:blip>
          <a:srcRect/>
          <a:stretch/>
        </p:blipFill>
        <p:spPr>
          <a:xfrm>
            <a:off x="762381" y="1143000"/>
            <a:ext cx="7619237" cy="2857499"/>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TotalTime>
  <Words>1032</Words>
  <Application>Microsoft Office PowerPoint</Application>
  <PresentationFormat>Näytössä katseltava esitys (16:9)</PresentationFormat>
  <Paragraphs>138</Paragraphs>
  <Slides>15</Slides>
  <Notes>15</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15</vt:i4>
      </vt:variant>
    </vt:vector>
  </HeadingPairs>
  <TitlesOfParts>
    <vt:vector size="21" baseType="lpstr">
      <vt:lpstr>Bebas Neue</vt:lpstr>
      <vt:lpstr>Montserrat</vt:lpstr>
      <vt:lpstr>Montserrat Light</vt:lpstr>
      <vt:lpstr>Amatic SC</vt:lpstr>
      <vt:lpstr>Arial</vt:lpstr>
      <vt:lpstr>Simple Light</vt:lpstr>
      <vt:lpstr>PowerPoint-esitys</vt:lpstr>
      <vt:lpstr>Struktur </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Oona Mertoniemi</cp:lastModifiedBy>
  <cp:revision>10</cp:revision>
  <dcterms:modified xsi:type="dcterms:W3CDTF">2025-10-06T06:28:35Z</dcterms:modified>
</cp:coreProperties>
</file>